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F90F38-B986-2E76-8B87-5CE3A6B86E67}" v="8" dt="2026-10-26T15:46:21.6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3856" autoAdjust="0"/>
  </p:normalViewPr>
  <p:slideViewPr>
    <p:cSldViewPr snapToGrid="0">
      <p:cViewPr varScale="1">
        <p:scale>
          <a:sx n="61" d="100"/>
          <a:sy n="61" d="100"/>
        </p:scale>
        <p:origin x="1522" y="43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rung, Anusha" userId="S::cxpuagg@hants.gov.uk::287214e0-a79c-4816-9e33-26ab720e2505" providerId="AD" clId="Web-{3DF90F38-B986-2E76-8B87-5CE3A6B86E67}"/>
    <pc:docChg chg="addSld delSld sldOrd">
      <pc:chgData name="Gurung, Anusha" userId="S::cxpuagg@hants.gov.uk::287214e0-a79c-4816-9e33-26ab720e2505" providerId="AD" clId="Web-{3DF90F38-B986-2E76-8B87-5CE3A6B86E67}" dt="2026-10-26T15:46:21.605" v="7"/>
      <pc:docMkLst>
        <pc:docMk/>
      </pc:docMkLst>
      <pc:sldChg chg="add del">
        <pc:chgData name="Gurung, Anusha" userId="S::cxpuagg@hants.gov.uk::287214e0-a79c-4816-9e33-26ab720e2505" providerId="AD" clId="Web-{3DF90F38-B986-2E76-8B87-5CE3A6B86E67}" dt="2026-10-26T15:46:18.777" v="5"/>
        <pc:sldMkLst>
          <pc:docMk/>
          <pc:sldMk cId="0" sldId="256"/>
        </pc:sldMkLst>
      </pc:sldChg>
      <pc:sldChg chg="add del">
        <pc:chgData name="Gurung, Anusha" userId="S::cxpuagg@hants.gov.uk::287214e0-a79c-4816-9e33-26ab720e2505" providerId="AD" clId="Web-{3DF90F38-B986-2E76-8B87-5CE3A6B86E67}" dt="2026-10-26T15:46:18.355" v="4"/>
        <pc:sldMkLst>
          <pc:docMk/>
          <pc:sldMk cId="0" sldId="257"/>
        </pc:sldMkLst>
      </pc:sldChg>
      <pc:sldChg chg="ord">
        <pc:chgData name="Gurung, Anusha" userId="S::cxpuagg@hants.gov.uk::287214e0-a79c-4816-9e33-26ab720e2505" providerId="AD" clId="Web-{3DF90F38-B986-2E76-8B87-5CE3A6B86E67}" dt="2026-10-26T15:46:19.183" v="6"/>
        <pc:sldMkLst>
          <pc:docMk/>
          <pc:sldMk cId="1184718" sldId="258"/>
        </pc:sldMkLst>
      </pc:sldChg>
      <pc:sldChg chg="new del">
        <pc:chgData name="Gurung, Anusha" userId="S::cxpuagg@hants.gov.uk::287214e0-a79c-4816-9e33-26ab720e2505" providerId="AD" clId="Web-{3DF90F38-B986-2E76-8B87-5CE3A6B86E67}" dt="2026-10-26T15:46:21.605" v="7"/>
        <pc:sldMkLst>
          <pc:docMk/>
          <pc:sldMk cId="568987584" sldId="27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8355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3392" y="2130426"/>
            <a:ext cx="10363200" cy="1470025"/>
          </a:xfrm>
        </p:spPr>
        <p:txBody>
          <a:bodyPr/>
          <a:lstStyle>
            <a:lvl1pPr>
              <a:defRPr sz="3200" b="1" baseline="0">
                <a:latin typeface="Georgia" panose="02040502050405020303" pitchFamily="18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392" y="3886200"/>
            <a:ext cx="8534400" cy="1752600"/>
          </a:xfrm>
        </p:spPr>
        <p:txBody>
          <a:bodyPr/>
          <a:lstStyle>
            <a:lvl1pPr marL="0" indent="0" algn="l">
              <a:buNone/>
              <a:defRPr sz="2800" baseline="0">
                <a:solidFill>
                  <a:schemeClr val="bg1"/>
                </a:solidFill>
                <a:latin typeface="Georgia" panose="02040502050405020303" pitchFamily="18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fld id="{EC7AB759-530A-46AC-842F-B07144F002F9}" type="datetimeFigureOut">
              <a:rPr lang="en-GB" smtClean="0"/>
              <a:pPr/>
              <a:t>26/10/2026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0AD8A0A-4898-40BF-9009-4DA7E611EAC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6448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173" y="1268760"/>
            <a:ext cx="7790656" cy="1143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7381" y="2492897"/>
            <a:ext cx="10972800" cy="36332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22B6232-AB33-4513-9527-F98CEC472D23}" type="datetimeFigureOut">
              <a:rPr lang="en-GB" smtClean="0"/>
              <a:pPr/>
              <a:t>26/10/2026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58A139-7ABE-46A1-B082-C2C77667394C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756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381" y="4406901"/>
            <a:ext cx="10363200" cy="1362075"/>
          </a:xfrm>
          <a:ln>
            <a:noFill/>
          </a:ln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7381" y="2906713"/>
            <a:ext cx="10363200" cy="1500187"/>
          </a:xfrm>
          <a:ln>
            <a:noFill/>
          </a:ln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5CD916-7149-4247-856D-87DAB39295C7}" type="datetimeFigureOut">
              <a:rPr lang="en-GB"/>
              <a:pPr/>
              <a:t>26/10/2026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ACF840-035C-411F-BA81-AF7A8ED78138}" type="slidenum">
              <a:rPr lang="en-GB"/>
              <a:pPr/>
              <a:t>‹#›</a:t>
            </a:fld>
            <a:endParaRPr lang="en-GB"/>
          </a:p>
        </p:txBody>
      </p:sp>
      <p:pic>
        <p:nvPicPr>
          <p:cNvPr id="7" name="Picture 5" descr="TAB_col_white_background.eps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8500" y="509588"/>
            <a:ext cx="2218267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8956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173" y="1268760"/>
            <a:ext cx="7790656" cy="1143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7381" y="2492897"/>
            <a:ext cx="5384800" cy="3633267"/>
          </a:xfrm>
        </p:spPr>
        <p:txBody>
          <a:bodyPr/>
          <a:lstStyle>
            <a:lvl1pPr>
              <a:defRPr sz="2800" baseline="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15381" y="2492897"/>
            <a:ext cx="5384800" cy="36332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FD09641-23CB-4E80-A5B0-5F03D2E94610}" type="datetimeFigureOut">
              <a:rPr lang="en-GB"/>
              <a:pPr/>
              <a:t>26/10/2026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7FA264-F771-4264-8DF0-4BB7F0DA3C69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4167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173" y="1268760"/>
            <a:ext cx="7790656" cy="1143000"/>
          </a:xfrm>
        </p:spPr>
        <p:txBody>
          <a:bodyPr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174" y="2348880"/>
            <a:ext cx="5386917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382" y="3068960"/>
            <a:ext cx="5386917" cy="305720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09793" y="2348880"/>
            <a:ext cx="5389033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11149" y="3068960"/>
            <a:ext cx="5389033" cy="305720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A9A4E03-F40B-4399-AC2E-A4C6E9D600B3}" type="datetimeFigureOut">
              <a:rPr lang="en-GB"/>
              <a:pPr/>
              <a:t>26/10/2026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92BDDC-0BFC-44A0-A4BA-47C3E99EB1AA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7636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E8F7DA-80EC-4CF7-AB7B-078F533B953B}" type="datetimeFigureOut">
              <a:rPr lang="en-GB"/>
              <a:pPr/>
              <a:t>26/10/2026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4E6293-7DA2-4D9E-8605-5715E69AF2C7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5158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1AE269B-21F6-4A71-848B-6E891C314B78}" type="datetimeFigureOut">
              <a:rPr lang="en-GB"/>
              <a:pPr/>
              <a:t>26/10/2026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789173-A1D5-421E-B384-2A426DF314C2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1558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382" y="1186830"/>
            <a:ext cx="4011084" cy="1162050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196753"/>
            <a:ext cx="6815667" cy="492941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2420889"/>
            <a:ext cx="4011084" cy="3705275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89648B1-3911-4AC2-8E3A-DF4A70CC86E7}" type="datetimeFigureOut">
              <a:rPr lang="en-GB"/>
              <a:pPr/>
              <a:t>26/10/2026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53D388-5704-4C64-A883-D899E8570667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8799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AAA9A3-945F-42AF-BCAE-8459AEA58868}" type="datetimeFigureOut">
              <a:rPr lang="en-GB"/>
              <a:pPr/>
              <a:t>26/10/2026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74E2F5-7E8D-47B8-82FB-3832A72B6BDB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5091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sz="32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8FF8105-8845-4543-9ED8-9E57E8E42CB7}" type="datetimeFigureOut">
              <a:rPr lang="en-GB"/>
              <a:pPr/>
              <a:t>26/10/2026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FF8E4D-CDF4-4B1F-BD52-35BFB528DB87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1019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556793"/>
            <a:ext cx="2743200" cy="4569371"/>
          </a:xfrm>
        </p:spPr>
        <p:txBody>
          <a:bodyPr vert="eaVer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556793"/>
            <a:ext cx="8026400" cy="4569371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976883-B614-42E6-9595-363FA777B038}" type="datetimeFigureOut">
              <a:rPr lang="en-GB"/>
              <a:pPr/>
              <a:t>26/10/2026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915344-E335-44E9-ACDC-CB4826450486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6414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AE6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3392" y="1268760"/>
            <a:ext cx="779065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2492897"/>
            <a:ext cx="10972800" cy="3633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456A7D1D-6254-4063-974C-6A2AE04E4B91}" type="datetimeFigureOut">
              <a:rPr lang="en-GB" smtClean="0"/>
              <a:pPr/>
              <a:t>26/10/2026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aseline="0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baseline="0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fld id="{26878614-5F41-4702-8E44-D9C8B2874F5D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2" name="Picture 5" descr="TAB_col_white_background.eps">
            <a:extLst>
              <a:ext uri="{FF2B5EF4-FFF2-40B4-BE49-F238E27FC236}">
                <a16:creationId xmlns:a16="http://schemas.microsoft.com/office/drawing/2014/main" id="{BA686119-3725-3D4E-6B64-1C16C726F1D6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98500" y="509588"/>
            <a:ext cx="2218267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A picture containing icon&#10;&#10;Description automatically generated">
            <a:extLst>
              <a:ext uri="{FF2B5EF4-FFF2-40B4-BE49-F238E27FC236}">
                <a16:creationId xmlns:a16="http://schemas.microsoft.com/office/drawing/2014/main" id="{86412DE2-AC4C-C7E1-E013-87173C68C233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5177" y="260649"/>
            <a:ext cx="2304256" cy="2368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402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 kern="1200" baseline="0">
          <a:solidFill>
            <a:srgbClr val="153654"/>
          </a:solidFill>
          <a:latin typeface="Arial" pitchFamily="34" charset="0"/>
          <a:ea typeface="+mj-ea"/>
          <a:cs typeface="Arial" pitchFamily="34" charset="0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800" kern="1200" baseline="0">
          <a:solidFill>
            <a:srgbClr val="153654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 baseline="0">
          <a:solidFill>
            <a:srgbClr val="153654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800" kern="1200" baseline="0">
          <a:solidFill>
            <a:srgbClr val="153654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 baseline="0">
          <a:solidFill>
            <a:srgbClr val="153654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800" kern="1200" baseline="0">
          <a:solidFill>
            <a:srgbClr val="153654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86000"/>
            <a:ext cx="8778240" cy="1188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4600" b="1" i="0">
                <a:solidFill>
                  <a:srgbClr val="073655"/>
                </a:solidFill>
                <a:latin typeface="Georgia"/>
              </a:rPr>
              <a:t>Breaking point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246120"/>
            <a:ext cx="8595360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400"/>
              </a:spcAft>
            </a:pPr>
            <a:r>
              <a:rPr sz="2200" b="0" i="0">
                <a:solidFill>
                  <a:srgbClr val="073655"/>
                </a:solidFill>
                <a:latin typeface="Georgia"/>
              </a:rPr>
              <a:t>Identifying the factors that predict suspension from school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434840"/>
            <a:ext cx="105156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300" b="0" i="0">
                <a:solidFill>
                  <a:srgbClr val="3E5A70"/>
                </a:solidFill>
                <a:latin typeface="Georgia"/>
              </a:rPr>
              <a:t>Stephanie Cahill, Roberto Vagnetti, Christopher Knowles, Emma Thornton, Qiqi Cheng &amp; Neil Humphrey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892040"/>
            <a:ext cx="105156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00" b="0" i="1">
                <a:solidFill>
                  <a:srgbClr val="3E5A70"/>
                </a:solidFill>
                <a:latin typeface="Georgia"/>
              </a:rPr>
              <a:t>British Educational Research Journal (2026) · Open access</a:t>
            </a:r>
          </a:p>
        </p:txBody>
      </p:sp>
    </p:spTree>
    <p:extLst>
      <p:ext uri="{BB962C8B-B14F-4D97-AF65-F5344CB8AC3E}">
        <p14:creationId xmlns:p14="http://schemas.microsoft.com/office/powerpoint/2010/main" val="1184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1280160"/>
            <a:ext cx="8549640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3000" b="1" i="0">
                <a:solidFill>
                  <a:srgbClr val="073655"/>
                </a:solidFill>
                <a:latin typeface="Georgia"/>
              </a:rPr>
              <a:t>Why suspensions matter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2029968"/>
            <a:ext cx="85496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500" b="0" i="1">
                <a:solidFill>
                  <a:srgbClr val="3E5A70"/>
                </a:solidFill>
                <a:latin typeface="Georgia"/>
              </a:rPr>
              <a:t>Suspensions in England are rising — and they are rarely a one-off.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2697480"/>
            <a:ext cx="3526536" cy="265176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49808" y="2898648"/>
            <a:ext cx="3124200" cy="5232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lang="en-GB" sz="3400" b="1" dirty="0">
                <a:solidFill>
                  <a:srgbClr val="A83366"/>
                </a:solidFill>
                <a:latin typeface="Georgia"/>
              </a:rPr>
              <a:t>~955,000</a:t>
            </a:r>
            <a:endParaRPr sz="3400" b="1" i="0" dirty="0">
              <a:solidFill>
                <a:srgbClr val="A83366"/>
              </a:solidFill>
              <a:latin typeface="Georgi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49808" y="3630168"/>
            <a:ext cx="3124200" cy="66909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Aft>
                <a:spcPts val="300"/>
              </a:spcAft>
            </a:pPr>
            <a:r>
              <a:rPr lang="en-GB" sz="1450" b="1" i="0" dirty="0">
                <a:solidFill>
                  <a:srgbClr val="073655"/>
                </a:solidFill>
                <a:latin typeface="Georgia"/>
              </a:rPr>
              <a:t>Record suspensions in 2023/2024, up 21% on the year before</a:t>
            </a:r>
            <a:endParaRPr sz="1100" b="0" i="0" dirty="0">
              <a:solidFill>
                <a:srgbClr val="3E5A70"/>
              </a:solidFill>
              <a:latin typeface="Georgia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331208" y="2697480"/>
            <a:ext cx="3526536" cy="265176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532376" y="2898648"/>
            <a:ext cx="312420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3400" b="1" i="0">
                <a:solidFill>
                  <a:srgbClr val="A83366"/>
                </a:solidFill>
                <a:latin typeface="Georgia"/>
              </a:rPr>
              <a:t>31%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2376" y="3630168"/>
            <a:ext cx="3124200" cy="11776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2000"/>
              </a:lnSpc>
              <a:spcAft>
                <a:spcPts val="300"/>
              </a:spcAft>
            </a:pPr>
            <a:r>
              <a:rPr sz="1450" b="1" i="0" dirty="0">
                <a:solidFill>
                  <a:srgbClr val="073655"/>
                </a:solidFill>
                <a:latin typeface="Georgia"/>
              </a:rPr>
              <a:t>Suspended more than once</a:t>
            </a:r>
            <a:r>
              <a:rPr lang="en-GB" sz="1450" b="1" i="0" dirty="0">
                <a:solidFill>
                  <a:srgbClr val="073655"/>
                </a:solidFill>
                <a:latin typeface="Georgia"/>
              </a:rPr>
              <a:t>. </a:t>
            </a:r>
          </a:p>
          <a:p>
            <a:pPr>
              <a:lnSpc>
                <a:spcPct val="102000"/>
              </a:lnSpc>
              <a:spcAft>
                <a:spcPts val="300"/>
              </a:spcAft>
            </a:pPr>
            <a:r>
              <a:rPr lang="en-GB" sz="1400" dirty="0">
                <a:solidFill>
                  <a:srgbClr val="3E5A70"/>
                </a:solidFill>
                <a:latin typeface="Georgia"/>
              </a:rPr>
              <a:t>Of suspended pupils, 31% were suspended two to four times within a single term; 6% five or more times.</a:t>
            </a:r>
          </a:p>
          <a:p>
            <a:pPr algn="l">
              <a:lnSpc>
                <a:spcPct val="102000"/>
              </a:lnSpc>
              <a:spcAft>
                <a:spcPts val="300"/>
              </a:spcAft>
            </a:pPr>
            <a:endParaRPr sz="1450" b="1" i="0" dirty="0">
              <a:solidFill>
                <a:srgbClr val="073655"/>
              </a:solidFill>
              <a:latin typeface="Georgia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8113776" y="2697480"/>
            <a:ext cx="3526536" cy="265176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314944" y="2898648"/>
            <a:ext cx="312420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3400" b="1" i="0">
                <a:solidFill>
                  <a:srgbClr val="A83366"/>
                </a:solidFill>
                <a:latin typeface="Georgia"/>
              </a:rPr>
              <a:t>15×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14944" y="3630168"/>
            <a:ext cx="3124200" cy="9119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Aft>
                <a:spcPts val="300"/>
              </a:spcAft>
            </a:pPr>
            <a:r>
              <a:rPr sz="1450" b="1" i="0" dirty="0">
                <a:solidFill>
                  <a:srgbClr val="073655"/>
                </a:solidFill>
                <a:latin typeface="Georgia"/>
              </a:rPr>
              <a:t>More likely to leave mainstream</a:t>
            </a:r>
          </a:p>
          <a:p>
            <a:pPr algn="l">
              <a:lnSpc>
                <a:spcPct val="102000"/>
              </a:lnSpc>
              <a:spcAft>
                <a:spcPts val="300"/>
              </a:spcAft>
            </a:pPr>
            <a:r>
              <a:rPr sz="1400" b="0" i="0" dirty="0">
                <a:solidFill>
                  <a:srgbClr val="3E5A70"/>
                </a:solidFill>
                <a:latin typeface="Georgia"/>
              </a:rPr>
              <a:t>Pupils suspended multiple times are 15× more likely to finish secondary school in alternative provision.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6053328"/>
            <a:ext cx="11091672" cy="566928"/>
          </a:xfrm>
          <a:prstGeom prst="roundRect">
            <a:avLst>
              <a:gd name="adj" fmla="val 50000"/>
            </a:avLst>
          </a:prstGeom>
          <a:solidFill>
            <a:srgbClr val="0736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0" rIns="274320" bIns="0" rtlCol="0" anchor="ctr"/>
          <a:lstStyle/>
          <a:p>
            <a:pPr algn="ctr"/>
            <a:r>
              <a:rPr sz="1400" b="1" i="0" dirty="0">
                <a:solidFill>
                  <a:srgbClr val="FFFFFF"/>
                </a:solidFill>
                <a:latin typeface="Georgia"/>
              </a:rPr>
              <a:t>Suspension is a warning sign as much as a sanction </a:t>
            </a:r>
            <a:r>
              <a:rPr lang="en-GB" sz="1400" b="1" i="0" dirty="0">
                <a:solidFill>
                  <a:srgbClr val="FFFFFF"/>
                </a:solidFill>
                <a:latin typeface="Georgia"/>
              </a:rPr>
              <a:t>-</a:t>
            </a:r>
            <a:r>
              <a:rPr sz="1400" b="1" i="0" dirty="0">
                <a:solidFill>
                  <a:srgbClr val="FFFFFF"/>
                </a:solidFill>
                <a:latin typeface="Georgia"/>
              </a:rPr>
              <a:t> linked to poorer mental health, lower attainment and poorer life chances.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1280160"/>
            <a:ext cx="854964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4000" b="1" i="0" dirty="0">
                <a:solidFill>
                  <a:srgbClr val="073655"/>
                </a:solidFill>
                <a:latin typeface="Georgia"/>
              </a:rPr>
              <a:t>What we did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2651760"/>
            <a:ext cx="4937760" cy="356616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59" y="2907791"/>
            <a:ext cx="438912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2400" b="1" i="0" dirty="0">
                <a:solidFill>
                  <a:srgbClr val="146355"/>
                </a:solidFill>
                <a:latin typeface="Georgia"/>
              </a:rPr>
              <a:t>The data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59" y="3364991"/>
            <a:ext cx="4389120" cy="22563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900"/>
              </a:spcAft>
            </a:pPr>
            <a:r>
              <a:rPr sz="1400" b="0" i="0">
                <a:solidFill>
                  <a:srgbClr val="073655"/>
                </a:solidFill>
                <a:latin typeface="Georgia"/>
              </a:rPr>
              <a:t>#BeeWell survey responses linked, pupil by pupil, to local authority records</a:t>
            </a:r>
          </a:p>
          <a:p>
            <a:pPr algn="l">
              <a:lnSpc>
                <a:spcPct val="105000"/>
              </a:lnSpc>
              <a:spcAft>
                <a:spcPts val="900"/>
              </a:spcAft>
            </a:pPr>
            <a:r>
              <a:rPr sz="1400" b="0" i="0">
                <a:solidFill>
                  <a:srgbClr val="073655"/>
                </a:solidFill>
                <a:latin typeface="Georgia"/>
              </a:rPr>
              <a:t>19,064 pupils in Years 8 and 10</a:t>
            </a:r>
          </a:p>
          <a:p>
            <a:pPr algn="l">
              <a:lnSpc>
                <a:spcPct val="105000"/>
              </a:lnSpc>
              <a:spcAft>
                <a:spcPts val="900"/>
              </a:spcAft>
            </a:pPr>
            <a:r>
              <a:rPr sz="1400" b="0" i="0">
                <a:solidFill>
                  <a:srgbClr val="073655"/>
                </a:solidFill>
                <a:latin typeface="Georgia"/>
              </a:rPr>
              <a:t>69 mainstream secondary schools in Hampshire &amp; Southampton</a:t>
            </a:r>
          </a:p>
          <a:p>
            <a:pPr algn="l">
              <a:lnSpc>
                <a:spcPct val="105000"/>
              </a:lnSpc>
              <a:spcAft>
                <a:spcPts val="900"/>
              </a:spcAft>
            </a:pPr>
            <a:r>
              <a:rPr sz="1400" b="0" i="0">
                <a:solidFill>
                  <a:srgbClr val="073655"/>
                </a:solidFill>
                <a:latin typeface="Georgia"/>
              </a:rPr>
              <a:t>Suspension records for the 2023/24 academic year</a:t>
            </a:r>
          </a:p>
          <a:p>
            <a:pPr algn="l">
              <a:lnSpc>
                <a:spcPct val="105000"/>
              </a:lnSpc>
              <a:spcAft>
                <a:spcPts val="900"/>
              </a:spcAft>
            </a:pPr>
            <a:r>
              <a:rPr sz="1400" b="1" i="0">
                <a:solidFill>
                  <a:srgbClr val="073655"/>
                </a:solidFill>
                <a:latin typeface="Georgia"/>
              </a:rPr>
              <a:t>About 6% of pupils were suspended at least once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760720" y="2651760"/>
            <a:ext cx="5879592" cy="356616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035040" y="2907791"/>
            <a:ext cx="5330952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2000" b="1" i="0">
                <a:solidFill>
                  <a:srgbClr val="146355"/>
                </a:solidFill>
                <a:latin typeface="Georgia"/>
              </a:rPr>
              <a:t>Two questions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0" y="3364991"/>
            <a:ext cx="5330952" cy="9558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</a:pPr>
            <a:r>
              <a:rPr b="1" i="0" dirty="0">
                <a:solidFill>
                  <a:srgbClr val="A83366"/>
                </a:solidFill>
                <a:latin typeface="Georgia"/>
              </a:rPr>
              <a:t>1.  </a:t>
            </a:r>
            <a:r>
              <a:rPr b="0" i="0" dirty="0">
                <a:solidFill>
                  <a:srgbClr val="073655"/>
                </a:solidFill>
                <a:latin typeface="Georgia"/>
              </a:rPr>
              <a:t>Which pupils receive at least one suspension?</a:t>
            </a:r>
          </a:p>
          <a:p>
            <a:pPr algn="l">
              <a:lnSpc>
                <a:spcPct val="105000"/>
              </a:lnSpc>
              <a:spcAft>
                <a:spcPts val="800"/>
              </a:spcAft>
            </a:pPr>
            <a:r>
              <a:rPr b="1" i="0" dirty="0">
                <a:solidFill>
                  <a:srgbClr val="A83366"/>
                </a:solidFill>
                <a:latin typeface="Georgia"/>
              </a:rPr>
              <a:t>2.  </a:t>
            </a:r>
            <a:r>
              <a:rPr b="0" i="0" dirty="0">
                <a:solidFill>
                  <a:srgbClr val="073655"/>
                </a:solidFill>
                <a:latin typeface="Georgia"/>
              </a:rPr>
              <a:t>Among suspended pupils, what predicts being suspended again?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35040" y="4754879"/>
            <a:ext cx="5330952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50" b="0" i="1" dirty="0">
                <a:solidFill>
                  <a:srgbClr val="3E5A70"/>
                </a:solidFill>
                <a:latin typeface="Georgia"/>
              </a:rPr>
              <a:t>Looking across five areas of pupils' lives at once: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035040" y="5138928"/>
            <a:ext cx="1874519" cy="402336"/>
          </a:xfrm>
          <a:prstGeom prst="roundRect">
            <a:avLst>
              <a:gd name="adj" fmla="val 50000"/>
            </a:avLst>
          </a:prstGeom>
          <a:solidFill>
            <a:srgbClr val="CAE6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sz="1100" b="1" i="0">
                <a:solidFill>
                  <a:srgbClr val="073655"/>
                </a:solidFill>
                <a:latin typeface="Georgia"/>
              </a:rPr>
              <a:t>Structural disadvantage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37575" y="5138928"/>
            <a:ext cx="1371600" cy="402336"/>
          </a:xfrm>
          <a:prstGeom prst="roundRect">
            <a:avLst>
              <a:gd name="adj" fmla="val 50000"/>
            </a:avLst>
          </a:prstGeom>
          <a:solidFill>
            <a:srgbClr val="CAE6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sz="1100" b="1" i="0">
                <a:solidFill>
                  <a:srgbClr val="073655"/>
                </a:solidFill>
                <a:latin typeface="Georgia"/>
              </a:rPr>
              <a:t>Relationships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537192" y="5138928"/>
            <a:ext cx="1627632" cy="402336"/>
          </a:xfrm>
          <a:prstGeom prst="roundRect">
            <a:avLst>
              <a:gd name="adj" fmla="val 50000"/>
            </a:avLst>
          </a:prstGeom>
          <a:solidFill>
            <a:srgbClr val="CAE6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sz="1100" b="1" i="0">
                <a:solidFill>
                  <a:srgbClr val="073655"/>
                </a:solidFill>
                <a:latin typeface="Georgia"/>
              </a:rPr>
              <a:t>Health behaviours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035040" y="5650992"/>
            <a:ext cx="1188720" cy="402336"/>
          </a:xfrm>
          <a:prstGeom prst="roundRect">
            <a:avLst>
              <a:gd name="adj" fmla="val 50000"/>
            </a:avLst>
          </a:prstGeom>
          <a:solidFill>
            <a:srgbClr val="CAE6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sz="1100" b="1" i="0">
                <a:solidFill>
                  <a:srgbClr val="073655"/>
                </a:solidFill>
                <a:latin typeface="Georgia"/>
              </a:rPr>
              <a:t>Wellbeing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51775" y="5650992"/>
            <a:ext cx="1508760" cy="402336"/>
          </a:xfrm>
          <a:prstGeom prst="roundRect">
            <a:avLst>
              <a:gd name="adj" fmla="val 50000"/>
            </a:avLst>
          </a:prstGeom>
          <a:solidFill>
            <a:srgbClr val="CAE6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sz="1100" b="1" i="0">
                <a:solidFill>
                  <a:srgbClr val="073655"/>
                </a:solidFill>
                <a:latin typeface="Georgia"/>
              </a:rPr>
              <a:t>School context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1280160"/>
            <a:ext cx="8549640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3000" b="1" i="0">
                <a:solidFill>
                  <a:srgbClr val="073655"/>
                </a:solidFill>
                <a:latin typeface="Georgia"/>
              </a:rPr>
              <a:t>Who is most at risk?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2029968"/>
            <a:ext cx="854964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b="0" i="1" dirty="0">
                <a:solidFill>
                  <a:srgbClr val="3E5A70"/>
                </a:solidFill>
                <a:latin typeface="Georgia"/>
              </a:rPr>
              <a:t>Structural disadvantage remains the strongest, most consistent signal.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2697480"/>
            <a:ext cx="2601468" cy="2651760"/>
          </a:xfrm>
          <a:prstGeom prst="roundRect">
            <a:avLst>
              <a:gd name="adj" fmla="val 5500"/>
            </a:avLst>
          </a:prstGeom>
          <a:solidFill>
            <a:srgbClr val="F9D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5" name="TextBox 4"/>
          <p:cNvSpPr txBox="1"/>
          <p:nvPr/>
        </p:nvSpPr>
        <p:spPr>
          <a:xfrm>
            <a:off x="749808" y="2898648"/>
            <a:ext cx="2199132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3400" b="1" i="0" dirty="0">
                <a:solidFill>
                  <a:srgbClr val="A83366"/>
                </a:solidFill>
                <a:latin typeface="Georgia"/>
              </a:rPr>
              <a:t>×2.5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3630168"/>
            <a:ext cx="2199132" cy="9668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Aft>
                <a:spcPts val="300"/>
              </a:spcAft>
            </a:pPr>
            <a:r>
              <a:rPr b="1" i="0" dirty="0">
                <a:solidFill>
                  <a:srgbClr val="073655"/>
                </a:solidFill>
                <a:latin typeface="Georgia"/>
              </a:rPr>
              <a:t>Free school meals</a:t>
            </a:r>
          </a:p>
          <a:p>
            <a:pPr algn="l">
              <a:lnSpc>
                <a:spcPct val="102000"/>
              </a:lnSpc>
              <a:spcAft>
                <a:spcPts val="300"/>
              </a:spcAft>
            </a:pPr>
            <a:r>
              <a:rPr sz="1400" b="0" i="0" dirty="0">
                <a:solidFill>
                  <a:srgbClr val="3E5A70"/>
                </a:solidFill>
                <a:latin typeface="Georgia"/>
              </a:rPr>
              <a:t>Odds of suspension for FSM-eligible pupils vs their peers.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378708" y="2697480"/>
            <a:ext cx="2601468" cy="2651760"/>
          </a:xfrm>
          <a:prstGeom prst="roundRect">
            <a:avLst>
              <a:gd name="adj" fmla="val 5500"/>
            </a:avLst>
          </a:prstGeom>
          <a:solidFill>
            <a:srgbClr val="F9D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579876" y="2898648"/>
            <a:ext cx="2199132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3400" b="1" i="0">
                <a:solidFill>
                  <a:srgbClr val="A83366"/>
                </a:solidFill>
                <a:latin typeface="Georgia"/>
              </a:rPr>
              <a:t>×2.3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79876" y="3630168"/>
            <a:ext cx="2199132" cy="7471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Aft>
                <a:spcPts val="300"/>
              </a:spcAft>
            </a:pPr>
            <a:r>
              <a:rPr b="1" i="0" dirty="0">
                <a:solidFill>
                  <a:srgbClr val="073655"/>
                </a:solidFill>
                <a:latin typeface="Georgia"/>
              </a:rPr>
              <a:t>SEN support</a:t>
            </a:r>
          </a:p>
          <a:p>
            <a:pPr algn="l">
              <a:lnSpc>
                <a:spcPct val="102000"/>
              </a:lnSpc>
              <a:spcAft>
                <a:spcPts val="300"/>
              </a:spcAft>
            </a:pPr>
            <a:r>
              <a:rPr sz="1400" b="0" i="0" dirty="0">
                <a:solidFill>
                  <a:srgbClr val="3E5A70"/>
                </a:solidFill>
                <a:latin typeface="Georgia"/>
              </a:rPr>
              <a:t>Odds vs pupils with no identified SEN.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08776" y="2697480"/>
            <a:ext cx="2601468" cy="2651760"/>
          </a:xfrm>
          <a:prstGeom prst="roundRect">
            <a:avLst>
              <a:gd name="adj" fmla="val 5500"/>
            </a:avLst>
          </a:prstGeom>
          <a:solidFill>
            <a:srgbClr val="F9D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09944" y="2898648"/>
            <a:ext cx="2199132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3400" b="1" i="0">
                <a:solidFill>
                  <a:srgbClr val="A83366"/>
                </a:solidFill>
                <a:latin typeface="Georgia"/>
              </a:rPr>
              <a:t>×2.3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9944" y="3630168"/>
            <a:ext cx="2199132" cy="7471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Aft>
                <a:spcPts val="300"/>
              </a:spcAft>
            </a:pPr>
            <a:r>
              <a:rPr b="1" i="0" dirty="0">
                <a:solidFill>
                  <a:srgbClr val="073655"/>
                </a:solidFill>
                <a:latin typeface="Georgia"/>
              </a:rPr>
              <a:t>EHC plan</a:t>
            </a:r>
          </a:p>
          <a:p>
            <a:pPr algn="l">
              <a:lnSpc>
                <a:spcPct val="102000"/>
              </a:lnSpc>
              <a:spcAft>
                <a:spcPts val="300"/>
              </a:spcAft>
            </a:pPr>
            <a:r>
              <a:rPr sz="1400" b="0" i="0" dirty="0">
                <a:solidFill>
                  <a:srgbClr val="3E5A70"/>
                </a:solidFill>
                <a:latin typeface="Georgia"/>
              </a:rPr>
              <a:t>Odds vs pupils with no identified SEN.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038844" y="2697480"/>
            <a:ext cx="2601468" cy="2651760"/>
          </a:xfrm>
          <a:prstGeom prst="roundRect">
            <a:avLst>
              <a:gd name="adj" fmla="val 5500"/>
            </a:avLst>
          </a:prstGeom>
          <a:solidFill>
            <a:srgbClr val="F9D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240012" y="2898648"/>
            <a:ext cx="2199132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3400" b="1" i="0">
                <a:solidFill>
                  <a:srgbClr val="A83366"/>
                </a:solidFill>
                <a:latin typeface="Georgia"/>
              </a:rPr>
              <a:t>+23%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40012" y="3630168"/>
            <a:ext cx="2199132" cy="12493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Aft>
                <a:spcPts val="300"/>
              </a:spcAft>
            </a:pPr>
            <a:r>
              <a:rPr b="1" i="0" dirty="0">
                <a:solidFill>
                  <a:srgbClr val="073655"/>
                </a:solidFill>
                <a:latin typeface="Georgia"/>
              </a:rPr>
              <a:t>Deprived </a:t>
            </a:r>
            <a:r>
              <a:rPr b="1" i="0" dirty="0" err="1">
                <a:solidFill>
                  <a:srgbClr val="073655"/>
                </a:solidFill>
                <a:latin typeface="Georgia"/>
              </a:rPr>
              <a:t>neighbourhoods</a:t>
            </a:r>
            <a:endParaRPr b="1" i="0" dirty="0">
              <a:solidFill>
                <a:srgbClr val="073655"/>
              </a:solidFill>
              <a:latin typeface="Georgia"/>
            </a:endParaRPr>
          </a:p>
          <a:p>
            <a:pPr algn="l">
              <a:lnSpc>
                <a:spcPct val="102000"/>
              </a:lnSpc>
              <a:spcAft>
                <a:spcPts val="300"/>
              </a:spcAft>
            </a:pPr>
            <a:r>
              <a:rPr sz="1400" b="0" i="0" dirty="0">
                <a:solidFill>
                  <a:srgbClr val="3E5A70"/>
                </a:solidFill>
                <a:latin typeface="Georgia"/>
              </a:rPr>
              <a:t>Higher odds for pupils living in more deprived areas (IMD).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6053328"/>
            <a:ext cx="11091672" cy="566928"/>
          </a:xfrm>
          <a:prstGeom prst="roundRect">
            <a:avLst>
              <a:gd name="adj" fmla="val 50000"/>
            </a:avLst>
          </a:prstGeom>
          <a:solidFill>
            <a:srgbClr val="0736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0" rIns="274320" bIns="0" rtlCol="0" anchor="ctr"/>
          <a:lstStyle/>
          <a:p>
            <a:pPr algn="ctr"/>
            <a:r>
              <a:rPr sz="1400" b="1" i="0">
                <a:solidFill>
                  <a:srgbClr val="FFFFFF"/>
                </a:solidFill>
                <a:latin typeface="Georgia"/>
              </a:rPr>
              <a:t>These pupils are already known to schools — elevated risk is identifiable early, before the first suspension.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1280160"/>
            <a:ext cx="8549640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3000" b="1" i="0">
                <a:solidFill>
                  <a:srgbClr val="073655"/>
                </a:solidFill>
                <a:latin typeface="Georgia"/>
              </a:rPr>
              <a:t>Relationships and risk behaviours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2029968"/>
            <a:ext cx="854964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b="0" i="1" dirty="0">
                <a:solidFill>
                  <a:srgbClr val="3E5A70"/>
                </a:solidFill>
                <a:latin typeface="Georgia"/>
              </a:rPr>
              <a:t>Beyond circumstances, day-to-day social pressures and </a:t>
            </a:r>
            <a:r>
              <a:rPr b="0" i="1" dirty="0" err="1">
                <a:solidFill>
                  <a:srgbClr val="3E5A70"/>
                </a:solidFill>
                <a:latin typeface="Georgia"/>
              </a:rPr>
              <a:t>behaviours</a:t>
            </a:r>
            <a:r>
              <a:rPr b="0" i="1" dirty="0">
                <a:solidFill>
                  <a:srgbClr val="3E5A70"/>
                </a:solidFill>
                <a:latin typeface="Georgia"/>
              </a:rPr>
              <a:t> carry real weight.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2697480"/>
            <a:ext cx="3526536" cy="2651760"/>
          </a:xfrm>
          <a:prstGeom prst="roundRect">
            <a:avLst>
              <a:gd name="adj" fmla="val 5500"/>
            </a:avLst>
          </a:prstGeom>
          <a:solidFill>
            <a:srgbClr val="F9D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49808" y="2898648"/>
            <a:ext cx="312420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3400" b="1" i="0">
                <a:solidFill>
                  <a:srgbClr val="A83366"/>
                </a:solidFill>
                <a:latin typeface="Georgia"/>
              </a:rPr>
              <a:t>×2.7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3630168"/>
            <a:ext cx="3124200" cy="9668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Aft>
                <a:spcPts val="300"/>
              </a:spcAft>
            </a:pPr>
            <a:r>
              <a:rPr b="1" i="0" dirty="0">
                <a:solidFill>
                  <a:srgbClr val="073655"/>
                </a:solidFill>
                <a:latin typeface="Georgia"/>
              </a:rPr>
              <a:t>Substance use</a:t>
            </a:r>
          </a:p>
          <a:p>
            <a:pPr algn="l">
              <a:lnSpc>
                <a:spcPct val="102000"/>
              </a:lnSpc>
              <a:spcAft>
                <a:spcPts val="300"/>
              </a:spcAft>
            </a:pPr>
            <a:r>
              <a:rPr sz="1400" b="0" i="0" dirty="0">
                <a:solidFill>
                  <a:srgbClr val="3E5A70"/>
                </a:solidFill>
                <a:latin typeface="Georgia"/>
              </a:rPr>
              <a:t>Pupils reporting substance use in the last 30 days </a:t>
            </a:r>
            <a:r>
              <a:rPr lang="en-GB" sz="1400" b="0" i="0" dirty="0">
                <a:solidFill>
                  <a:srgbClr val="3E5A70"/>
                </a:solidFill>
                <a:latin typeface="Georgia"/>
              </a:rPr>
              <a:t>- </a:t>
            </a:r>
            <a:r>
              <a:rPr sz="1400" b="0" i="0" dirty="0">
                <a:solidFill>
                  <a:srgbClr val="3E5A70"/>
                </a:solidFill>
                <a:latin typeface="Georgia"/>
              </a:rPr>
              <a:t>the strongest individual predictor in the model.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31208" y="2697480"/>
            <a:ext cx="3526536" cy="2651760"/>
          </a:xfrm>
          <a:prstGeom prst="roundRect">
            <a:avLst>
              <a:gd name="adj" fmla="val 5500"/>
            </a:avLst>
          </a:prstGeom>
          <a:solidFill>
            <a:srgbClr val="F9D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532376" y="2898648"/>
            <a:ext cx="312420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3400" b="1" i="0">
                <a:solidFill>
                  <a:srgbClr val="A83366"/>
                </a:solidFill>
                <a:latin typeface="Georgia"/>
              </a:rPr>
              <a:t>+32%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2376" y="3630168"/>
            <a:ext cx="3124200" cy="7471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Aft>
                <a:spcPts val="300"/>
              </a:spcAft>
            </a:pPr>
            <a:r>
              <a:rPr b="1" i="0" dirty="0">
                <a:solidFill>
                  <a:srgbClr val="073655"/>
                </a:solidFill>
                <a:latin typeface="Georgia"/>
              </a:rPr>
              <a:t>Peer pressure</a:t>
            </a:r>
          </a:p>
          <a:p>
            <a:pPr algn="l">
              <a:lnSpc>
                <a:spcPct val="102000"/>
              </a:lnSpc>
              <a:spcAft>
                <a:spcPts val="300"/>
              </a:spcAft>
            </a:pPr>
            <a:r>
              <a:rPr sz="1400" b="0" i="0" dirty="0">
                <a:solidFill>
                  <a:srgbClr val="3E5A70"/>
                </a:solidFill>
                <a:latin typeface="Georgia"/>
              </a:rPr>
              <a:t>Higher odds for pupils reporting greater pressure from friends.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13776" y="2697480"/>
            <a:ext cx="3526536" cy="2651760"/>
          </a:xfrm>
          <a:prstGeom prst="roundRect">
            <a:avLst>
              <a:gd name="adj" fmla="val 5500"/>
            </a:avLst>
          </a:prstGeom>
          <a:solidFill>
            <a:srgbClr val="F9D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314944" y="2898648"/>
            <a:ext cx="312420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3400" b="1" i="0">
                <a:solidFill>
                  <a:srgbClr val="A83366"/>
                </a:solidFill>
                <a:latin typeface="Georgia"/>
              </a:rPr>
              <a:t>+18%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14944" y="3630168"/>
            <a:ext cx="3124200" cy="9668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Aft>
                <a:spcPts val="300"/>
              </a:spcAft>
            </a:pPr>
            <a:r>
              <a:rPr b="1" i="0" dirty="0">
                <a:solidFill>
                  <a:srgbClr val="073655"/>
                </a:solidFill>
                <a:latin typeface="Georgia"/>
              </a:rPr>
              <a:t>Bullying </a:t>
            </a:r>
            <a:r>
              <a:rPr b="1" i="0" dirty="0" err="1">
                <a:solidFill>
                  <a:srgbClr val="073655"/>
                </a:solidFill>
                <a:latin typeface="Georgia"/>
              </a:rPr>
              <a:t>victimisation</a:t>
            </a:r>
            <a:endParaRPr b="1" i="0" dirty="0">
              <a:solidFill>
                <a:srgbClr val="073655"/>
              </a:solidFill>
              <a:latin typeface="Georgia"/>
            </a:endParaRPr>
          </a:p>
          <a:p>
            <a:pPr algn="l">
              <a:lnSpc>
                <a:spcPct val="102000"/>
              </a:lnSpc>
              <a:spcAft>
                <a:spcPts val="300"/>
              </a:spcAft>
            </a:pPr>
            <a:r>
              <a:rPr sz="1400" b="0" i="0" dirty="0">
                <a:solidFill>
                  <a:srgbClr val="3E5A70"/>
                </a:solidFill>
                <a:latin typeface="Georgia"/>
              </a:rPr>
              <a:t>Higher odds for pupils reporting more frequent bullying </a:t>
            </a:r>
            <a:r>
              <a:rPr lang="en-GB" sz="1400" dirty="0">
                <a:solidFill>
                  <a:srgbClr val="3E5A70"/>
                </a:solidFill>
                <a:latin typeface="Georgia"/>
              </a:rPr>
              <a:t> - </a:t>
            </a:r>
            <a:r>
              <a:rPr sz="1400" b="0" i="0" dirty="0">
                <a:solidFill>
                  <a:srgbClr val="3E5A70"/>
                </a:solidFill>
                <a:latin typeface="Georgia"/>
              </a:rPr>
              <a:t>victims, not only perpetrators.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6053328"/>
            <a:ext cx="11091672" cy="566928"/>
          </a:xfrm>
          <a:prstGeom prst="roundRect">
            <a:avLst>
              <a:gd name="adj" fmla="val 50000"/>
            </a:avLst>
          </a:prstGeom>
          <a:solidFill>
            <a:srgbClr val="0736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0" rIns="274320" bIns="0" rtlCol="0" anchor="ctr"/>
          <a:lstStyle/>
          <a:p>
            <a:pPr algn="ctr"/>
            <a:r>
              <a:rPr sz="1400" b="1" i="0">
                <a:solidFill>
                  <a:srgbClr val="FFFFFF"/>
                </a:solidFill>
                <a:latin typeface="Georgia"/>
              </a:rPr>
              <a:t>Substance use is both a trigger for sanctions and a marker of wider vulnerability — punishment alone may compound the risk.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1280160"/>
            <a:ext cx="8549640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3000" b="1" i="0">
                <a:solidFill>
                  <a:srgbClr val="073655"/>
                </a:solidFill>
                <a:latin typeface="Georgia"/>
              </a:rPr>
              <a:t>What protects pupils?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2029968"/>
            <a:ext cx="85496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500" b="0" i="1">
                <a:solidFill>
                  <a:srgbClr val="3E5A70"/>
                </a:solidFill>
                <a:latin typeface="Georgia"/>
              </a:rPr>
              <a:t>Everyday school experiences were linked to meaningfully lower suspension risk.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2697480"/>
            <a:ext cx="2601468" cy="265176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49808" y="2898648"/>
            <a:ext cx="2199132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3400" b="1" i="0">
                <a:solidFill>
                  <a:srgbClr val="146355"/>
                </a:solidFill>
                <a:latin typeface="Georgia"/>
              </a:rPr>
              <a:t>−32%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3630168"/>
            <a:ext cx="2199132" cy="12493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Aft>
                <a:spcPts val="300"/>
              </a:spcAft>
            </a:pPr>
            <a:r>
              <a:rPr b="1" i="0" dirty="0">
                <a:solidFill>
                  <a:srgbClr val="073655"/>
                </a:solidFill>
                <a:latin typeface="Georgia"/>
              </a:rPr>
              <a:t>Happy with attainment</a:t>
            </a:r>
          </a:p>
          <a:p>
            <a:pPr algn="l">
              <a:lnSpc>
                <a:spcPct val="102000"/>
              </a:lnSpc>
              <a:spcAft>
                <a:spcPts val="300"/>
              </a:spcAft>
            </a:pPr>
            <a:r>
              <a:rPr sz="1400" b="0" i="0" dirty="0">
                <a:solidFill>
                  <a:srgbClr val="3E5A70"/>
                </a:solidFill>
                <a:latin typeface="Georgia"/>
              </a:rPr>
              <a:t>Lower odds for pupils more satisfied with how they are doing at school.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378708" y="2697480"/>
            <a:ext cx="2601468" cy="265176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579876" y="2898648"/>
            <a:ext cx="2199132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3400" b="1" i="0">
                <a:solidFill>
                  <a:srgbClr val="146355"/>
                </a:solidFill>
                <a:latin typeface="Georgia"/>
              </a:rPr>
              <a:t>−22%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79876" y="3630168"/>
            <a:ext cx="2199132" cy="9668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Aft>
                <a:spcPts val="300"/>
              </a:spcAft>
            </a:pPr>
            <a:r>
              <a:rPr b="1" i="0" dirty="0">
                <a:solidFill>
                  <a:srgbClr val="073655"/>
                </a:solidFill>
                <a:latin typeface="Georgia"/>
              </a:rPr>
              <a:t>School belonging</a:t>
            </a:r>
          </a:p>
          <a:p>
            <a:pPr algn="l">
              <a:lnSpc>
                <a:spcPct val="102000"/>
              </a:lnSpc>
              <a:spcAft>
                <a:spcPts val="300"/>
              </a:spcAft>
            </a:pPr>
            <a:r>
              <a:rPr sz="1400" b="0" i="0" dirty="0">
                <a:solidFill>
                  <a:srgbClr val="3E5A70"/>
                </a:solidFill>
                <a:latin typeface="Georgia"/>
              </a:rPr>
              <a:t>Lower odds for pupils who feel they belong at their school.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08776" y="2697480"/>
            <a:ext cx="2601468" cy="265176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09944" y="2898648"/>
            <a:ext cx="2199132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3400" b="1" i="0">
                <a:solidFill>
                  <a:srgbClr val="146355"/>
                </a:solidFill>
                <a:latin typeface="Georgia"/>
              </a:rPr>
              <a:t>−21%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9944" y="3630168"/>
            <a:ext cx="2199132" cy="12493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Aft>
                <a:spcPts val="300"/>
              </a:spcAft>
            </a:pPr>
            <a:r>
              <a:rPr b="1" i="0" dirty="0">
                <a:solidFill>
                  <a:srgbClr val="073655"/>
                </a:solidFill>
                <a:latin typeface="Georgia"/>
              </a:rPr>
              <a:t>Emotion regulation</a:t>
            </a:r>
          </a:p>
          <a:p>
            <a:pPr algn="l">
              <a:lnSpc>
                <a:spcPct val="102000"/>
              </a:lnSpc>
              <a:spcAft>
                <a:spcPts val="300"/>
              </a:spcAft>
            </a:pPr>
            <a:r>
              <a:rPr sz="1400" b="0" i="0" dirty="0">
                <a:solidFill>
                  <a:srgbClr val="3E5A70"/>
                </a:solidFill>
                <a:latin typeface="Georgia"/>
              </a:rPr>
              <a:t>Lower odds for pupils better able to manage their emotions.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038844" y="2697480"/>
            <a:ext cx="2601468" cy="265176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240012" y="2898648"/>
            <a:ext cx="2199132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3400" b="1" i="0">
                <a:solidFill>
                  <a:srgbClr val="146355"/>
                </a:solidFill>
                <a:latin typeface="Georgia"/>
              </a:rPr>
              <a:t>−15%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40012" y="3630168"/>
            <a:ext cx="2199132" cy="14691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Aft>
                <a:spcPts val="300"/>
              </a:spcAft>
            </a:pPr>
            <a:r>
              <a:rPr b="1" i="0" dirty="0">
                <a:solidFill>
                  <a:srgbClr val="073655"/>
                </a:solidFill>
                <a:latin typeface="Georgia"/>
              </a:rPr>
              <a:t>Relationships with staff</a:t>
            </a:r>
          </a:p>
          <a:p>
            <a:pPr algn="l">
              <a:lnSpc>
                <a:spcPct val="102000"/>
              </a:lnSpc>
              <a:spcAft>
                <a:spcPts val="300"/>
              </a:spcAft>
            </a:pPr>
            <a:r>
              <a:rPr sz="1400" b="0" i="0" dirty="0">
                <a:solidFill>
                  <a:srgbClr val="3E5A70"/>
                </a:solidFill>
                <a:latin typeface="Georgia"/>
              </a:rPr>
              <a:t>Lower odds for pupils reporting positive relationships with school staff.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6053328"/>
            <a:ext cx="11091672" cy="566928"/>
          </a:xfrm>
          <a:prstGeom prst="roundRect">
            <a:avLst>
              <a:gd name="adj" fmla="val 50000"/>
            </a:avLst>
          </a:prstGeom>
          <a:solidFill>
            <a:srgbClr val="1463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0" rIns="274320" bIns="0" rtlCol="0" anchor="ctr"/>
          <a:lstStyle/>
          <a:p>
            <a:pPr algn="ctr"/>
            <a:r>
              <a:rPr sz="1400" b="1" i="0" dirty="0">
                <a:solidFill>
                  <a:srgbClr val="FFFFFF"/>
                </a:solidFill>
                <a:latin typeface="Georgia"/>
              </a:rPr>
              <a:t>Belonging, relationships and emotional skills are levers schools can actually pull.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1280160"/>
            <a:ext cx="8549640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3000" b="1" i="0">
                <a:solidFill>
                  <a:srgbClr val="073655"/>
                </a:solidFill>
                <a:latin typeface="Georgia"/>
              </a:rPr>
              <a:t>The school a pupil attends matters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2651760"/>
            <a:ext cx="5120640" cy="3200400"/>
          </a:xfrm>
          <a:prstGeom prst="roundRect">
            <a:avLst>
              <a:gd name="adj" fmla="val 5500"/>
            </a:avLst>
          </a:prstGeom>
          <a:solidFill>
            <a:srgbClr val="F9D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41247" y="2971800"/>
            <a:ext cx="4535424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4000" b="1" i="0">
                <a:solidFill>
                  <a:srgbClr val="A83366"/>
                </a:solidFill>
                <a:latin typeface="Georgia"/>
              </a:rPr>
              <a:t>+64%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7" y="3886200"/>
            <a:ext cx="4535424" cy="17486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6000"/>
              </a:lnSpc>
              <a:spcAft>
                <a:spcPts val="800"/>
              </a:spcAft>
            </a:pPr>
            <a:r>
              <a:rPr b="1" i="0" dirty="0">
                <a:solidFill>
                  <a:srgbClr val="073655"/>
                </a:solidFill>
                <a:latin typeface="Georgia"/>
              </a:rPr>
              <a:t>Higher odds of suspension for pupils attending a school with a higher overall suspension rate</a:t>
            </a:r>
          </a:p>
          <a:p>
            <a:pPr algn="l">
              <a:lnSpc>
                <a:spcPct val="106000"/>
              </a:lnSpc>
              <a:spcAft>
                <a:spcPts val="800"/>
              </a:spcAft>
            </a:pPr>
            <a:r>
              <a:rPr lang="en-GB" sz="1600" dirty="0">
                <a:solidFill>
                  <a:srgbClr val="3E5A70"/>
                </a:solidFill>
                <a:latin typeface="Georgia"/>
              </a:rPr>
              <a:t>-</a:t>
            </a:r>
            <a:r>
              <a:rPr sz="1600" b="0" i="0" dirty="0">
                <a:solidFill>
                  <a:srgbClr val="3E5A70"/>
                </a:solidFill>
                <a:latin typeface="Georgia"/>
              </a:rPr>
              <a:t> over and above the pupil's own characteristics. School size and school-level %SEN made no difference.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599" y="2651760"/>
            <a:ext cx="5696712" cy="320040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236207" y="2926079"/>
            <a:ext cx="5111496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600" b="1" i="0">
                <a:solidFill>
                  <a:srgbClr val="146355"/>
                </a:solidFill>
                <a:latin typeface="Georgia"/>
              </a:rPr>
              <a:t>An equity check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36207" y="3429000"/>
            <a:ext cx="5111496" cy="188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</a:pPr>
            <a:r>
              <a:rPr sz="1600" b="0" i="1" dirty="0">
                <a:solidFill>
                  <a:srgbClr val="3E5A70"/>
                </a:solidFill>
                <a:latin typeface="Georgia"/>
              </a:rPr>
              <a:t>Once circumstances were accounted for:</a:t>
            </a:r>
          </a:p>
          <a:p>
            <a:pPr algn="l">
              <a:lnSpc>
                <a:spcPct val="105000"/>
              </a:lnSpc>
              <a:spcAft>
                <a:spcPts val="800"/>
              </a:spcAft>
            </a:pPr>
            <a:r>
              <a:rPr sz="1600" b="1" i="0" dirty="0">
                <a:solidFill>
                  <a:srgbClr val="073655"/>
                </a:solidFill>
                <a:latin typeface="Georgia"/>
              </a:rPr>
              <a:t>No significant differences by ethnic group</a:t>
            </a:r>
          </a:p>
          <a:p>
            <a:pPr algn="l">
              <a:lnSpc>
                <a:spcPct val="105000"/>
              </a:lnSpc>
              <a:spcAft>
                <a:spcPts val="800"/>
              </a:spcAft>
            </a:pPr>
            <a:r>
              <a:rPr sz="1600" b="1" i="0" dirty="0">
                <a:solidFill>
                  <a:srgbClr val="073655"/>
                </a:solidFill>
                <a:latin typeface="Georgia"/>
              </a:rPr>
              <a:t>No elevated risk for LGBTQ+ pupils</a:t>
            </a:r>
          </a:p>
          <a:p>
            <a:pPr algn="l">
              <a:lnSpc>
                <a:spcPct val="105000"/>
              </a:lnSpc>
              <a:spcAft>
                <a:spcPts val="800"/>
              </a:spcAft>
            </a:pPr>
            <a:r>
              <a:rPr sz="1600" b="1" i="0" dirty="0">
                <a:solidFill>
                  <a:srgbClr val="073655"/>
                </a:solidFill>
                <a:latin typeface="Georgia"/>
              </a:rPr>
              <a:t>Cisgender girls: 32% lower odds than boys</a:t>
            </a:r>
          </a:p>
          <a:p>
            <a:pPr algn="l">
              <a:lnSpc>
                <a:spcPct val="105000"/>
              </a:lnSpc>
              <a:spcAft>
                <a:spcPts val="800"/>
              </a:spcAft>
            </a:pPr>
            <a:r>
              <a:rPr sz="1400" b="0" i="0" dirty="0">
                <a:solidFill>
                  <a:srgbClr val="3E5A70"/>
                </a:solidFill>
                <a:latin typeface="Georgia"/>
              </a:rPr>
              <a:t>National ethnic disproportionalities are real — but they may work through structural disadvantage rather than ethnicity itself.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6053328"/>
            <a:ext cx="11091672" cy="566928"/>
          </a:xfrm>
          <a:prstGeom prst="roundRect">
            <a:avLst>
              <a:gd name="adj" fmla="val 50000"/>
            </a:avLst>
          </a:prstGeom>
          <a:solidFill>
            <a:srgbClr val="0736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0" rIns="274320" bIns="0" rtlCol="0" anchor="ctr"/>
          <a:lstStyle/>
          <a:p>
            <a:pPr algn="ctr"/>
            <a:r>
              <a:rPr sz="1400" b="1" i="0" dirty="0">
                <a:solidFill>
                  <a:srgbClr val="FFFFFF"/>
                </a:solidFill>
                <a:latin typeface="Georgia"/>
              </a:rPr>
              <a:t>Two pupils with identical profiles face different risks depending on the school gate they walk through.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1280160"/>
            <a:ext cx="8549640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3000" b="1" i="0">
                <a:solidFill>
                  <a:srgbClr val="073655"/>
                </a:solidFill>
                <a:latin typeface="Georgia"/>
              </a:rPr>
              <a:t>Three findings we didn't expect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2697480"/>
            <a:ext cx="11091672" cy="1188720"/>
          </a:xfrm>
          <a:prstGeom prst="roundRect">
            <a:avLst>
              <a:gd name="adj" fmla="val 5500"/>
            </a:avLst>
          </a:prstGeom>
          <a:solidFill>
            <a:srgbClr val="FDE8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4" name="TextBox 3"/>
          <p:cNvSpPr txBox="1"/>
          <p:nvPr/>
        </p:nvSpPr>
        <p:spPr>
          <a:xfrm>
            <a:off x="841247" y="2862072"/>
            <a:ext cx="10506456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500" b="1" i="0" dirty="0">
                <a:solidFill>
                  <a:srgbClr val="073655"/>
                </a:solidFill>
                <a:latin typeface="Georgia"/>
              </a:rPr>
              <a:t>Emotional difficulties → lower risk of suspension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7" y="3227832"/>
            <a:ext cx="10506456" cy="4336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4000"/>
              </a:lnSpc>
              <a:spcAft>
                <a:spcPts val="400"/>
              </a:spcAft>
            </a:pPr>
            <a:r>
              <a:rPr sz="1400" b="0" i="0" dirty="0">
                <a:solidFill>
                  <a:srgbClr val="4A4414"/>
                </a:solidFill>
                <a:latin typeface="Georgia"/>
              </a:rPr>
              <a:t>Distressed pupils may withdraw or avoid school rather than act out </a:t>
            </a:r>
            <a:r>
              <a:rPr lang="en-GB" sz="1400" b="0" i="0" dirty="0">
                <a:solidFill>
                  <a:srgbClr val="4A4414"/>
                </a:solidFill>
                <a:latin typeface="Georgia"/>
              </a:rPr>
              <a:t>-</a:t>
            </a:r>
            <a:r>
              <a:rPr sz="1400" b="0" i="0" dirty="0">
                <a:solidFill>
                  <a:srgbClr val="4A4414"/>
                </a:solidFill>
                <a:latin typeface="Georgia"/>
              </a:rPr>
              <a:t> </a:t>
            </a:r>
            <a:r>
              <a:rPr sz="1400" b="0" i="0" dirty="0" err="1">
                <a:solidFill>
                  <a:srgbClr val="4A4414"/>
                </a:solidFill>
                <a:latin typeface="Georgia"/>
              </a:rPr>
              <a:t>internalising</a:t>
            </a:r>
            <a:r>
              <a:rPr sz="1400" b="0" i="0" dirty="0">
                <a:solidFill>
                  <a:srgbClr val="4A4414"/>
                </a:solidFill>
                <a:latin typeface="Georgia"/>
              </a:rPr>
              <a:t> distress is largely invisible to discipline systems that react to visible </a:t>
            </a:r>
            <a:r>
              <a:rPr sz="1400" b="0" i="0" dirty="0" err="1">
                <a:solidFill>
                  <a:srgbClr val="4A4414"/>
                </a:solidFill>
                <a:latin typeface="Georgia"/>
              </a:rPr>
              <a:t>behaviour</a:t>
            </a:r>
            <a:r>
              <a:rPr sz="1400" b="0" i="0" dirty="0">
                <a:solidFill>
                  <a:srgbClr val="4A4414"/>
                </a:solidFill>
                <a:latin typeface="Georgia"/>
              </a:rPr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3995928"/>
            <a:ext cx="11091672" cy="1188720"/>
          </a:xfrm>
          <a:prstGeom prst="roundRect">
            <a:avLst>
              <a:gd name="adj" fmla="val 5500"/>
            </a:avLst>
          </a:prstGeom>
          <a:solidFill>
            <a:srgbClr val="FDE8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41247" y="4160520"/>
            <a:ext cx="10506456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500" b="1" i="0">
                <a:solidFill>
                  <a:srgbClr val="073655"/>
                </a:solidFill>
                <a:latin typeface="Georgia"/>
              </a:rPr>
              <a:t>Feeling pressured by schoolwork → lower risk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7" y="4526280"/>
            <a:ext cx="10506456" cy="4336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4000"/>
              </a:lnSpc>
              <a:spcAft>
                <a:spcPts val="400"/>
              </a:spcAft>
            </a:pPr>
            <a:r>
              <a:rPr sz="1400" b="0" i="0" dirty="0">
                <a:solidFill>
                  <a:srgbClr val="4A4414"/>
                </a:solidFill>
                <a:latin typeface="Georgia"/>
              </a:rPr>
              <a:t>Pupils under academic pressure may comply with rules to protect their standing </a:t>
            </a:r>
            <a:r>
              <a:rPr lang="en-GB" sz="1400" dirty="0">
                <a:solidFill>
                  <a:srgbClr val="4A4414"/>
                </a:solidFill>
                <a:latin typeface="Georgia"/>
              </a:rPr>
              <a:t>- </a:t>
            </a:r>
            <a:r>
              <a:rPr sz="1400" b="0" i="0" dirty="0" err="1">
                <a:solidFill>
                  <a:srgbClr val="4A4414"/>
                </a:solidFill>
                <a:latin typeface="Georgia"/>
              </a:rPr>
              <a:t>behavioural</a:t>
            </a:r>
            <a:r>
              <a:rPr sz="1400" b="0" i="0" dirty="0">
                <a:solidFill>
                  <a:srgbClr val="4A4414"/>
                </a:solidFill>
                <a:latin typeface="Georgia"/>
              </a:rPr>
              <a:t> conformity, possibly at a cost to their wellbeing.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5294376"/>
            <a:ext cx="11091672" cy="1188720"/>
          </a:xfrm>
          <a:prstGeom prst="roundRect">
            <a:avLst>
              <a:gd name="adj" fmla="val 5500"/>
            </a:avLst>
          </a:prstGeom>
          <a:solidFill>
            <a:srgbClr val="FDE8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41247" y="5458968"/>
            <a:ext cx="10506456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500" b="1" i="0">
                <a:solidFill>
                  <a:srgbClr val="073655"/>
                </a:solidFill>
                <a:latin typeface="Georgia"/>
              </a:rPr>
              <a:t>Receiving school mental health support → higher risk (+54%)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5824728"/>
            <a:ext cx="10506456" cy="4336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4000"/>
              </a:lnSpc>
              <a:spcAft>
                <a:spcPts val="400"/>
              </a:spcAft>
            </a:pPr>
            <a:r>
              <a:rPr sz="1400" b="0" i="0" dirty="0">
                <a:solidFill>
                  <a:srgbClr val="4A4414"/>
                </a:solidFill>
                <a:latin typeface="Georgia"/>
              </a:rPr>
              <a:t>Best read as a marker of underlying vulnerability, not evidence that support causes harm </a:t>
            </a:r>
            <a:r>
              <a:rPr lang="en-GB" sz="1400" b="0" i="0" dirty="0">
                <a:solidFill>
                  <a:srgbClr val="4A4414"/>
                </a:solidFill>
                <a:latin typeface="Georgia"/>
              </a:rPr>
              <a:t>-</a:t>
            </a:r>
            <a:r>
              <a:rPr sz="1400" b="0" i="0" dirty="0">
                <a:solidFill>
                  <a:srgbClr val="4A4414"/>
                </a:solidFill>
                <a:latin typeface="Georgia"/>
              </a:rPr>
              <a:t> but it suggests support alone, disconnected from </a:t>
            </a:r>
            <a:r>
              <a:rPr sz="1400" b="0" i="0" dirty="0" err="1">
                <a:solidFill>
                  <a:srgbClr val="4A4414"/>
                </a:solidFill>
                <a:latin typeface="Georgia"/>
              </a:rPr>
              <a:t>behaviour</a:t>
            </a:r>
            <a:r>
              <a:rPr sz="1400" b="0" i="0" dirty="0">
                <a:solidFill>
                  <a:srgbClr val="4A4414"/>
                </a:solidFill>
                <a:latin typeface="Georgia"/>
              </a:rPr>
              <a:t> policy, is not protective.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1280160"/>
            <a:ext cx="8549640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3000" b="1" i="0">
                <a:solidFill>
                  <a:srgbClr val="073655"/>
                </a:solidFill>
                <a:latin typeface="Georgia"/>
              </a:rPr>
              <a:t>What predicts repeat suspension?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2029968"/>
            <a:ext cx="85496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500" b="0" i="1">
                <a:solidFill>
                  <a:srgbClr val="3E5A70"/>
                </a:solidFill>
                <a:latin typeface="Georgia"/>
              </a:rPr>
              <a:t>Among suspended pupils, only two factors predicted how often it happened.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2697480"/>
            <a:ext cx="3291840" cy="2651760"/>
          </a:xfrm>
          <a:prstGeom prst="roundRect">
            <a:avLst>
              <a:gd name="adj" fmla="val 5500"/>
            </a:avLst>
          </a:prstGeom>
          <a:solidFill>
            <a:srgbClr val="F9D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49808" y="2898648"/>
            <a:ext cx="2889504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3400" b="1" i="0">
                <a:solidFill>
                  <a:srgbClr val="A83366"/>
                </a:solidFill>
                <a:latin typeface="Georgia"/>
              </a:rPr>
              <a:t>+44%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3630168"/>
            <a:ext cx="2889504" cy="9668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Aft>
                <a:spcPts val="300"/>
              </a:spcAft>
            </a:pPr>
            <a:r>
              <a:rPr b="1" i="0" dirty="0">
                <a:solidFill>
                  <a:srgbClr val="073655"/>
                </a:solidFill>
                <a:latin typeface="Georgia"/>
              </a:rPr>
              <a:t>Free school meals</a:t>
            </a:r>
          </a:p>
          <a:p>
            <a:pPr algn="l">
              <a:lnSpc>
                <a:spcPct val="102000"/>
              </a:lnSpc>
              <a:spcAft>
                <a:spcPts val="300"/>
              </a:spcAft>
            </a:pPr>
            <a:r>
              <a:rPr sz="1400" b="0" i="0" dirty="0">
                <a:solidFill>
                  <a:srgbClr val="3E5A70"/>
                </a:solidFill>
                <a:latin typeface="Georgia"/>
              </a:rPr>
              <a:t>More suspension episodes among FSM-eligible pupils who had been suspended.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096512" y="2697480"/>
            <a:ext cx="3291840" cy="2651760"/>
          </a:xfrm>
          <a:prstGeom prst="roundRect">
            <a:avLst>
              <a:gd name="adj" fmla="val 5500"/>
            </a:avLst>
          </a:prstGeom>
          <a:solidFill>
            <a:srgbClr val="F9D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297680" y="2898648"/>
            <a:ext cx="2889504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3400" b="1" i="0">
                <a:solidFill>
                  <a:srgbClr val="A83366"/>
                </a:solidFill>
                <a:latin typeface="Georgia"/>
              </a:rPr>
              <a:t>+41%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97680" y="3630168"/>
            <a:ext cx="2889504" cy="9668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Aft>
                <a:spcPts val="300"/>
              </a:spcAft>
            </a:pPr>
            <a:r>
              <a:rPr b="1" i="0" dirty="0">
                <a:solidFill>
                  <a:srgbClr val="073655"/>
                </a:solidFill>
                <a:latin typeface="Georgia"/>
              </a:rPr>
              <a:t>High-suspending school</a:t>
            </a:r>
          </a:p>
          <a:p>
            <a:pPr algn="l">
              <a:lnSpc>
                <a:spcPct val="102000"/>
              </a:lnSpc>
              <a:spcAft>
                <a:spcPts val="300"/>
              </a:spcAft>
            </a:pPr>
            <a:r>
              <a:rPr sz="1400" b="0" i="0" dirty="0">
                <a:solidFill>
                  <a:srgbClr val="3E5A70"/>
                </a:solidFill>
                <a:latin typeface="Georgia"/>
              </a:rPr>
              <a:t>More episodes for pupils attending schools with higher overall suspension rates.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644383" y="2697480"/>
            <a:ext cx="3995928" cy="265176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918703" y="3377058"/>
            <a:ext cx="3447288" cy="12826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1600" b="1" i="0">
                <a:solidFill>
                  <a:srgbClr val="146355"/>
                </a:solidFill>
                <a:latin typeface="Georgia"/>
              </a:rPr>
              <a:t>What dropped out?</a:t>
            </a:r>
          </a:p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1400" b="0" i="0">
                <a:solidFill>
                  <a:srgbClr val="073655"/>
                </a:solidFill>
                <a:latin typeface="Georgia"/>
              </a:rPr>
              <a:t>Belonging, staff relationships and the other protective factors were no longer significant once pupils were inside the disciplinary system.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6053328"/>
            <a:ext cx="11091672" cy="566928"/>
          </a:xfrm>
          <a:prstGeom prst="roundRect">
            <a:avLst>
              <a:gd name="adj" fmla="val 50000"/>
            </a:avLst>
          </a:prstGeom>
          <a:solidFill>
            <a:srgbClr val="0736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0" rIns="274320" bIns="0" rtlCol="0" anchor="ctr"/>
          <a:lstStyle/>
          <a:p>
            <a:pPr algn="ctr"/>
            <a:r>
              <a:rPr sz="1400" b="1" i="0">
                <a:solidFill>
                  <a:srgbClr val="FFFFFF"/>
                </a:solidFill>
                <a:latin typeface="Georgia"/>
              </a:rPr>
              <a:t>Repetition is driven by disadvantage and school climate — the window for protective factors is before the first suspension.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1280160"/>
            <a:ext cx="8549640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3000" b="1" i="0">
                <a:solidFill>
                  <a:srgbClr val="073655"/>
                </a:solidFill>
                <a:latin typeface="Georgia"/>
              </a:rPr>
              <a:t>What this could mean for schools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2697480"/>
            <a:ext cx="11091672" cy="896112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77240" y="2916936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CAE6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sz="1600" b="1" i="0">
                <a:solidFill>
                  <a:srgbClr val="146355"/>
                </a:solidFill>
                <a:latin typeface="Georgia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2825496"/>
            <a:ext cx="9902952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450" b="1" i="0">
                <a:solidFill>
                  <a:srgbClr val="073655"/>
                </a:solidFill>
                <a:latin typeface="Georgia"/>
              </a:rPr>
              <a:t>Build belonging and staff relationships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63040" y="3172968"/>
            <a:ext cx="9902952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400" b="0" i="0" dirty="0">
                <a:solidFill>
                  <a:srgbClr val="3E5A70"/>
                </a:solidFill>
                <a:latin typeface="Georgia"/>
              </a:rPr>
              <a:t>Multi-tier approaches </a:t>
            </a:r>
            <a:r>
              <a:rPr lang="en-GB" sz="1400" dirty="0">
                <a:solidFill>
                  <a:srgbClr val="3E5A70"/>
                </a:solidFill>
                <a:latin typeface="Georgia"/>
              </a:rPr>
              <a:t>- </a:t>
            </a:r>
            <a:r>
              <a:rPr sz="1400" b="0" i="0" dirty="0">
                <a:solidFill>
                  <a:srgbClr val="3E5A70"/>
                </a:solidFill>
                <a:latin typeface="Georgia"/>
              </a:rPr>
              <a:t>whole-school climate work plus targeted support </a:t>
            </a:r>
            <a:r>
              <a:rPr lang="en-GB" sz="1400" b="0" i="0" dirty="0">
                <a:solidFill>
                  <a:srgbClr val="3E5A70"/>
                </a:solidFill>
                <a:latin typeface="Georgia"/>
              </a:rPr>
              <a:t>-</a:t>
            </a:r>
            <a:r>
              <a:rPr sz="1400" b="0" i="0" dirty="0">
                <a:solidFill>
                  <a:srgbClr val="3E5A70"/>
                </a:solidFill>
                <a:latin typeface="Georgia"/>
              </a:rPr>
              <a:t> have meta-analytic backing.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3703320"/>
            <a:ext cx="11091672" cy="896112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777240" y="3922776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CAE6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sz="1600" b="1" i="0">
                <a:solidFill>
                  <a:srgbClr val="146355"/>
                </a:solidFill>
                <a:latin typeface="Georgia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63040" y="3831336"/>
            <a:ext cx="9902952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450" b="1" i="0">
                <a:solidFill>
                  <a:srgbClr val="073655"/>
                </a:solidFill>
                <a:latin typeface="Georgia"/>
              </a:rPr>
              <a:t>Check SEN adjustments before sanctioning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4178808"/>
            <a:ext cx="9902952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400" b="0" i="0" dirty="0">
                <a:solidFill>
                  <a:srgbClr val="3E5A70"/>
                </a:solidFill>
                <a:latin typeface="Georgia"/>
              </a:rPr>
              <a:t>Is the </a:t>
            </a:r>
            <a:r>
              <a:rPr sz="1400" b="0" i="0" dirty="0" err="1">
                <a:solidFill>
                  <a:srgbClr val="3E5A70"/>
                </a:solidFill>
                <a:latin typeface="Georgia"/>
              </a:rPr>
              <a:t>behaviour</a:t>
            </a:r>
            <a:r>
              <a:rPr sz="1400" b="0" i="0" dirty="0">
                <a:solidFill>
                  <a:srgbClr val="3E5A70"/>
                </a:solidFill>
                <a:latin typeface="Georgia"/>
              </a:rPr>
              <a:t> communicating an unmet need? Reasonable adjustments are a legal duty, not an optional extra.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4709160"/>
            <a:ext cx="11091672" cy="896112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777240" y="4928616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CAE6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sz="1600" b="1" i="0">
                <a:solidFill>
                  <a:srgbClr val="146355"/>
                </a:solidFill>
                <a:latin typeface="Georgia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4837176"/>
            <a:ext cx="9902952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450" b="1" i="0">
                <a:solidFill>
                  <a:srgbClr val="073655"/>
                </a:solidFill>
                <a:latin typeface="Georgia"/>
              </a:rPr>
              <a:t>Join up pastoral support and behaviour policy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63040" y="5184648"/>
            <a:ext cx="9902952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400" b="0" i="0" dirty="0">
                <a:solidFill>
                  <a:srgbClr val="3E5A70"/>
                </a:solidFill>
                <a:latin typeface="Georgia"/>
              </a:rPr>
              <a:t>Treat disruptive non-compliance as a possible symptom of distress </a:t>
            </a:r>
            <a:r>
              <a:rPr lang="en-GB" sz="1400" b="0" i="0" dirty="0">
                <a:solidFill>
                  <a:srgbClr val="3E5A70"/>
                </a:solidFill>
                <a:latin typeface="Georgia"/>
              </a:rPr>
              <a:t>-</a:t>
            </a:r>
            <a:r>
              <a:rPr sz="1400" b="0" i="0" dirty="0">
                <a:solidFill>
                  <a:srgbClr val="3E5A70"/>
                </a:solidFill>
                <a:latin typeface="Georgia"/>
              </a:rPr>
              <a:t> triage to support before automatic sanction.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5715000"/>
            <a:ext cx="11091672" cy="896112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777240" y="5934456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CAE6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sz="1600" b="1" i="0">
                <a:solidFill>
                  <a:srgbClr val="146355"/>
                </a:solidFill>
                <a:latin typeface="Georgia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5843016"/>
            <a:ext cx="9902952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450" b="1" i="0">
                <a:solidFill>
                  <a:srgbClr val="073655"/>
                </a:solidFill>
                <a:latin typeface="Georgia"/>
              </a:rPr>
              <a:t>Shift from punitive to restorative cultures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63040" y="6075628"/>
            <a:ext cx="9902952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400" b="0" i="0" dirty="0">
                <a:solidFill>
                  <a:srgbClr val="3E5A70"/>
                </a:solidFill>
                <a:latin typeface="Georgia"/>
              </a:rPr>
              <a:t>Schools with embedded restorative practice are far less likely to have high suspension rates; PBIS-style frameworks reduce suspensions.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1280160"/>
            <a:ext cx="8549640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3000" b="1" i="0">
                <a:solidFill>
                  <a:srgbClr val="073655"/>
                </a:solidFill>
                <a:latin typeface="Georgia"/>
              </a:rPr>
              <a:t>What this could mean for policy and public health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2697480"/>
            <a:ext cx="11091672" cy="896112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77240" y="2916936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F9D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sz="1600" b="1" i="0">
                <a:solidFill>
                  <a:srgbClr val="A83366"/>
                </a:solidFill>
                <a:latin typeface="Georgia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2825496"/>
            <a:ext cx="9902952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450" b="1" i="0">
                <a:solidFill>
                  <a:srgbClr val="073655"/>
                </a:solidFill>
                <a:latin typeface="Georgia"/>
              </a:rPr>
              <a:t>Treat suspension as an early-warning indicator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63040" y="3172968"/>
            <a:ext cx="9902952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400" b="0" i="0" dirty="0">
                <a:solidFill>
                  <a:srgbClr val="3E5A70"/>
                </a:solidFill>
                <a:latin typeface="Georgia"/>
              </a:rPr>
              <a:t>Elevated risk is identifiable before the first suspension </a:t>
            </a:r>
            <a:r>
              <a:rPr lang="en-GB" sz="1400" b="0" i="0" dirty="0">
                <a:solidFill>
                  <a:srgbClr val="3E5A70"/>
                </a:solidFill>
                <a:latin typeface="Georgia"/>
              </a:rPr>
              <a:t>-</a:t>
            </a:r>
            <a:r>
              <a:rPr sz="1400" b="0" i="0" dirty="0">
                <a:solidFill>
                  <a:srgbClr val="3E5A70"/>
                </a:solidFill>
                <a:latin typeface="Georgia"/>
              </a:rPr>
              <a:t> target support to FSM/SEN pupils and to high-suspending schools.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3703320"/>
            <a:ext cx="11091672" cy="896112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777240" y="3922776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F9D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sz="1600" b="1" i="0">
                <a:solidFill>
                  <a:srgbClr val="A83366"/>
                </a:solidFill>
                <a:latin typeface="Georgia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63040" y="3831336"/>
            <a:ext cx="9902952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450" b="1" i="0">
                <a:solidFill>
                  <a:srgbClr val="073655"/>
                </a:solidFill>
                <a:latin typeface="Georgia"/>
              </a:rPr>
              <a:t>Monitor wellbeing regularly, at scale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4120711"/>
            <a:ext cx="9902952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400" b="0" i="0" dirty="0">
                <a:solidFill>
                  <a:srgbClr val="3E5A70"/>
                </a:solidFill>
                <a:latin typeface="Georgia"/>
              </a:rPr>
              <a:t>Regular, local, youth-</a:t>
            </a:r>
            <a:r>
              <a:rPr sz="1400" b="0" i="0" dirty="0" err="1">
                <a:solidFill>
                  <a:srgbClr val="3E5A70"/>
                </a:solidFill>
                <a:latin typeface="Georgia"/>
              </a:rPr>
              <a:t>centred</a:t>
            </a:r>
            <a:r>
              <a:rPr sz="1400" b="0" i="0" dirty="0">
                <a:solidFill>
                  <a:srgbClr val="3E5A70"/>
                </a:solidFill>
                <a:latin typeface="Georgia"/>
              </a:rPr>
              <a:t> wellbeing measurement (Our Wellbeing, Our Voice principles) can surface the distress discipline systems miss.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4709160"/>
            <a:ext cx="11091672" cy="896112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777240" y="4928616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F9D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sz="1600" b="1" i="0">
                <a:solidFill>
                  <a:srgbClr val="A83366"/>
                </a:solidFill>
                <a:latin typeface="Georgia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4837176"/>
            <a:ext cx="9902952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450" b="1" i="0">
                <a:solidFill>
                  <a:srgbClr val="073655"/>
                </a:solidFill>
                <a:latin typeface="Georgia"/>
              </a:rPr>
              <a:t>Respond to substance use across sectors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63040" y="5120263"/>
            <a:ext cx="9902952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400" b="0" i="0" dirty="0">
                <a:solidFill>
                  <a:srgbClr val="3E5A70"/>
                </a:solidFill>
                <a:latin typeface="Georgia"/>
              </a:rPr>
              <a:t>The strongest individual predictor calls for education, health and justice working together </a:t>
            </a:r>
            <a:r>
              <a:rPr lang="en-GB" sz="1400" b="0" i="0" dirty="0">
                <a:solidFill>
                  <a:srgbClr val="3E5A70"/>
                </a:solidFill>
                <a:latin typeface="Georgia"/>
              </a:rPr>
              <a:t>-</a:t>
            </a:r>
            <a:r>
              <a:rPr sz="1400" b="0" i="0" dirty="0">
                <a:solidFill>
                  <a:srgbClr val="3E5A70"/>
                </a:solidFill>
                <a:latin typeface="Georgia"/>
              </a:rPr>
              <a:t> prevention in PSHE plus non-confrontational targeted support.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5715000"/>
            <a:ext cx="11091672" cy="896112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777240" y="5934456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F9D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sz="1600" b="1" i="0">
                <a:solidFill>
                  <a:srgbClr val="A83366"/>
                </a:solidFill>
                <a:latin typeface="Georgia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5843016"/>
            <a:ext cx="9902952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450" b="1" i="0">
                <a:solidFill>
                  <a:srgbClr val="073655"/>
                </a:solidFill>
                <a:latin typeface="Georgia"/>
              </a:rPr>
              <a:t>Resource schools to move beyond blanket approaches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63040" y="6075628"/>
            <a:ext cx="9902952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400" b="0" i="0" dirty="0">
                <a:solidFill>
                  <a:srgbClr val="3E5A70"/>
                </a:solidFill>
                <a:latin typeface="Georgia"/>
              </a:rPr>
              <a:t>Teachers are working under real pressure; understanding individual pathways to suspension needs government backing, not just school effort.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1280160"/>
            <a:ext cx="8549640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3000" b="1" i="0">
                <a:solidFill>
                  <a:srgbClr val="073655"/>
                </a:solidFill>
                <a:latin typeface="Georgia"/>
              </a:rPr>
              <a:t>What this study can and can't tell us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2651760"/>
            <a:ext cx="5440680" cy="352044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59" y="2907791"/>
            <a:ext cx="489204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600" b="1" i="0">
                <a:solidFill>
                  <a:srgbClr val="A83366"/>
                </a:solidFill>
                <a:latin typeface="Georgia"/>
              </a:rPr>
              <a:t>Keep in mind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59" y="3364991"/>
            <a:ext cx="4892040" cy="229652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6000"/>
              </a:lnSpc>
              <a:spcAft>
                <a:spcPts val="1000"/>
              </a:spcAft>
            </a:pPr>
            <a:r>
              <a:rPr sz="1400" b="0" i="0" dirty="0">
                <a:solidFill>
                  <a:srgbClr val="073655"/>
                </a:solidFill>
                <a:latin typeface="Georgia"/>
              </a:rPr>
              <a:t>Associations, not causes — one year of data, so we can't rule out reverse pathways (e.g. for mental health support).</a:t>
            </a:r>
          </a:p>
          <a:p>
            <a:pPr algn="l">
              <a:lnSpc>
                <a:spcPct val="106000"/>
              </a:lnSpc>
              <a:spcAft>
                <a:spcPts val="1000"/>
              </a:spcAft>
            </a:pPr>
            <a:r>
              <a:rPr sz="1400" b="0" i="0" dirty="0">
                <a:solidFill>
                  <a:srgbClr val="073655"/>
                </a:solidFill>
                <a:latin typeface="Georgia"/>
              </a:rPr>
              <a:t>One region — Hampshire &amp; Southampton; White British pupils over-represented, fewer FSM-eligible pupils than nationally.</a:t>
            </a:r>
          </a:p>
          <a:p>
            <a:pPr algn="l">
              <a:lnSpc>
                <a:spcPct val="106000"/>
              </a:lnSpc>
              <a:spcAft>
                <a:spcPts val="1000"/>
              </a:spcAft>
            </a:pPr>
            <a:r>
              <a:rPr sz="1400" b="0" i="0" dirty="0">
                <a:solidFill>
                  <a:srgbClr val="073655"/>
                </a:solidFill>
                <a:latin typeface="Georgia"/>
              </a:rPr>
              <a:t>Broad ethnic categories — the highest-risk national groups (Gypsy, Roma &amp; </a:t>
            </a:r>
            <a:r>
              <a:rPr sz="1400" b="0" i="0" dirty="0" err="1">
                <a:solidFill>
                  <a:srgbClr val="073655"/>
                </a:solidFill>
                <a:latin typeface="Georgia"/>
              </a:rPr>
              <a:t>Traveller</a:t>
            </a:r>
            <a:r>
              <a:rPr sz="1400" b="0" i="0" dirty="0">
                <a:solidFill>
                  <a:srgbClr val="073655"/>
                </a:solidFill>
                <a:latin typeface="Georgia"/>
              </a:rPr>
              <a:t>; Mixed White &amp; Black Caribbean) were too few to model. Our null finding is not evidence against national disproportionality.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63640" y="2651760"/>
            <a:ext cx="5376672" cy="352044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537959" y="2907791"/>
            <a:ext cx="4828032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600" b="1" i="0">
                <a:solidFill>
                  <a:srgbClr val="146355"/>
                </a:solidFill>
                <a:latin typeface="Georgia"/>
              </a:rPr>
              <a:t>What comes next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37959" y="3364991"/>
            <a:ext cx="4828032" cy="1967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6000"/>
              </a:lnSpc>
              <a:spcAft>
                <a:spcPts val="1000"/>
              </a:spcAft>
            </a:pPr>
            <a:r>
              <a:rPr sz="1400" b="0" i="0" dirty="0">
                <a:solidFill>
                  <a:srgbClr val="073655"/>
                </a:solidFill>
                <a:latin typeface="Georgia"/>
              </a:rPr>
              <a:t>Longitudinal work on the sequencing of mental health support and suspension.</a:t>
            </a:r>
          </a:p>
          <a:p>
            <a:pPr algn="l">
              <a:lnSpc>
                <a:spcPct val="106000"/>
              </a:lnSpc>
              <a:spcAft>
                <a:spcPts val="1000"/>
              </a:spcAft>
            </a:pPr>
            <a:r>
              <a:rPr sz="1400" b="0" i="0" dirty="0">
                <a:solidFill>
                  <a:srgbClr val="073655"/>
                </a:solidFill>
                <a:latin typeface="Georgia"/>
              </a:rPr>
              <a:t>Attendance trajectories — is the emotional-difficulties finding about avoidance?</a:t>
            </a:r>
          </a:p>
          <a:p>
            <a:pPr algn="l">
              <a:lnSpc>
                <a:spcPct val="106000"/>
              </a:lnSpc>
              <a:spcAft>
                <a:spcPts val="1000"/>
              </a:spcAft>
            </a:pPr>
            <a:r>
              <a:rPr sz="1400" b="0" i="0" dirty="0">
                <a:solidFill>
                  <a:srgbClr val="073655"/>
                </a:solidFill>
                <a:latin typeface="Georgia"/>
              </a:rPr>
              <a:t>Qualitative work with pupils, mental health professionals and </a:t>
            </a:r>
            <a:r>
              <a:rPr sz="1400" b="0" i="0" dirty="0" err="1">
                <a:solidFill>
                  <a:srgbClr val="073655"/>
                </a:solidFill>
                <a:latin typeface="Georgia"/>
              </a:rPr>
              <a:t>behaviour</a:t>
            </a:r>
            <a:r>
              <a:rPr sz="1400" b="0" i="0" dirty="0">
                <a:solidFill>
                  <a:srgbClr val="073655"/>
                </a:solidFill>
                <a:latin typeface="Georgia"/>
              </a:rPr>
              <a:t> staff.</a:t>
            </a:r>
          </a:p>
          <a:p>
            <a:pPr algn="l">
              <a:lnSpc>
                <a:spcPct val="106000"/>
              </a:lnSpc>
              <a:spcAft>
                <a:spcPts val="1000"/>
              </a:spcAft>
            </a:pPr>
            <a:r>
              <a:rPr sz="1400" b="0" i="0" dirty="0">
                <a:solidFill>
                  <a:srgbClr val="073655"/>
                </a:solidFill>
                <a:latin typeface="Georgia"/>
              </a:rPr>
              <a:t>Replication in more diverse regions.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1280160"/>
            <a:ext cx="8549640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3000" b="1" i="0">
                <a:solidFill>
                  <a:srgbClr val="073655"/>
                </a:solidFill>
                <a:latin typeface="Georgia"/>
              </a:rPr>
              <a:t>Four things to take away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2651760"/>
            <a:ext cx="11091672" cy="77724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77240" y="2811779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0736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sz="1600" b="1" i="0">
                <a:solidFill>
                  <a:srgbClr val="FFFFFF"/>
                </a:solidFill>
                <a:latin typeface="Georgia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2934774"/>
            <a:ext cx="9902952" cy="2112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Aft>
                <a:spcPts val="400"/>
              </a:spcAft>
            </a:pPr>
            <a:r>
              <a:rPr sz="1400" b="1" i="0" dirty="0">
                <a:solidFill>
                  <a:srgbClr val="073655"/>
                </a:solidFill>
                <a:latin typeface="Georgia"/>
              </a:rPr>
              <a:t>Suspension is shaped by pupils' circumstances and school context </a:t>
            </a:r>
            <a:r>
              <a:rPr lang="en-GB" sz="1400" b="1" i="0" dirty="0">
                <a:solidFill>
                  <a:srgbClr val="073655"/>
                </a:solidFill>
                <a:latin typeface="Georgia"/>
              </a:rPr>
              <a:t>-</a:t>
            </a:r>
            <a:r>
              <a:rPr sz="1400" b="1" i="0" dirty="0">
                <a:solidFill>
                  <a:srgbClr val="073655"/>
                </a:solidFill>
                <a:latin typeface="Georgia"/>
              </a:rPr>
              <a:t> not just their </a:t>
            </a:r>
            <a:r>
              <a:rPr sz="1400" b="1" i="0" dirty="0" err="1">
                <a:solidFill>
                  <a:srgbClr val="073655"/>
                </a:solidFill>
                <a:latin typeface="Georgia"/>
              </a:rPr>
              <a:t>behaviour</a:t>
            </a:r>
            <a:r>
              <a:rPr sz="1400" b="1" i="0" dirty="0">
                <a:solidFill>
                  <a:srgbClr val="073655"/>
                </a:solidFill>
                <a:latin typeface="Georgia"/>
              </a:rPr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3538728"/>
            <a:ext cx="11091672" cy="77724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777240" y="3698748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0736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sz="1600" b="1" i="0">
                <a:solidFill>
                  <a:srgbClr val="FFFFFF"/>
                </a:solidFill>
                <a:latin typeface="Georgia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63040" y="3821742"/>
            <a:ext cx="9902952" cy="2112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Aft>
                <a:spcPts val="400"/>
              </a:spcAft>
            </a:pPr>
            <a:r>
              <a:rPr sz="1400" b="1" i="0" dirty="0">
                <a:solidFill>
                  <a:srgbClr val="073655"/>
                </a:solidFill>
                <a:latin typeface="Georgia"/>
              </a:rPr>
              <a:t>Belonging, staff relationships and emotion regulation protect </a:t>
            </a:r>
            <a:r>
              <a:rPr lang="en-GB" sz="1400" b="1" dirty="0">
                <a:solidFill>
                  <a:srgbClr val="073655"/>
                </a:solidFill>
                <a:latin typeface="Georgia"/>
              </a:rPr>
              <a:t>- </a:t>
            </a:r>
            <a:r>
              <a:rPr sz="1400" b="1" i="0" dirty="0">
                <a:solidFill>
                  <a:srgbClr val="073655"/>
                </a:solidFill>
                <a:latin typeface="Georgia"/>
              </a:rPr>
              <a:t>and schools can influence all three.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425696"/>
            <a:ext cx="11091672" cy="77724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777240" y="4585716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0736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sz="1600" b="1" i="0">
                <a:solidFill>
                  <a:srgbClr val="FFFFFF"/>
                </a:solidFill>
                <a:latin typeface="Georgia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63040" y="4708710"/>
            <a:ext cx="9902952" cy="2112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Aft>
                <a:spcPts val="400"/>
              </a:spcAft>
            </a:pPr>
            <a:r>
              <a:rPr sz="1400" b="1" i="0" dirty="0">
                <a:solidFill>
                  <a:srgbClr val="073655"/>
                </a:solidFill>
                <a:latin typeface="Georgia"/>
              </a:rPr>
              <a:t>Distress can be invisible to discipline systems </a:t>
            </a:r>
            <a:r>
              <a:rPr lang="en-GB" sz="1400" b="1" i="0" dirty="0">
                <a:solidFill>
                  <a:srgbClr val="073655"/>
                </a:solidFill>
                <a:latin typeface="Georgia"/>
              </a:rPr>
              <a:t>-</a:t>
            </a:r>
            <a:r>
              <a:rPr sz="1400" b="1" i="0" dirty="0">
                <a:solidFill>
                  <a:srgbClr val="073655"/>
                </a:solidFill>
                <a:latin typeface="Georgia"/>
              </a:rPr>
              <a:t> wellbeing support and </a:t>
            </a:r>
            <a:r>
              <a:rPr sz="1400" b="1" i="0" dirty="0" err="1">
                <a:solidFill>
                  <a:srgbClr val="073655"/>
                </a:solidFill>
                <a:latin typeface="Georgia"/>
              </a:rPr>
              <a:t>behaviour</a:t>
            </a:r>
            <a:r>
              <a:rPr sz="1400" b="1" i="0" dirty="0">
                <a:solidFill>
                  <a:srgbClr val="073655"/>
                </a:solidFill>
                <a:latin typeface="Georgia"/>
              </a:rPr>
              <a:t> policy must join up.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5312664"/>
            <a:ext cx="11091672" cy="77724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777240" y="5472684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0736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sz="1600" b="1" i="0">
                <a:solidFill>
                  <a:srgbClr val="FFFFFF"/>
                </a:solidFill>
                <a:latin typeface="Georgia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63040" y="5595678"/>
            <a:ext cx="9902952" cy="2112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Aft>
                <a:spcPts val="400"/>
              </a:spcAft>
            </a:pPr>
            <a:r>
              <a:rPr sz="1400" b="1" i="0" dirty="0">
                <a:solidFill>
                  <a:srgbClr val="073655"/>
                </a:solidFill>
                <a:latin typeface="Georgia"/>
              </a:rPr>
              <a:t>Prevention must come early </a:t>
            </a:r>
            <a:r>
              <a:rPr lang="en-GB" sz="1400" b="1" dirty="0">
                <a:solidFill>
                  <a:srgbClr val="073655"/>
                </a:solidFill>
                <a:latin typeface="Georgia"/>
              </a:rPr>
              <a:t>- </a:t>
            </a:r>
            <a:r>
              <a:rPr sz="1400" b="1" i="0" dirty="0">
                <a:solidFill>
                  <a:srgbClr val="073655"/>
                </a:solidFill>
                <a:latin typeface="Georgia"/>
              </a:rPr>
              <a:t>once suspensions start repeating, protective factors lose traction.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6272783"/>
            <a:ext cx="11091672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00" b="1" i="0" dirty="0">
                <a:solidFill>
                  <a:srgbClr val="073655"/>
                </a:solidFill>
                <a:latin typeface="Georgia"/>
              </a:rPr>
              <a:t>Paper (open access): </a:t>
            </a:r>
            <a:r>
              <a:rPr sz="1200" b="0" i="0" dirty="0">
                <a:solidFill>
                  <a:srgbClr val="3E5A70"/>
                </a:solidFill>
                <a:latin typeface="Georgia"/>
              </a:rPr>
              <a:t>doi.org/10.1002/berj.70250</a:t>
            </a:r>
            <a:r>
              <a:rPr sz="1200" b="1" i="0" dirty="0">
                <a:solidFill>
                  <a:srgbClr val="073655"/>
                </a:solidFill>
                <a:latin typeface="Georgia"/>
              </a:rPr>
              <a:t>      •      Thank you — questions &amp; discussion welcome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1116</TotalTime>
  <Words>1301</Words>
  <Application>Microsoft Office PowerPoint</Application>
  <PresentationFormat>Widescreen</PresentationFormat>
  <Paragraphs>148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Stephanie Cahill</dc:creator>
  <cp:lastModifiedBy>Stephanie Cahill</cp:lastModifiedBy>
  <cp:revision>10</cp:revision>
  <dcterms:created xsi:type="dcterms:W3CDTF">2026-08-03T11:59:36Z</dcterms:created>
  <dcterms:modified xsi:type="dcterms:W3CDTF">2026-10-26T15:46:22Z</dcterms:modified>
</cp:coreProperties>
</file>