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4"/>
    <p:sldMasterId id="2147483679" r:id="rId5"/>
  </p:sldMasterIdLst>
  <p:notesMasterIdLst>
    <p:notesMasterId r:id="rId20"/>
  </p:notesMasterIdLst>
  <p:handoutMasterIdLst>
    <p:handoutMasterId r:id="rId21"/>
  </p:handoutMasterIdLst>
  <p:sldIdLst>
    <p:sldId id="297" r:id="rId6"/>
    <p:sldId id="260" r:id="rId7"/>
    <p:sldId id="266" r:id="rId8"/>
    <p:sldId id="305" r:id="rId9"/>
    <p:sldId id="262" r:id="rId10"/>
    <p:sldId id="307" r:id="rId11"/>
    <p:sldId id="308" r:id="rId12"/>
    <p:sldId id="309" r:id="rId13"/>
    <p:sldId id="300" r:id="rId14"/>
    <p:sldId id="301" r:id="rId15"/>
    <p:sldId id="306" r:id="rId16"/>
    <p:sldId id="298" r:id="rId17"/>
    <p:sldId id="267" r:id="rId18"/>
    <p:sldId id="304" r:id="rId19"/>
  </p:sldIdLst>
  <p:sldSz cx="12192000" cy="6858000"/>
  <p:notesSz cx="6797675" cy="9928225"/>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47C5417-02E6-BE2A-22AB-3FD9706B24AE}" name="Megan Cutts" initials="MC" userId="S::megan.cutts@manchester.ac.uk::671a661f-5c84-483e-a564-5b802fcba020" providerId="AD"/>
  <p188:author id="{645BE244-4A2B-8AD3-3CAE-7221211C26A1}" name="Stephanie Ray" initials="SR" userId="S::stephanie.ray-2@postgrad.manchester.ac.uk::35b468a7-038e-4a72-8d6e-cc61ea1ffd68" providerId="AD"/>
  <p188:author id="{AB31CC4E-C215-B737-FF44-3B15A2FC44B8}" name="Amy Hibbert" initials="AH" userId="S::amy.hibbert@manchester.ac.uk::f86cd733-105d-456a-aa0a-3443592b4625" providerId="AD"/>
  <p188:author id="{5DB9176E-F883-5000-502B-64ABD600F654}" name="Devi Khanna" initials="DK" userId="S::devi.khanna@manchester.ac.uk::e1ca7691-7771-4a60-a7b2-9c52e96a84cd" providerId="AD"/>
  <p188:author id="{56C9D396-1FED-134B-9120-9DD859C465F2}" name="fran.slater@greatermanchester-ca.gov.uk" initials="fr" userId="S::urn:spo:guest#fran.slater@greatermanchester-ca.gov.uk::"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eil Humphrey" initials="NH" lastIdx="2" clrIdx="0">
    <p:extLst>
      <p:ext uri="{19B8F6BF-5375-455C-9EA6-DF929625EA0E}">
        <p15:presenceInfo xmlns:p15="http://schemas.microsoft.com/office/powerpoint/2012/main" userId="S::neil.humphrey@manchester.ac.uk::ce5770d2-9fec-42a6-b132-cd0d69e1a537" providerId="AD"/>
      </p:ext>
    </p:extLst>
  </p:cmAuthor>
  <p:cmAuthor id="2" name="Nick Tait" initials="NT" lastIdx="1" clrIdx="1">
    <p:extLst>
      <p:ext uri="{19B8F6BF-5375-455C-9EA6-DF929625EA0E}">
        <p15:presenceInfo xmlns:p15="http://schemas.microsoft.com/office/powerpoint/2012/main" userId="S::Nick.Tait@annafreud.org::9543e9f8-7e52-47f7-87b0-895934d41c1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3554"/>
    <a:srgbClr val="66BC93"/>
    <a:srgbClr val="1473BD"/>
    <a:srgbClr val="9ECEC3"/>
    <a:srgbClr val="E2E2E2"/>
    <a:srgbClr val="EF7675"/>
    <a:srgbClr val="1C6DB5"/>
    <a:srgbClr val="9B614B"/>
    <a:srgbClr val="69A0D3"/>
    <a:srgbClr val="BCE4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8CDB58-2565-30E2-A9D9-D4872D18E8CE}" v="18" dt="2026-08-20T08:18:14.8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76" y="10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1697472-68F3-8743-8B48-2743B141836B}"/>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00B5A47-2FA4-1E4D-B4D9-654EB042AD71}"/>
              </a:ext>
            </a:extLst>
          </p:cNvPr>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vl1pPr>
          </a:lstStyle>
          <a:p>
            <a:fld id="{900D0C01-F35E-5E4A-B4B3-87418193CF3B}" type="datetimeFigureOut">
              <a:rPr lang="en-US" smtClean="0"/>
              <a:t>8/20/2026</a:t>
            </a:fld>
            <a:endParaRPr lang="en-US"/>
          </a:p>
        </p:txBody>
      </p:sp>
      <p:sp>
        <p:nvSpPr>
          <p:cNvPr id="4" name="Footer Placeholder 3">
            <a:extLst>
              <a:ext uri="{FF2B5EF4-FFF2-40B4-BE49-F238E27FC236}">
                <a16:creationId xmlns:a16="http://schemas.microsoft.com/office/drawing/2014/main" id="{87D0901A-345C-E84D-9B33-4A5FE8E5D6F3}"/>
              </a:ext>
            </a:extLst>
          </p:cNvPr>
          <p:cNvSpPr>
            <a:spLocks noGrp="1"/>
          </p:cNvSpPr>
          <p:nvPr>
            <p:ph type="ftr" sz="quarter" idx="2"/>
          </p:nvPr>
        </p:nvSpPr>
        <p:spPr>
          <a:xfrm>
            <a:off x="0" y="9429750"/>
            <a:ext cx="2946400" cy="4984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B688BFF-BED7-3040-ACFC-97E7D2D03AFA}"/>
              </a:ext>
            </a:extLst>
          </p:cNvPr>
          <p:cNvSpPr>
            <a:spLocks noGrp="1"/>
          </p:cNvSpPr>
          <p:nvPr>
            <p:ph type="sldNum" sz="quarter" idx="3"/>
          </p:nvPr>
        </p:nvSpPr>
        <p:spPr>
          <a:xfrm>
            <a:off x="3849688" y="9429750"/>
            <a:ext cx="2946400" cy="498475"/>
          </a:xfrm>
          <a:prstGeom prst="rect">
            <a:avLst/>
          </a:prstGeom>
        </p:spPr>
        <p:txBody>
          <a:bodyPr vert="horz" lIns="91440" tIns="45720" rIns="91440" bIns="45720" rtlCol="0" anchor="b"/>
          <a:lstStyle>
            <a:lvl1pPr algn="r">
              <a:defRPr sz="1200"/>
            </a:lvl1pPr>
          </a:lstStyle>
          <a:p>
            <a:fld id="{DAB90C26-8CAD-0D42-96CD-D54D54EFD8C4}" type="slidenum">
              <a:rPr lang="en-US" smtClean="0"/>
              <a:t>‹#›</a:t>
            </a:fld>
            <a:endParaRPr lang="en-US"/>
          </a:p>
        </p:txBody>
      </p:sp>
    </p:spTree>
    <p:extLst>
      <p:ext uri="{BB962C8B-B14F-4D97-AF65-F5344CB8AC3E}">
        <p14:creationId xmlns:p14="http://schemas.microsoft.com/office/powerpoint/2010/main" val="33818166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6AECCAEB-7496-4C12-9A08-526B0D813A46}" type="datetimeFigureOut">
              <a:rPr lang="en-GB" smtClean="0"/>
              <a:pPr/>
              <a:t>20/08/2026</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3EE8D4E6-F64F-4999-AC2A-A008E685C045}" type="slidenum">
              <a:rPr lang="en-GB" smtClean="0"/>
              <a:pPr/>
              <a:t>‹#›</a:t>
            </a:fld>
            <a:endParaRPr lang="en-GB"/>
          </a:p>
        </p:txBody>
      </p:sp>
    </p:spTree>
    <p:extLst>
      <p:ext uri="{BB962C8B-B14F-4D97-AF65-F5344CB8AC3E}">
        <p14:creationId xmlns:p14="http://schemas.microsoft.com/office/powerpoint/2010/main" val="4212246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2</a:t>
            </a:fld>
            <a:endParaRPr lang="en-US"/>
          </a:p>
        </p:txBody>
      </p:sp>
    </p:spTree>
    <p:extLst>
      <p:ext uri="{BB962C8B-B14F-4D97-AF65-F5344CB8AC3E}">
        <p14:creationId xmlns:p14="http://schemas.microsoft.com/office/powerpoint/2010/main" val="3122242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14</a:t>
            </a:fld>
            <a:endParaRPr lang="en-US"/>
          </a:p>
        </p:txBody>
      </p:sp>
    </p:spTree>
    <p:extLst>
      <p:ext uri="{BB962C8B-B14F-4D97-AF65-F5344CB8AC3E}">
        <p14:creationId xmlns:p14="http://schemas.microsoft.com/office/powerpoint/2010/main" val="3029516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3</a:t>
            </a:fld>
            <a:endParaRPr lang="en-US"/>
          </a:p>
        </p:txBody>
      </p:sp>
    </p:spTree>
    <p:extLst>
      <p:ext uri="{BB962C8B-B14F-4D97-AF65-F5344CB8AC3E}">
        <p14:creationId xmlns:p14="http://schemas.microsoft.com/office/powerpoint/2010/main" val="37816224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4</a:t>
            </a:fld>
            <a:endParaRPr lang="en-US"/>
          </a:p>
        </p:txBody>
      </p:sp>
    </p:spTree>
    <p:extLst>
      <p:ext uri="{BB962C8B-B14F-4D97-AF65-F5344CB8AC3E}">
        <p14:creationId xmlns:p14="http://schemas.microsoft.com/office/powerpoint/2010/main" val="1146972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5</a:t>
            </a:fld>
            <a:endParaRPr lang="en-US"/>
          </a:p>
        </p:txBody>
      </p:sp>
    </p:spTree>
    <p:extLst>
      <p:ext uri="{BB962C8B-B14F-4D97-AF65-F5344CB8AC3E}">
        <p14:creationId xmlns:p14="http://schemas.microsoft.com/office/powerpoint/2010/main" val="21515197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6</a:t>
            </a:fld>
            <a:endParaRPr lang="en-US"/>
          </a:p>
        </p:txBody>
      </p:sp>
    </p:spTree>
    <p:extLst>
      <p:ext uri="{BB962C8B-B14F-4D97-AF65-F5344CB8AC3E}">
        <p14:creationId xmlns:p14="http://schemas.microsoft.com/office/powerpoint/2010/main" val="21480623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7</a:t>
            </a:fld>
            <a:endParaRPr lang="en-US"/>
          </a:p>
        </p:txBody>
      </p:sp>
    </p:spTree>
    <p:extLst>
      <p:ext uri="{BB962C8B-B14F-4D97-AF65-F5344CB8AC3E}">
        <p14:creationId xmlns:p14="http://schemas.microsoft.com/office/powerpoint/2010/main" val="1467237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8</a:t>
            </a:fld>
            <a:endParaRPr lang="en-US"/>
          </a:p>
        </p:txBody>
      </p:sp>
    </p:spTree>
    <p:extLst>
      <p:ext uri="{BB962C8B-B14F-4D97-AF65-F5344CB8AC3E}">
        <p14:creationId xmlns:p14="http://schemas.microsoft.com/office/powerpoint/2010/main" val="23517942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11</a:t>
            </a:fld>
            <a:endParaRPr lang="en-US"/>
          </a:p>
        </p:txBody>
      </p:sp>
    </p:spTree>
    <p:extLst>
      <p:ext uri="{BB962C8B-B14F-4D97-AF65-F5344CB8AC3E}">
        <p14:creationId xmlns:p14="http://schemas.microsoft.com/office/powerpoint/2010/main" val="34881546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13</a:t>
            </a:fld>
            <a:endParaRPr lang="en-US"/>
          </a:p>
        </p:txBody>
      </p:sp>
    </p:spTree>
    <p:extLst>
      <p:ext uri="{BB962C8B-B14F-4D97-AF65-F5344CB8AC3E}">
        <p14:creationId xmlns:p14="http://schemas.microsoft.com/office/powerpoint/2010/main" val="3207899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45771" y="260648"/>
            <a:ext cx="11111737" cy="1143000"/>
          </a:xfrm>
        </p:spPr>
        <p:txBody>
          <a:bodyPr/>
          <a:lstStyle>
            <a:lvl1pPr>
              <a:defRPr sz="36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545579" y="1484785"/>
            <a:ext cx="11125721" cy="4824535"/>
          </a:xfrm>
        </p:spPr>
        <p:txBody>
          <a:bodyPr/>
          <a:lstStyle>
            <a:lvl1pPr>
              <a:defRPr sz="2800">
                <a:solidFill>
                  <a:srgbClr val="023554"/>
                </a:solidFill>
                <a:latin typeface="Georgia" panose="02040502050405020303" pitchFamily="18" charset="0"/>
                <a:ea typeface="Open Sans" panose="020B0606030504020204" pitchFamily="34" charset="0"/>
                <a:cs typeface="Arial" panose="020B0604020202020204" pitchFamily="34" charset="0"/>
              </a:defRPr>
            </a:lvl1pPr>
            <a:lvl2pPr>
              <a:defRPr sz="2400">
                <a:solidFill>
                  <a:srgbClr val="023554"/>
                </a:solidFill>
                <a:latin typeface="Georgia" panose="02040502050405020303" pitchFamily="18" charset="0"/>
                <a:ea typeface="Open Sans" panose="020B0606030504020204" pitchFamily="34" charset="0"/>
                <a:cs typeface="Arial" panose="020B0604020202020204" pitchFamily="34" charset="0"/>
              </a:defRPr>
            </a:lvl2pPr>
            <a:lvl3pPr>
              <a:defRPr sz="2400">
                <a:solidFill>
                  <a:srgbClr val="023554"/>
                </a:solidFill>
                <a:latin typeface="Georgia" panose="02040502050405020303" pitchFamily="18" charset="0"/>
                <a:ea typeface="Open Sans" panose="020B0606030504020204" pitchFamily="34" charset="0"/>
                <a:cs typeface="Arial" panose="020B0604020202020204" pitchFamily="34" charset="0"/>
              </a:defRPr>
            </a:lvl3pPr>
            <a:lvl4pPr>
              <a:defRPr sz="2400">
                <a:solidFill>
                  <a:srgbClr val="023554"/>
                </a:solidFill>
                <a:latin typeface="Georgia" panose="02040502050405020303" pitchFamily="18" charset="0"/>
                <a:ea typeface="Open Sans" panose="020B0606030504020204" pitchFamily="34" charset="0"/>
                <a:cs typeface="Arial" panose="020B0604020202020204" pitchFamily="34" charset="0"/>
              </a:defRPr>
            </a:lvl4pPr>
            <a:lvl5pPr>
              <a:defRPr sz="2400">
                <a:solidFill>
                  <a:srgbClr val="023554"/>
                </a:solidFill>
                <a:latin typeface="Georgia" panose="02040502050405020303" pitchFamily="18" charset="0"/>
                <a:ea typeface="Open Sans" panose="020B060603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545579" y="6428359"/>
            <a:ext cx="2997721" cy="365125"/>
          </a:xfrm>
        </p:spPr>
        <p:txBody>
          <a:bodyPr/>
          <a:lstStyle>
            <a:lvl1pPr>
              <a:defRPr>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fld id="{222B6232-AB33-4513-9527-F98CEC472D23}" type="datetimeFigureOut">
              <a:rPr lang="en-GB" smtClean="0"/>
              <a:pPr/>
              <a:t>20/08/2026</a:t>
            </a:fld>
            <a:endParaRPr lang="en-GB"/>
          </a:p>
        </p:txBody>
      </p:sp>
      <p:sp>
        <p:nvSpPr>
          <p:cNvPr id="5" name="Footer Placeholder 4"/>
          <p:cNvSpPr>
            <a:spLocks noGrp="1"/>
          </p:cNvSpPr>
          <p:nvPr>
            <p:ph type="ftr" sz="quarter" idx="11"/>
          </p:nvPr>
        </p:nvSpPr>
        <p:spPr/>
        <p:txBody>
          <a:bodyPr/>
          <a:lstStyle>
            <a:lvl1pPr>
              <a:defRPr>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endParaRPr lang="en-GB"/>
          </a:p>
        </p:txBody>
      </p:sp>
      <p:sp>
        <p:nvSpPr>
          <p:cNvPr id="6" name="Slide Number Placeholder 5"/>
          <p:cNvSpPr>
            <a:spLocks noGrp="1"/>
          </p:cNvSpPr>
          <p:nvPr>
            <p:ph type="sldNum" sz="quarter" idx="12"/>
          </p:nvPr>
        </p:nvSpPr>
        <p:spPr/>
        <p:txBody>
          <a:bodyPr/>
          <a:lstStyle>
            <a:lvl1pPr>
              <a:defRPr>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fld id="{F758A139-7ABE-46A1-B082-C2C77667394C}" type="slidenum">
              <a:rPr lang="en-GB" smtClean="0"/>
              <a:pPr/>
              <a:t>‹#›</a:t>
            </a:fld>
            <a:endParaRPr lang="en-GB"/>
          </a:p>
        </p:txBody>
      </p:sp>
    </p:spTree>
    <p:extLst>
      <p:ext uri="{BB962C8B-B14F-4D97-AF65-F5344CB8AC3E}">
        <p14:creationId xmlns:p14="http://schemas.microsoft.com/office/powerpoint/2010/main" val="62333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8788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accent1"/>
        </a:solidFill>
        <a:effectLst/>
      </p:bgPr>
    </p:bg>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EEE7A0E7-E206-0649-AD3F-5EB5C1D6BB36}"/>
              </a:ext>
            </a:extLst>
          </p:cNvPr>
          <p:cNvSpPr/>
          <p:nvPr userDrawn="1"/>
        </p:nvSpPr>
        <p:spPr>
          <a:xfrm rot="3425738">
            <a:off x="4938463" y="-862404"/>
            <a:ext cx="9106269" cy="8200403"/>
          </a:xfrm>
          <a:custGeom>
            <a:avLst/>
            <a:gdLst>
              <a:gd name="connsiteX0" fmla="*/ 0 w 9106269"/>
              <a:gd name="connsiteY0" fmla="*/ 5170524 h 8200403"/>
              <a:gd name="connsiteX1" fmla="*/ 3345522 w 9106269"/>
              <a:gd name="connsiteY1" fmla="*/ 0 h 8200403"/>
              <a:gd name="connsiteX2" fmla="*/ 9106269 w 9106269"/>
              <a:gd name="connsiteY2" fmla="*/ 3727418 h 8200403"/>
              <a:gd name="connsiteX3" fmla="*/ 6214392 w 9106269"/>
              <a:gd name="connsiteY3" fmla="*/ 8196833 h 8200403"/>
              <a:gd name="connsiteX4" fmla="*/ 6054236 w 9106269"/>
              <a:gd name="connsiteY4" fmla="*/ 8200403 h 8200403"/>
              <a:gd name="connsiteX5" fmla="*/ 24946 w 9106269"/>
              <a:gd name="connsiteY5" fmla="*/ 5208500 h 820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6269" h="8200403">
                <a:moveTo>
                  <a:pt x="0" y="5170524"/>
                </a:moveTo>
                <a:lnTo>
                  <a:pt x="3345522" y="0"/>
                </a:lnTo>
                <a:lnTo>
                  <a:pt x="9106269" y="3727418"/>
                </a:lnTo>
                <a:lnTo>
                  <a:pt x="6214392" y="8196833"/>
                </a:lnTo>
                <a:lnTo>
                  <a:pt x="6054236" y="8200403"/>
                </a:lnTo>
                <a:cubicBezTo>
                  <a:pt x="3499080" y="8200403"/>
                  <a:pt x="1261414" y="7002217"/>
                  <a:pt x="24946" y="5208500"/>
                </a:cubicBezTo>
                <a:close/>
              </a:path>
            </a:pathLst>
          </a:custGeom>
          <a:solidFill>
            <a:srgbClr val="9ECEC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Icon&#10;&#10;Description automatically generated">
            <a:extLst>
              <a:ext uri="{FF2B5EF4-FFF2-40B4-BE49-F238E27FC236}">
                <a16:creationId xmlns:a16="http://schemas.microsoft.com/office/drawing/2014/main" id="{17284713-8CEF-DE4C-B3E5-5E243F36E4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44072" y="2420888"/>
            <a:ext cx="2355357" cy="4437112"/>
          </a:xfrm>
          <a:prstGeom prst="rect">
            <a:avLst/>
          </a:prstGeom>
        </p:spPr>
      </p:pic>
      <p:pic>
        <p:nvPicPr>
          <p:cNvPr id="6" name="Picture 5" descr="Shape, arrow&#10;&#10;Description automatically generated">
            <a:extLst>
              <a:ext uri="{FF2B5EF4-FFF2-40B4-BE49-F238E27FC236}">
                <a16:creationId xmlns:a16="http://schemas.microsoft.com/office/drawing/2014/main" id="{62FB9B70-927A-764C-887F-21886B8F7DB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8000"/>
          <a:stretch/>
        </p:blipFill>
        <p:spPr>
          <a:xfrm>
            <a:off x="9310033" y="548680"/>
            <a:ext cx="2351645" cy="6309320"/>
          </a:xfrm>
          <a:prstGeom prst="rect">
            <a:avLst/>
          </a:prstGeom>
        </p:spPr>
      </p:pic>
      <p:sp>
        <p:nvSpPr>
          <p:cNvPr id="2" name="Title 1"/>
          <p:cNvSpPr>
            <a:spLocks noGrp="1"/>
          </p:cNvSpPr>
          <p:nvPr>
            <p:ph type="ctrTitle"/>
          </p:nvPr>
        </p:nvSpPr>
        <p:spPr>
          <a:xfrm>
            <a:off x="551384" y="4869160"/>
            <a:ext cx="4608512" cy="747106"/>
          </a:xfrm>
        </p:spPr>
        <p:txBody>
          <a:bodyPr anchor="b"/>
          <a:lstStyle>
            <a:lvl1pPr marL="0" indent="0" algn="l">
              <a:buFont typeface="Arial" panose="020B0604020202020204" pitchFamily="34" charset="0"/>
              <a:buNone/>
              <a:defRPr sz="2800" b="1">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r>
              <a:rPr lang="en-US"/>
              <a:t>Click to edit Master title style</a:t>
            </a:r>
            <a:endParaRPr lang="en-GB"/>
          </a:p>
        </p:txBody>
      </p:sp>
      <p:sp>
        <p:nvSpPr>
          <p:cNvPr id="12" name="Text Placeholder 11">
            <a:extLst>
              <a:ext uri="{FF2B5EF4-FFF2-40B4-BE49-F238E27FC236}">
                <a16:creationId xmlns:a16="http://schemas.microsoft.com/office/drawing/2014/main" id="{7A94FB4F-43C6-C042-AE2F-3728DD88E6CB}"/>
              </a:ext>
            </a:extLst>
          </p:cNvPr>
          <p:cNvSpPr>
            <a:spLocks noGrp="1"/>
          </p:cNvSpPr>
          <p:nvPr>
            <p:ph type="body" sz="quarter" idx="10" hasCustomPrompt="1"/>
          </p:nvPr>
        </p:nvSpPr>
        <p:spPr>
          <a:xfrm>
            <a:off x="551384" y="5706747"/>
            <a:ext cx="4608512" cy="734032"/>
          </a:xfrm>
        </p:spPr>
        <p:txBody>
          <a:bodyPr/>
          <a:lstStyle>
            <a:lvl1pPr marL="0" indent="0">
              <a:buNone/>
              <a:defRPr sz="20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pPr lvl="0"/>
            <a:r>
              <a:rPr lang="en-GB"/>
              <a:t>Name | date</a:t>
            </a:r>
            <a:endParaRPr lang="en-US"/>
          </a:p>
        </p:txBody>
      </p:sp>
      <p:pic>
        <p:nvPicPr>
          <p:cNvPr id="14" name="Picture 13" descr="A picture containing icon&#10;&#10;Description automatically generated">
            <a:extLst>
              <a:ext uri="{FF2B5EF4-FFF2-40B4-BE49-F238E27FC236}">
                <a16:creationId xmlns:a16="http://schemas.microsoft.com/office/drawing/2014/main" id="{C42D7C16-A134-AF47-A587-C32AF2EA2A5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1415698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udents">
    <p:bg>
      <p:bgPr>
        <a:solidFill>
          <a:schemeClr val="accent4">
            <a:alpha val="90000"/>
          </a:scheme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3309268" cy="1143000"/>
          </a:xfrm>
        </p:spPr>
        <p:txBody>
          <a:bodyPr/>
          <a:lstStyle>
            <a:lvl1pPr>
              <a:defRPr>
                <a:solidFill>
                  <a:srgbClr val="023554"/>
                </a:solidFill>
              </a:defRPr>
            </a:lvl1pPr>
          </a:lstStyle>
          <a:p>
            <a:r>
              <a:rPr lang="en-GB"/>
              <a:t>Click to edit Master title style</a:t>
            </a:r>
            <a:endParaRPr lang="en-US"/>
          </a:p>
        </p:txBody>
      </p:sp>
      <p:pic>
        <p:nvPicPr>
          <p:cNvPr id="3" name="Picture 2" descr="A picture containing icon&#10;&#10;Description automatically generated">
            <a:extLst>
              <a:ext uri="{FF2B5EF4-FFF2-40B4-BE49-F238E27FC236}">
                <a16:creationId xmlns:a16="http://schemas.microsoft.com/office/drawing/2014/main" id="{3C747A74-C97E-4846-A1CE-C7969A1C46C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2386931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sk">
    <p:bg>
      <p:bgPr>
        <a:solidFill>
          <a:srgbClr val="EF7675">
            <a:alpha val="45882"/>
          </a:srgb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4173364" cy="1143000"/>
          </a:xfrm>
        </p:spPr>
        <p:txBody>
          <a:bodyPr/>
          <a:lstStyle>
            <a:lvl1pPr>
              <a:defRPr>
                <a:solidFill>
                  <a:srgbClr val="023554"/>
                </a:solidFill>
              </a:defRPr>
            </a:lvl1pPr>
          </a:lstStyle>
          <a:p>
            <a:r>
              <a:rPr lang="en-GB"/>
              <a:t>Click to edit Master title style</a:t>
            </a:r>
            <a:endParaRPr lang="en-US"/>
          </a:p>
        </p:txBody>
      </p:sp>
      <p:pic>
        <p:nvPicPr>
          <p:cNvPr id="3" name="Picture 2" descr="A picture containing icon&#10;&#10;Description automatically generated">
            <a:extLst>
              <a:ext uri="{FF2B5EF4-FFF2-40B4-BE49-F238E27FC236}">
                <a16:creationId xmlns:a16="http://schemas.microsoft.com/office/drawing/2014/main" id="{2A4C8CDC-F19A-F944-BC6A-7964BF9E95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422539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 campus">
    <p:bg>
      <p:bgPr>
        <a:solidFill>
          <a:srgbClr val="66BC93">
            <a:alpha val="80000"/>
          </a:srgb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7269708" cy="1143000"/>
          </a:xfrm>
        </p:spPr>
        <p:txBody>
          <a:bodyPr/>
          <a:lstStyle>
            <a:lvl1pPr>
              <a:defRPr>
                <a:solidFill>
                  <a:srgbClr val="023554"/>
                </a:solidFill>
              </a:defRPr>
            </a:lvl1pPr>
          </a:lstStyle>
          <a:p>
            <a:r>
              <a:rPr lang="en-GB"/>
              <a:t>Click to edit Master title style</a:t>
            </a:r>
            <a:endParaRPr lang="en-US"/>
          </a:p>
        </p:txBody>
      </p:sp>
      <p:pic>
        <p:nvPicPr>
          <p:cNvPr id="3" name="Picture 2" descr="A picture containing icon&#10;&#10;Description automatically generated">
            <a:extLst>
              <a:ext uri="{FF2B5EF4-FFF2-40B4-BE49-F238E27FC236}">
                <a16:creationId xmlns:a16="http://schemas.microsoft.com/office/drawing/2014/main" id="{182D8E07-7AA4-A344-9DE1-06E50112BC8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1399516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amily">
    <p:bg>
      <p:bgPr>
        <a:solidFill>
          <a:srgbClr val="1C6DB5">
            <a:alpha val="93000"/>
          </a:srgb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6189588" cy="1143000"/>
          </a:xfrm>
        </p:spPr>
        <p:txBody>
          <a:bodyPr/>
          <a:lstStyle>
            <a:lvl1pPr>
              <a:defRPr>
                <a:solidFill>
                  <a:schemeClr val="accent4"/>
                </a:solidFill>
              </a:defRPr>
            </a:lvl1pPr>
          </a:lstStyle>
          <a:p>
            <a:r>
              <a:rPr lang="en-GB"/>
              <a:t>Click to edit Master title style</a:t>
            </a:r>
            <a:endParaRPr lang="en-US"/>
          </a:p>
        </p:txBody>
      </p:sp>
      <p:pic>
        <p:nvPicPr>
          <p:cNvPr id="3" name="Picture 2" descr="A picture containing icon&#10;&#10;Description automatically generated">
            <a:extLst>
              <a:ext uri="{FF2B5EF4-FFF2-40B4-BE49-F238E27FC236}">
                <a16:creationId xmlns:a16="http://schemas.microsoft.com/office/drawing/2014/main" id="{BF6BCCBF-FBFD-E846-A481-4B33041A2D0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2202043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rtual">
    <p:bg>
      <p:bgPr>
        <a:solidFill>
          <a:srgbClr val="023554"/>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5857878" cy="1143000"/>
          </a:xfrm>
        </p:spPr>
        <p:txBody>
          <a:bodyPr/>
          <a:lstStyle>
            <a:lvl1pPr>
              <a:defRPr>
                <a:solidFill>
                  <a:schemeClr val="bg2"/>
                </a:solidFill>
              </a:defRPr>
            </a:lvl1pPr>
          </a:lstStyle>
          <a:p>
            <a:r>
              <a:rPr lang="en-GB"/>
              <a:t>Click to edit Master title style</a:t>
            </a:r>
            <a:endParaRPr lang="en-US"/>
          </a:p>
        </p:txBody>
      </p:sp>
      <p:pic>
        <p:nvPicPr>
          <p:cNvPr id="3" name="Picture 2">
            <a:extLst>
              <a:ext uri="{FF2B5EF4-FFF2-40B4-BE49-F238E27FC236}">
                <a16:creationId xmlns:a16="http://schemas.microsoft.com/office/drawing/2014/main" id="{442E082E-6AC4-9B47-B794-5FC631100F9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407368" y="434569"/>
            <a:ext cx="1728192" cy="2368814"/>
          </a:xfrm>
          <a:prstGeom prst="rect">
            <a:avLst/>
          </a:prstGeom>
        </p:spPr>
      </p:pic>
    </p:spTree>
    <p:extLst>
      <p:ext uri="{BB962C8B-B14F-4D97-AF65-F5344CB8AC3E}">
        <p14:creationId xmlns:p14="http://schemas.microsoft.com/office/powerpoint/2010/main" val="57760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45771" y="1340768"/>
            <a:ext cx="11125529"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Text Placeholder 2"/>
          <p:cNvSpPr>
            <a:spLocks noGrp="1"/>
          </p:cNvSpPr>
          <p:nvPr>
            <p:ph type="body" idx="1"/>
          </p:nvPr>
        </p:nvSpPr>
        <p:spPr bwMode="auto">
          <a:xfrm>
            <a:off x="545771" y="2564905"/>
            <a:ext cx="11125529" cy="36332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545770" y="6428359"/>
            <a:ext cx="2997529" cy="365125"/>
          </a:xfrm>
          <a:prstGeom prst="rect">
            <a:avLst/>
          </a:prstGeom>
        </p:spPr>
        <p:txBody>
          <a:bodyPr vert="horz" wrap="square" lIns="0" tIns="0" rIns="0" bIns="0" numCol="1" anchor="ctr" anchorCtr="0" compatLnSpc="1">
            <a:prstTxWarp prst="textNoShape">
              <a:avLst/>
            </a:prstTxWarp>
          </a:bodyPr>
          <a:lstStyle>
            <a:lvl1pPr>
              <a:defRPr sz="10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fld id="{456A7D1D-6254-4063-974C-6A2AE04E4B91}" type="datetimeFigureOut">
              <a:rPr lang="en-GB" smtClean="0"/>
              <a:pPr/>
              <a:t>20/08/2026</a:t>
            </a:fld>
            <a:endParaRPr lang="en-GB"/>
          </a:p>
        </p:txBody>
      </p:sp>
      <p:sp>
        <p:nvSpPr>
          <p:cNvPr id="5" name="Footer Placeholder 4"/>
          <p:cNvSpPr>
            <a:spLocks noGrp="1"/>
          </p:cNvSpPr>
          <p:nvPr>
            <p:ph type="ftr" sz="quarter" idx="3"/>
          </p:nvPr>
        </p:nvSpPr>
        <p:spPr>
          <a:xfrm>
            <a:off x="4240708" y="6428359"/>
            <a:ext cx="3860800" cy="365125"/>
          </a:xfrm>
          <a:prstGeom prst="rect">
            <a:avLst/>
          </a:prstGeom>
        </p:spPr>
        <p:txBody>
          <a:bodyPr vert="horz" wrap="square" lIns="0" tIns="0" rIns="0" bIns="0" numCol="1" anchor="ctr" anchorCtr="0" compatLnSpc="1">
            <a:prstTxWarp prst="textNoShape">
              <a:avLst/>
            </a:prstTxWarp>
          </a:bodyPr>
          <a:lstStyle>
            <a:lvl1pPr algn="ctr">
              <a:defRPr sz="10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endParaRPr lang="en-GB"/>
          </a:p>
        </p:txBody>
      </p:sp>
      <p:sp>
        <p:nvSpPr>
          <p:cNvPr id="6" name="Slide Number Placeholder 5"/>
          <p:cNvSpPr>
            <a:spLocks noGrp="1"/>
          </p:cNvSpPr>
          <p:nvPr>
            <p:ph type="sldNum" sz="quarter" idx="4"/>
          </p:nvPr>
        </p:nvSpPr>
        <p:spPr>
          <a:xfrm>
            <a:off x="8826500" y="6428359"/>
            <a:ext cx="2844800" cy="365125"/>
          </a:xfrm>
          <a:prstGeom prst="rect">
            <a:avLst/>
          </a:prstGeom>
        </p:spPr>
        <p:txBody>
          <a:bodyPr vert="horz" wrap="square" lIns="0" tIns="0" rIns="0" bIns="0" numCol="1" anchor="ctr" anchorCtr="0" compatLnSpc="1">
            <a:prstTxWarp prst="textNoShape">
              <a:avLst/>
            </a:prstTxWarp>
          </a:bodyPr>
          <a:lstStyle>
            <a:lvl1pPr algn="r">
              <a:defRPr sz="10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fld id="{26878614-5F41-4702-8E44-D9C8B2874F5D}" type="slidenum">
              <a:rPr lang="en-GB" smtClean="0"/>
              <a:pPr/>
              <a:t>‹#›</a:t>
            </a:fld>
            <a:endParaRPr lang="en-GB"/>
          </a:p>
        </p:txBody>
      </p:sp>
    </p:spTree>
    <p:extLst>
      <p:ext uri="{BB962C8B-B14F-4D97-AF65-F5344CB8AC3E}">
        <p14:creationId xmlns:p14="http://schemas.microsoft.com/office/powerpoint/2010/main" val="2993702272"/>
      </p:ext>
    </p:extLst>
  </p:cSld>
  <p:clrMap bg1="lt1" tx1="dk1" bg2="lt2" tx2="dk2" accent1="accent1" accent2="accent2" accent3="accent3" accent4="accent4" accent5="accent5" accent6="accent6" hlink="hlink" folHlink="folHlink"/>
  <p:sldLayoutIdLst>
    <p:sldLayoutId id="2147483669" r:id="rId1"/>
    <p:sldLayoutId id="2147483675" r:id="rId2"/>
  </p:sldLayoutIdLst>
  <p:txStyles>
    <p:titleStyle>
      <a:lvl1pPr algn="l" rtl="0" fontAlgn="base">
        <a:spcBef>
          <a:spcPct val="0"/>
        </a:spcBef>
        <a:spcAft>
          <a:spcPct val="0"/>
        </a:spcAft>
        <a:defRPr sz="3200" b="1" kern="1200">
          <a:solidFill>
            <a:srgbClr val="023554"/>
          </a:solidFill>
          <a:latin typeface="Georgia" panose="02040502050405020303" pitchFamily="18" charset="0"/>
          <a:ea typeface="Open Sans" panose="020B0606030504020204" pitchFamily="34" charset="0"/>
          <a:cs typeface="Arial" panose="020B0604020202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1pPr>
      <a:lvl2pPr marL="742950" indent="-28575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2pPr>
      <a:lvl3pPr marL="11430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3pPr>
      <a:lvl4pPr marL="16002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4pPr>
      <a:lvl5pPr marL="20574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54484" y="1340768"/>
            <a:ext cx="10972800"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Text Placeholder 2"/>
          <p:cNvSpPr>
            <a:spLocks noGrp="1"/>
          </p:cNvSpPr>
          <p:nvPr>
            <p:ph type="body" idx="1"/>
          </p:nvPr>
        </p:nvSpPr>
        <p:spPr bwMode="auto">
          <a:xfrm>
            <a:off x="554484" y="2564905"/>
            <a:ext cx="10972800" cy="36332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554484" y="6428359"/>
            <a:ext cx="2844800" cy="365125"/>
          </a:xfrm>
          <a:prstGeom prst="rect">
            <a:avLst/>
          </a:prstGeom>
        </p:spPr>
        <p:txBody>
          <a:bodyPr vert="horz" wrap="square" lIns="0" tIns="0" rIns="0" bIns="0" numCol="1" anchor="ctr" anchorCtr="0" compatLnSpc="1">
            <a:prstTxWarp prst="textNoShape">
              <a:avLst/>
            </a:prstTxWarp>
          </a:bodyPr>
          <a:lstStyle>
            <a:lvl1pPr>
              <a:defRPr sz="1000">
                <a:solidFill>
                  <a:srgbClr val="023554"/>
                </a:solidFill>
                <a:latin typeface="Georgia" panose="02040502050405020303" pitchFamily="18" charset="0"/>
                <a:cs typeface="Arial" panose="020B0604020202020204" pitchFamily="34" charset="0"/>
              </a:defRPr>
            </a:lvl1pPr>
          </a:lstStyle>
          <a:p>
            <a:fld id="{456A7D1D-6254-4063-974C-6A2AE04E4B91}" type="datetimeFigureOut">
              <a:rPr lang="en-GB" smtClean="0"/>
              <a:pPr/>
              <a:t>20/08/2026</a:t>
            </a:fld>
            <a:endParaRPr lang="en-GB"/>
          </a:p>
        </p:txBody>
      </p:sp>
      <p:sp>
        <p:nvSpPr>
          <p:cNvPr id="5" name="Footer Placeholder 4"/>
          <p:cNvSpPr>
            <a:spLocks noGrp="1"/>
          </p:cNvSpPr>
          <p:nvPr>
            <p:ph type="ftr" sz="quarter" idx="3"/>
          </p:nvPr>
        </p:nvSpPr>
        <p:spPr>
          <a:xfrm>
            <a:off x="4096692" y="6428359"/>
            <a:ext cx="3860800" cy="365125"/>
          </a:xfrm>
          <a:prstGeom prst="rect">
            <a:avLst/>
          </a:prstGeom>
        </p:spPr>
        <p:txBody>
          <a:bodyPr vert="horz" wrap="square" lIns="0" tIns="0" rIns="0" bIns="0" numCol="1" anchor="ctr" anchorCtr="0" compatLnSpc="1">
            <a:prstTxWarp prst="textNoShape">
              <a:avLst/>
            </a:prstTxWarp>
          </a:bodyPr>
          <a:lstStyle>
            <a:lvl1pPr algn="ctr">
              <a:defRPr sz="1000">
                <a:solidFill>
                  <a:srgbClr val="023554"/>
                </a:solidFill>
                <a:latin typeface="Georgia" panose="02040502050405020303" pitchFamily="18" charset="0"/>
                <a:cs typeface="Arial" panose="020B0604020202020204" pitchFamily="34" charset="0"/>
              </a:defRPr>
            </a:lvl1pPr>
          </a:lstStyle>
          <a:p>
            <a:endParaRPr lang="en-GB"/>
          </a:p>
        </p:txBody>
      </p:sp>
      <p:sp>
        <p:nvSpPr>
          <p:cNvPr id="6" name="Slide Number Placeholder 5"/>
          <p:cNvSpPr>
            <a:spLocks noGrp="1"/>
          </p:cNvSpPr>
          <p:nvPr>
            <p:ph type="sldNum" sz="quarter" idx="4"/>
          </p:nvPr>
        </p:nvSpPr>
        <p:spPr>
          <a:xfrm>
            <a:off x="8682484" y="6428359"/>
            <a:ext cx="2844800" cy="365125"/>
          </a:xfrm>
          <a:prstGeom prst="rect">
            <a:avLst/>
          </a:prstGeom>
        </p:spPr>
        <p:txBody>
          <a:bodyPr vert="horz" wrap="square" lIns="0" tIns="0" rIns="0" bIns="0" numCol="1" anchor="ctr" anchorCtr="0" compatLnSpc="1">
            <a:prstTxWarp prst="textNoShape">
              <a:avLst/>
            </a:prstTxWarp>
          </a:bodyPr>
          <a:lstStyle>
            <a:lvl1pPr algn="r">
              <a:defRPr sz="1000">
                <a:solidFill>
                  <a:srgbClr val="023554"/>
                </a:solidFill>
                <a:latin typeface="Georgia" panose="02040502050405020303" pitchFamily="18" charset="0"/>
                <a:cs typeface="Arial" panose="020B0604020202020204" pitchFamily="34" charset="0"/>
              </a:defRPr>
            </a:lvl1pPr>
          </a:lstStyle>
          <a:p>
            <a:fld id="{26878614-5F41-4702-8E44-D9C8B2874F5D}" type="slidenum">
              <a:rPr lang="en-GB" smtClean="0"/>
              <a:pPr/>
              <a:t>‹#›</a:t>
            </a:fld>
            <a:endParaRPr lang="en-GB"/>
          </a:p>
        </p:txBody>
      </p:sp>
    </p:spTree>
    <p:extLst>
      <p:ext uri="{BB962C8B-B14F-4D97-AF65-F5344CB8AC3E}">
        <p14:creationId xmlns:p14="http://schemas.microsoft.com/office/powerpoint/2010/main" val="3176889738"/>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1" r:id="rId3"/>
    <p:sldLayoutId id="2147483692" r:id="rId4"/>
    <p:sldLayoutId id="2147483693" r:id="rId5"/>
    <p:sldLayoutId id="2147483694" r:id="rId6"/>
  </p:sldLayoutIdLst>
  <p:txStyles>
    <p:titleStyle>
      <a:lvl1pPr algn="l" rtl="0" fontAlgn="base">
        <a:spcBef>
          <a:spcPct val="0"/>
        </a:spcBef>
        <a:spcAft>
          <a:spcPct val="0"/>
        </a:spcAft>
        <a:defRPr sz="3200" b="1" kern="1200">
          <a:solidFill>
            <a:srgbClr val="023554"/>
          </a:solidFill>
          <a:latin typeface="Georgia" panose="02040502050405020303" pitchFamily="18"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1pPr>
      <a:lvl2pPr marL="742950" indent="-28575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2pPr>
      <a:lvl3pPr marL="11430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3pPr>
      <a:lvl4pPr marL="16002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4pPr>
      <a:lvl5pPr marL="20574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video" Target="https://www.youtube.com/embed/lGLbu1Uvx8w?feature=oembed" TargetMode="Externa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12D17F6-DA86-D440-9F12-D69CCCADC54D}"/>
              </a:ext>
            </a:extLst>
          </p:cNvPr>
          <p:cNvSpPr>
            <a:spLocks noGrp="1"/>
          </p:cNvSpPr>
          <p:nvPr>
            <p:ph type="ctrTitle"/>
          </p:nvPr>
        </p:nvSpPr>
        <p:spPr>
          <a:xfrm>
            <a:off x="551384" y="3264409"/>
            <a:ext cx="6097875" cy="1838150"/>
          </a:xfrm>
        </p:spPr>
        <p:txBody>
          <a:bodyPr/>
          <a:lstStyle/>
          <a:p>
            <a:r>
              <a:rPr lang="en-US" sz="4000">
                <a:latin typeface="Georgia"/>
                <a:ea typeface="Open Sans"/>
                <a:cs typeface="Arial"/>
              </a:rPr>
              <a:t>Introducing the #BeeWell Survey</a:t>
            </a:r>
          </a:p>
        </p:txBody>
      </p:sp>
      <p:sp>
        <p:nvSpPr>
          <p:cNvPr id="5" name="Text Placeholder 4">
            <a:extLst>
              <a:ext uri="{FF2B5EF4-FFF2-40B4-BE49-F238E27FC236}">
                <a16:creationId xmlns:a16="http://schemas.microsoft.com/office/drawing/2014/main" id="{CD35033B-B2F6-1F13-CD54-B9ABE8B09020}"/>
              </a:ext>
            </a:extLst>
          </p:cNvPr>
          <p:cNvSpPr>
            <a:spLocks noGrp="1"/>
          </p:cNvSpPr>
          <p:nvPr>
            <p:ph type="body" sz="quarter" idx="10"/>
          </p:nvPr>
        </p:nvSpPr>
        <p:spPr/>
        <p:txBody>
          <a:bodyPr/>
          <a:lstStyle/>
          <a:p>
            <a:endParaRPr lang="en-GB"/>
          </a:p>
        </p:txBody>
      </p:sp>
    </p:spTree>
    <p:extLst>
      <p:ext uri="{BB962C8B-B14F-4D97-AF65-F5344CB8AC3E}">
        <p14:creationId xmlns:p14="http://schemas.microsoft.com/office/powerpoint/2010/main" val="584513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9437CF6-2A1A-84DB-CA8B-0CB5B004BC90}"/>
              </a:ext>
            </a:extLst>
          </p:cNvPr>
          <p:cNvSpPr txBox="1"/>
          <p:nvPr/>
        </p:nvSpPr>
        <p:spPr>
          <a:xfrm>
            <a:off x="2607625" y="341085"/>
            <a:ext cx="8908607" cy="523220"/>
          </a:xfrm>
          <a:prstGeom prst="rect">
            <a:avLst/>
          </a:prstGeom>
          <a:noFill/>
        </p:spPr>
        <p:txBody>
          <a:bodyPr wrap="square" lIns="91440" tIns="45720" rIns="91440" bIns="45720" rtlCol="0" anchor="t">
            <a:spAutoFit/>
          </a:bodyPr>
          <a:lstStyle/>
          <a:p>
            <a:r>
              <a:rPr lang="en-GB" sz="2800" b="1" dirty="0">
                <a:solidFill>
                  <a:srgbClr val="023554"/>
                </a:solidFill>
                <a:latin typeface="Georgia"/>
                <a:ea typeface="Verdana"/>
                <a:cs typeface="Arial"/>
              </a:rPr>
              <a:t>For those doing the Symbol #BeeWell Survey:</a:t>
            </a:r>
            <a:endParaRPr lang="en-GB" sz="2400" dirty="0">
              <a:solidFill>
                <a:srgbClr val="023554"/>
              </a:solidFill>
              <a:latin typeface="Georgia"/>
              <a:ea typeface="Verdana"/>
              <a:cs typeface="Arial"/>
            </a:endParaRPr>
          </a:p>
        </p:txBody>
      </p:sp>
      <p:pic>
        <p:nvPicPr>
          <p:cNvPr id="10" name="Picture 10">
            <a:extLst>
              <a:ext uri="{FF2B5EF4-FFF2-40B4-BE49-F238E27FC236}">
                <a16:creationId xmlns:a16="http://schemas.microsoft.com/office/drawing/2014/main" id="{339698EC-EDF6-FCFD-EC05-760EE2062BE0}"/>
              </a:ext>
            </a:extLst>
          </p:cNvPr>
          <p:cNvPicPr>
            <a:picLocks noChangeAspect="1"/>
          </p:cNvPicPr>
          <p:nvPr/>
        </p:nvPicPr>
        <p:blipFill>
          <a:blip r:embed="rId2"/>
          <a:stretch>
            <a:fillRect/>
          </a:stretch>
        </p:blipFill>
        <p:spPr>
          <a:xfrm>
            <a:off x="2717800" y="1072224"/>
            <a:ext cx="8686800" cy="1436951"/>
          </a:xfrm>
          <a:prstGeom prst="rect">
            <a:avLst/>
          </a:prstGeom>
        </p:spPr>
      </p:pic>
      <p:pic>
        <p:nvPicPr>
          <p:cNvPr id="11" name="Picture 11" descr="A picture containing text, clipart&#10;&#10;Description automatically generated">
            <a:extLst>
              <a:ext uri="{FF2B5EF4-FFF2-40B4-BE49-F238E27FC236}">
                <a16:creationId xmlns:a16="http://schemas.microsoft.com/office/drawing/2014/main" id="{C46B8C3F-3CF6-AEE6-D180-12F6E4C305D3}"/>
              </a:ext>
            </a:extLst>
          </p:cNvPr>
          <p:cNvPicPr>
            <a:picLocks noChangeAspect="1"/>
          </p:cNvPicPr>
          <p:nvPr/>
        </p:nvPicPr>
        <p:blipFill>
          <a:blip r:embed="rId3"/>
          <a:stretch>
            <a:fillRect/>
          </a:stretch>
        </p:blipFill>
        <p:spPr>
          <a:xfrm>
            <a:off x="5410200" y="2968926"/>
            <a:ext cx="5994400" cy="1390047"/>
          </a:xfrm>
          <a:prstGeom prst="rect">
            <a:avLst/>
          </a:prstGeom>
        </p:spPr>
      </p:pic>
      <p:pic>
        <p:nvPicPr>
          <p:cNvPr id="12" name="Picture 12">
            <a:extLst>
              <a:ext uri="{FF2B5EF4-FFF2-40B4-BE49-F238E27FC236}">
                <a16:creationId xmlns:a16="http://schemas.microsoft.com/office/drawing/2014/main" id="{2D4F091D-65C9-3E6F-8E3F-4690DE55741A}"/>
              </a:ext>
            </a:extLst>
          </p:cNvPr>
          <p:cNvPicPr>
            <a:picLocks noChangeAspect="1"/>
          </p:cNvPicPr>
          <p:nvPr/>
        </p:nvPicPr>
        <p:blipFill>
          <a:blip r:embed="rId4"/>
          <a:stretch>
            <a:fillRect/>
          </a:stretch>
        </p:blipFill>
        <p:spPr>
          <a:xfrm>
            <a:off x="3048000" y="2967038"/>
            <a:ext cx="2082800" cy="1393825"/>
          </a:xfrm>
          <a:prstGeom prst="rect">
            <a:avLst/>
          </a:prstGeom>
        </p:spPr>
      </p:pic>
      <p:pic>
        <p:nvPicPr>
          <p:cNvPr id="13" name="Picture 13" descr="Graphical user interface, text, application&#10;&#10;Description automatically generated">
            <a:extLst>
              <a:ext uri="{FF2B5EF4-FFF2-40B4-BE49-F238E27FC236}">
                <a16:creationId xmlns:a16="http://schemas.microsoft.com/office/drawing/2014/main" id="{01E83C1A-B178-DBAA-EF44-D7773DD4A32A}"/>
              </a:ext>
            </a:extLst>
          </p:cNvPr>
          <p:cNvPicPr>
            <a:picLocks noChangeAspect="1"/>
          </p:cNvPicPr>
          <p:nvPr/>
        </p:nvPicPr>
        <p:blipFill rotWithShape="1">
          <a:blip r:embed="rId5"/>
          <a:srcRect l="27162" t="74322" r="54120" b="14467"/>
          <a:stretch/>
        </p:blipFill>
        <p:spPr>
          <a:xfrm>
            <a:off x="4089400" y="4549775"/>
            <a:ext cx="5105412" cy="1715221"/>
          </a:xfrm>
          <a:prstGeom prst="rect">
            <a:avLst/>
          </a:prstGeom>
        </p:spPr>
      </p:pic>
    </p:spTree>
    <p:extLst>
      <p:ext uri="{BB962C8B-B14F-4D97-AF65-F5344CB8AC3E}">
        <p14:creationId xmlns:p14="http://schemas.microsoft.com/office/powerpoint/2010/main" val="59657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2CADE08-B1E0-20FE-BEA5-B6B7B6A90604}"/>
              </a:ext>
            </a:extLst>
          </p:cNvPr>
          <p:cNvSpPr>
            <a:spLocks noGrp="1"/>
          </p:cNvSpPr>
          <p:nvPr>
            <p:ph type="title"/>
          </p:nvPr>
        </p:nvSpPr>
        <p:spPr>
          <a:xfrm>
            <a:off x="601527" y="3705596"/>
            <a:ext cx="2767321" cy="1143000"/>
          </a:xfrm>
        </p:spPr>
        <p:txBody>
          <a:bodyPr/>
          <a:lstStyle/>
          <a:p>
            <a:r>
              <a:rPr lang="en-GB" sz="3000" dirty="0">
                <a:latin typeface="Georgia"/>
                <a:cs typeface="Arial"/>
              </a:rPr>
              <a:t>What happens after the survey is completed?</a:t>
            </a:r>
            <a:br>
              <a:rPr lang="en-GB" sz="3600" dirty="0"/>
            </a:br>
            <a:endParaRPr lang="en-GB" sz="3600"/>
          </a:p>
        </p:txBody>
      </p:sp>
      <p:sp>
        <p:nvSpPr>
          <p:cNvPr id="2" name="Content Placeholder 2">
            <a:extLst>
              <a:ext uri="{FF2B5EF4-FFF2-40B4-BE49-F238E27FC236}">
                <a16:creationId xmlns:a16="http://schemas.microsoft.com/office/drawing/2014/main" id="{80FA42E1-596E-AF3B-6B2E-09411C94F57F}"/>
              </a:ext>
            </a:extLst>
          </p:cNvPr>
          <p:cNvSpPr txBox="1">
            <a:spLocks/>
          </p:cNvSpPr>
          <p:nvPr/>
        </p:nvSpPr>
        <p:spPr bwMode="auto">
          <a:xfrm>
            <a:off x="3730072" y="202268"/>
            <a:ext cx="7628115" cy="46466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spcBef>
                <a:spcPct val="20000"/>
              </a:spcBef>
              <a:defRPr/>
            </a:pPr>
            <a:r>
              <a:rPr lang="en-US" sz="2600" dirty="0">
                <a:solidFill>
                  <a:srgbClr val="023554"/>
                </a:solidFill>
                <a:latin typeface="Georgia"/>
                <a:cs typeface="Arial"/>
              </a:rPr>
              <a:t>When all the surveys are completed, the #BeeWell team will make your answers </a:t>
            </a:r>
            <a:r>
              <a:rPr lang="en-US" sz="2600" b="1" dirty="0">
                <a:solidFill>
                  <a:srgbClr val="023554"/>
                </a:solidFill>
                <a:latin typeface="Georgia"/>
                <a:cs typeface="Arial"/>
              </a:rPr>
              <a:t>anonymous.</a:t>
            </a:r>
            <a:r>
              <a:rPr lang="en-US" sz="2600" dirty="0">
                <a:solidFill>
                  <a:srgbClr val="023554"/>
                </a:solidFill>
                <a:latin typeface="Georgia"/>
                <a:cs typeface="Arial"/>
              </a:rPr>
              <a:t> The survey results from Greater Manchester are shared in different ways:</a:t>
            </a:r>
            <a:endParaRPr lang="en-US" sz="2600" dirty="0">
              <a:solidFill>
                <a:srgbClr val="000000"/>
              </a:solidFill>
              <a:latin typeface="Georgia"/>
              <a:cs typeface="Arial"/>
            </a:endParaRPr>
          </a:p>
          <a:p>
            <a:pPr marL="285750" indent="-285750">
              <a:spcBef>
                <a:spcPct val="20000"/>
              </a:spcBef>
              <a:buFont typeface="Arial"/>
              <a:buChar char="•"/>
              <a:defRPr/>
            </a:pPr>
            <a:r>
              <a:rPr lang="en-US" sz="2600" dirty="0">
                <a:solidFill>
                  <a:srgbClr val="023554"/>
                </a:solidFill>
                <a:latin typeface="Georgia"/>
                <a:cs typeface="Arial"/>
              </a:rPr>
              <a:t>A school report to see how all young people in your school are answering the survey.</a:t>
            </a:r>
            <a:endParaRPr lang="en-US" sz="2600" dirty="0">
              <a:solidFill>
                <a:srgbClr val="000000"/>
              </a:solidFill>
              <a:latin typeface="Georgia"/>
              <a:cs typeface="Arial"/>
            </a:endParaRPr>
          </a:p>
          <a:p>
            <a:pPr marL="285750" indent="-285750">
              <a:spcBef>
                <a:spcPct val="20000"/>
              </a:spcBef>
              <a:buFont typeface="Arial"/>
              <a:buChar char="•"/>
              <a:defRPr/>
            </a:pPr>
            <a:r>
              <a:rPr lang="en-US" sz="2600" dirty="0">
                <a:solidFill>
                  <a:srgbClr val="023554"/>
                </a:solidFill>
                <a:latin typeface="Georgia"/>
                <a:cs typeface="Arial"/>
              </a:rPr>
              <a:t>An online report to see how young people in different areas across Greater Manchester are answering the survey.</a:t>
            </a:r>
            <a:endParaRPr lang="en-US" sz="2600" dirty="0">
              <a:solidFill>
                <a:srgbClr val="000000"/>
              </a:solidFill>
              <a:latin typeface="Georgia"/>
              <a:cs typeface="Arial"/>
            </a:endParaRPr>
          </a:p>
          <a:p>
            <a:pPr marL="285750" indent="-285750">
              <a:spcBef>
                <a:spcPct val="20000"/>
              </a:spcBef>
              <a:buFont typeface="Arial"/>
              <a:buChar char="•"/>
              <a:defRPr/>
            </a:pPr>
            <a:endParaRPr lang="en-US" sz="2600" dirty="0">
              <a:solidFill>
                <a:srgbClr val="000000"/>
              </a:solidFill>
              <a:latin typeface="Georgia"/>
              <a:cs typeface="Arial"/>
            </a:endParaRPr>
          </a:p>
          <a:p>
            <a:pPr>
              <a:spcBef>
                <a:spcPct val="20000"/>
              </a:spcBef>
              <a:defRPr/>
            </a:pPr>
            <a:r>
              <a:rPr lang="en-US" sz="2600" dirty="0">
                <a:solidFill>
                  <a:srgbClr val="023554"/>
                </a:solidFill>
                <a:latin typeface="Georgia"/>
                <a:cs typeface="Arial"/>
              </a:rPr>
              <a:t>We share the data so that partners and schools who want to make positive changes to support young people can hear directly about the things that matter to you. Remember, your answers will always be kept anonymous.</a:t>
            </a:r>
            <a:endParaRPr lang="en-US" sz="2600" dirty="0">
              <a:solidFill>
                <a:srgbClr val="000000"/>
              </a:solidFill>
              <a:latin typeface="Georgia"/>
              <a:cs typeface="Arial"/>
            </a:endParaRPr>
          </a:p>
          <a:p>
            <a:pPr marL="0" indent="0">
              <a:buNone/>
              <a:defRPr/>
            </a:pPr>
            <a:endParaRPr lang="en-US" sz="2600" dirty="0">
              <a:solidFill>
                <a:srgbClr val="023554"/>
              </a:solidFill>
              <a:latin typeface="Georgia"/>
              <a:cs typeface="Arial"/>
            </a:endParaRPr>
          </a:p>
          <a:p>
            <a:pPr marL="0" indent="0">
              <a:buNone/>
              <a:defRPr/>
            </a:pPr>
            <a:endParaRPr lang="en-US" b="1" dirty="0">
              <a:solidFill>
                <a:srgbClr val="023554"/>
              </a:solidFill>
              <a:latin typeface="Georgia"/>
              <a:cs typeface="Arial"/>
            </a:endParaRPr>
          </a:p>
        </p:txBody>
      </p:sp>
    </p:spTree>
    <p:extLst>
      <p:ext uri="{BB962C8B-B14F-4D97-AF65-F5344CB8AC3E}">
        <p14:creationId xmlns:p14="http://schemas.microsoft.com/office/powerpoint/2010/main" val="2308097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232DD-163F-3B99-23A6-4392C013A68E}"/>
              </a:ext>
            </a:extLst>
          </p:cNvPr>
          <p:cNvSpPr>
            <a:spLocks noGrp="1"/>
          </p:cNvSpPr>
          <p:nvPr>
            <p:ph type="title"/>
          </p:nvPr>
        </p:nvSpPr>
        <p:spPr>
          <a:xfrm>
            <a:off x="560984" y="3586469"/>
            <a:ext cx="2955349" cy="1157377"/>
          </a:xfrm>
        </p:spPr>
        <p:txBody>
          <a:bodyPr/>
          <a:lstStyle/>
          <a:p>
            <a:r>
              <a:rPr lang="en-GB" sz="3000" dirty="0">
                <a:latin typeface="Georgia"/>
                <a:cs typeface="Arial"/>
              </a:rPr>
              <a:t>Surveys completed by young people so far told us that...</a:t>
            </a:r>
            <a:endParaRPr lang="en-GB" sz="3000" dirty="0"/>
          </a:p>
        </p:txBody>
      </p:sp>
      <p:sp>
        <p:nvSpPr>
          <p:cNvPr id="4" name="Content Placeholder 2">
            <a:extLst>
              <a:ext uri="{FF2B5EF4-FFF2-40B4-BE49-F238E27FC236}">
                <a16:creationId xmlns:a16="http://schemas.microsoft.com/office/drawing/2014/main" id="{D963508D-456D-5EF3-0664-2579507F2F2F}"/>
              </a:ext>
            </a:extLst>
          </p:cNvPr>
          <p:cNvSpPr txBox="1">
            <a:spLocks/>
          </p:cNvSpPr>
          <p:nvPr/>
        </p:nvSpPr>
        <p:spPr bwMode="auto">
          <a:xfrm>
            <a:off x="3792019" y="356010"/>
            <a:ext cx="7450663" cy="46675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defRPr/>
            </a:pPr>
            <a:r>
              <a:rPr lang="en-US" dirty="0">
                <a:solidFill>
                  <a:srgbClr val="023554"/>
                </a:solidFill>
                <a:latin typeface="Georgia"/>
                <a:cs typeface="Arial"/>
              </a:rPr>
              <a:t>1 in 3 young people are doing at least one hour of physical activity per day</a:t>
            </a:r>
          </a:p>
          <a:p>
            <a:pPr marL="457200" indent="-457200">
              <a:defRPr/>
            </a:pPr>
            <a:r>
              <a:rPr lang="en-US" dirty="0">
                <a:solidFill>
                  <a:srgbClr val="023554"/>
                </a:solidFill>
                <a:latin typeface="Georgia"/>
                <a:cs typeface="Arial"/>
              </a:rPr>
              <a:t>44% of young people don't feel like they get enough sleep to feel awake during the day</a:t>
            </a:r>
          </a:p>
          <a:p>
            <a:pPr marL="457200" indent="-457200">
              <a:defRPr/>
            </a:pPr>
            <a:r>
              <a:rPr lang="en-US" dirty="0">
                <a:solidFill>
                  <a:srgbClr val="023554"/>
                </a:solidFill>
                <a:latin typeface="Georgia"/>
                <a:cs typeface="Arial"/>
              </a:rPr>
              <a:t>60% of young people think they have good places to go in their free time</a:t>
            </a:r>
          </a:p>
          <a:p>
            <a:pPr marL="0" indent="0">
              <a:buNone/>
              <a:defRPr/>
            </a:pPr>
            <a:r>
              <a:rPr lang="en-US" dirty="0">
                <a:solidFill>
                  <a:srgbClr val="023554"/>
                </a:solidFill>
                <a:latin typeface="Georgia"/>
                <a:cs typeface="Arial"/>
              </a:rPr>
              <a:t>And much more! </a:t>
            </a:r>
          </a:p>
          <a:p>
            <a:pPr marL="0" indent="0">
              <a:buNone/>
              <a:defRPr/>
            </a:pPr>
            <a:endParaRPr lang="en-US" dirty="0">
              <a:solidFill>
                <a:srgbClr val="023554"/>
              </a:solidFill>
              <a:latin typeface="Georgia"/>
              <a:cs typeface="Arial"/>
            </a:endParaRPr>
          </a:p>
          <a:p>
            <a:pPr marL="0" indent="0">
              <a:buNone/>
              <a:defRPr/>
            </a:pPr>
            <a:r>
              <a:rPr lang="en-US" dirty="0">
                <a:solidFill>
                  <a:srgbClr val="023554"/>
                </a:solidFill>
                <a:latin typeface="Georgia"/>
                <a:cs typeface="Arial"/>
              </a:rPr>
              <a:t>As a result of these findings, almost £1 million </a:t>
            </a:r>
            <a:r>
              <a:rPr lang="en-US">
                <a:solidFill>
                  <a:srgbClr val="023554"/>
                </a:solidFill>
                <a:latin typeface="Georgia"/>
                <a:cs typeface="Arial"/>
              </a:rPr>
              <a:t>has been put into Greater Manchester's            com</a:t>
            </a:r>
            <a:r>
              <a:rPr lang="en-US" dirty="0">
                <a:solidFill>
                  <a:srgbClr val="023554"/>
                </a:solidFill>
                <a:latin typeface="Georgia"/>
                <a:cs typeface="Arial"/>
              </a:rPr>
              <a:t>munities by #BeeWell partners!</a:t>
            </a:r>
            <a:endParaRPr lang="en-US" dirty="0"/>
          </a:p>
          <a:p>
            <a:pPr marL="457200" indent="-457200">
              <a:defRPr/>
            </a:pPr>
            <a:endParaRPr lang="en-US" dirty="0">
              <a:solidFill>
                <a:srgbClr val="023554"/>
              </a:solidFill>
              <a:latin typeface="Georgia"/>
              <a:cs typeface="Arial"/>
            </a:endParaRPr>
          </a:p>
          <a:p>
            <a:pPr marL="0" indent="0">
              <a:buNone/>
              <a:defRPr/>
            </a:pPr>
            <a:endParaRPr lang="en-US" b="1" dirty="0">
              <a:solidFill>
                <a:srgbClr val="023554"/>
              </a:solidFill>
              <a:latin typeface="Georgia"/>
              <a:cs typeface="Arial"/>
            </a:endParaRPr>
          </a:p>
        </p:txBody>
      </p:sp>
      <p:pic>
        <p:nvPicPr>
          <p:cNvPr id="3" name="Picture 4" descr="A picture containing text&#10;&#10;Description automatically generated">
            <a:extLst>
              <a:ext uri="{FF2B5EF4-FFF2-40B4-BE49-F238E27FC236}">
                <a16:creationId xmlns:a16="http://schemas.microsoft.com/office/drawing/2014/main" id="{ECA8C04D-B709-5298-879D-627FEB727DB5}"/>
              </a:ext>
            </a:extLst>
          </p:cNvPr>
          <p:cNvPicPr>
            <a:picLocks noChangeAspect="1"/>
          </p:cNvPicPr>
          <p:nvPr/>
        </p:nvPicPr>
        <p:blipFill>
          <a:blip r:embed="rId2"/>
          <a:stretch>
            <a:fillRect/>
          </a:stretch>
        </p:blipFill>
        <p:spPr>
          <a:xfrm>
            <a:off x="8002043" y="5647596"/>
            <a:ext cx="2064708" cy="1136888"/>
          </a:xfrm>
          <a:prstGeom prst="rect">
            <a:avLst/>
          </a:prstGeom>
        </p:spPr>
      </p:pic>
      <p:pic>
        <p:nvPicPr>
          <p:cNvPr id="5" name="Picture 5">
            <a:extLst>
              <a:ext uri="{FF2B5EF4-FFF2-40B4-BE49-F238E27FC236}">
                <a16:creationId xmlns:a16="http://schemas.microsoft.com/office/drawing/2014/main" id="{35350F38-50C8-EAE9-88ED-49E9F68DEAD5}"/>
              </a:ext>
            </a:extLst>
          </p:cNvPr>
          <p:cNvPicPr>
            <a:picLocks noChangeAspect="1"/>
          </p:cNvPicPr>
          <p:nvPr/>
        </p:nvPicPr>
        <p:blipFill>
          <a:blip r:embed="rId3"/>
          <a:stretch>
            <a:fillRect/>
          </a:stretch>
        </p:blipFill>
        <p:spPr>
          <a:xfrm>
            <a:off x="10375335" y="5186297"/>
            <a:ext cx="1733550" cy="1600200"/>
          </a:xfrm>
          <a:prstGeom prst="rect">
            <a:avLst/>
          </a:prstGeom>
        </p:spPr>
      </p:pic>
      <p:pic>
        <p:nvPicPr>
          <p:cNvPr id="6" name="Picture 6" descr="Icon&#10;&#10;Description automatically generated">
            <a:extLst>
              <a:ext uri="{FF2B5EF4-FFF2-40B4-BE49-F238E27FC236}">
                <a16:creationId xmlns:a16="http://schemas.microsoft.com/office/drawing/2014/main" id="{1CCE42F3-47B7-1751-8249-B84D46F4F6B8}"/>
              </a:ext>
            </a:extLst>
          </p:cNvPr>
          <p:cNvPicPr>
            <a:picLocks noChangeAspect="1"/>
          </p:cNvPicPr>
          <p:nvPr/>
        </p:nvPicPr>
        <p:blipFill>
          <a:blip r:embed="rId4"/>
          <a:stretch>
            <a:fillRect/>
          </a:stretch>
        </p:blipFill>
        <p:spPr>
          <a:xfrm>
            <a:off x="5013021" y="6216890"/>
            <a:ext cx="2667000" cy="561975"/>
          </a:xfrm>
          <a:prstGeom prst="rect">
            <a:avLst/>
          </a:prstGeom>
        </p:spPr>
      </p:pic>
    </p:spTree>
    <p:extLst>
      <p:ext uri="{BB962C8B-B14F-4D97-AF65-F5344CB8AC3E}">
        <p14:creationId xmlns:p14="http://schemas.microsoft.com/office/powerpoint/2010/main" val="3907582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dissolv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dissolv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dissolv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dissolve">
                                      <p:cBhvr>
                                        <p:cTn id="2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8" name="Rectangle 6">
            <a:extLst>
              <a:ext uri="{FF2B5EF4-FFF2-40B4-BE49-F238E27FC236}">
                <a16:creationId xmlns:a16="http://schemas.microsoft.com/office/drawing/2014/main" id="{0A71A037-AC36-364C-8F26-A29D2B37FFB8}"/>
              </a:ext>
            </a:extLst>
          </p:cNvPr>
          <p:cNvSpPr>
            <a:spLocks noChangeArrowheads="1"/>
          </p:cNvSpPr>
          <p:nvPr/>
        </p:nvSpPr>
        <p:spPr bwMode="auto">
          <a:xfrm>
            <a:off x="1613043" y="1808578"/>
            <a:ext cx="9839049" cy="350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p>
            <a:pPr algn="ctr">
              <a:spcBef>
                <a:spcPct val="0"/>
              </a:spcBef>
              <a:spcAft>
                <a:spcPct val="0"/>
              </a:spcAft>
            </a:pPr>
            <a:r>
              <a:rPr lang="en-GB" sz="7200" b="1">
                <a:solidFill>
                  <a:srgbClr val="023554"/>
                </a:solidFill>
                <a:latin typeface="Georgia" panose="02040502050405020303" pitchFamily="18" charset="0"/>
                <a:cs typeface="Arial"/>
              </a:rPr>
              <a:t>Any questions?</a:t>
            </a:r>
          </a:p>
          <a:p>
            <a:pPr algn="ctr">
              <a:spcBef>
                <a:spcPct val="0"/>
              </a:spcBef>
              <a:spcAft>
                <a:spcPct val="0"/>
              </a:spcAft>
            </a:pPr>
            <a:endParaRPr lang="en-GB" sz="3000" b="1">
              <a:solidFill>
                <a:srgbClr val="023554"/>
              </a:solidFill>
              <a:latin typeface="Georgia" panose="02040502050405020303" pitchFamily="18" charset="0"/>
              <a:cs typeface="Arial"/>
            </a:endParaRPr>
          </a:p>
          <a:p>
            <a:pPr algn="ctr">
              <a:spcBef>
                <a:spcPct val="0"/>
              </a:spcBef>
              <a:spcAft>
                <a:spcPct val="0"/>
              </a:spcAft>
            </a:pPr>
            <a:endParaRPr lang="en-GB" sz="3000" b="1">
              <a:solidFill>
                <a:srgbClr val="023554"/>
              </a:solidFill>
              <a:latin typeface="Georgia" panose="02040502050405020303" pitchFamily="18" charset="0"/>
              <a:cs typeface="Arial"/>
            </a:endParaRPr>
          </a:p>
          <a:p>
            <a:pPr algn="ctr">
              <a:spcBef>
                <a:spcPct val="0"/>
              </a:spcBef>
              <a:spcAft>
                <a:spcPct val="0"/>
              </a:spcAft>
            </a:pPr>
            <a:endParaRPr lang="en-GB" sz="3000" b="1">
              <a:solidFill>
                <a:srgbClr val="023554"/>
              </a:solidFill>
              <a:latin typeface="Georgia" panose="02040502050405020303" pitchFamily="18" charset="0"/>
              <a:cs typeface="Arial"/>
            </a:endParaRPr>
          </a:p>
          <a:p>
            <a:pPr algn="ctr">
              <a:spcBef>
                <a:spcPct val="0"/>
              </a:spcBef>
              <a:spcAft>
                <a:spcPct val="0"/>
              </a:spcAft>
            </a:pPr>
            <a:r>
              <a:rPr lang="en-GB" sz="3000" b="1">
                <a:solidFill>
                  <a:srgbClr val="023554"/>
                </a:solidFill>
                <a:latin typeface="Georgia" panose="02040502050405020303" pitchFamily="18" charset="0"/>
                <a:cs typeface="Arial"/>
              </a:rPr>
              <a:t>Remember, if you don't want to answer a question that's fine, just move onto the next one.</a:t>
            </a:r>
          </a:p>
        </p:txBody>
      </p:sp>
    </p:spTree>
    <p:extLst>
      <p:ext uri="{BB962C8B-B14F-4D97-AF65-F5344CB8AC3E}">
        <p14:creationId xmlns:p14="http://schemas.microsoft.com/office/powerpoint/2010/main" val="3059190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3863752" y="1456134"/>
            <a:ext cx="7717151" cy="36332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b="1" dirty="0">
                <a:solidFill>
                  <a:srgbClr val="023554"/>
                </a:solidFill>
                <a:latin typeface="Georgia"/>
                <a:cs typeface="Arial"/>
              </a:rPr>
              <a:t>Go to:</a:t>
            </a:r>
            <a:r>
              <a:rPr lang="en-US" b="1" dirty="0">
                <a:solidFill>
                  <a:schemeClr val="accent1">
                    <a:lumMod val="50000"/>
                  </a:schemeClr>
                </a:solidFill>
                <a:latin typeface="Georgia"/>
                <a:cs typeface="Arial"/>
              </a:rPr>
              <a:t> </a:t>
            </a:r>
            <a:r>
              <a:rPr lang="en-US" b="1" dirty="0">
                <a:solidFill>
                  <a:schemeClr val="accent2"/>
                </a:solidFill>
                <a:latin typeface="Georgia"/>
                <a:cs typeface="Arial"/>
              </a:rPr>
              <a:t>https://tinyurl.com/beewell2026</a:t>
            </a:r>
            <a:endParaRPr lang="en-US" b="1">
              <a:solidFill>
                <a:schemeClr val="accent2"/>
              </a:solidFill>
              <a:latin typeface="Georgia"/>
              <a:cs typeface="Arial"/>
            </a:endParaRPr>
          </a:p>
          <a:p>
            <a:pPr marL="0" lvl="0" indent="0">
              <a:buNone/>
              <a:defRPr/>
            </a:pPr>
            <a:r>
              <a:rPr lang="en-US" b="1" dirty="0">
                <a:solidFill>
                  <a:srgbClr val="023554"/>
                </a:solidFill>
                <a:latin typeface="Georgia"/>
                <a:cs typeface="Arial"/>
              </a:rPr>
              <a:t>When you start the survey you will see this screen:</a:t>
            </a:r>
            <a:endParaRPr lang="en-US" dirty="0"/>
          </a:p>
          <a:p>
            <a:pPr lvl="0">
              <a:defRPr/>
            </a:pPr>
            <a:endParaRPr lang="en-US" b="1" dirty="0">
              <a:solidFill>
                <a:sysClr val="window" lastClr="FFFFFF"/>
              </a:solidFill>
              <a:latin typeface="Georgia" panose="02040502050405020303" pitchFamily="18" charset="0"/>
            </a:endParaRPr>
          </a:p>
          <a:p>
            <a:pPr lvl="0">
              <a:defRPr/>
            </a:pPr>
            <a:endParaRPr lang="en-US" b="1" dirty="0">
              <a:solidFill>
                <a:sysClr val="window" lastClr="FFFFFF"/>
              </a:solidFill>
              <a:latin typeface="Georgia" panose="02040502050405020303" pitchFamily="18" charset="0"/>
            </a:endParaRPr>
          </a:p>
          <a:p>
            <a:pPr lvl="0">
              <a:defRPr/>
            </a:pPr>
            <a:endParaRPr lang="en-US" b="1" dirty="0">
              <a:solidFill>
                <a:sysClr val="window" lastClr="FFFFFF"/>
              </a:solidFill>
              <a:latin typeface="Georgia" panose="02040502050405020303" pitchFamily="18" charset="0"/>
            </a:endParaRPr>
          </a:p>
          <a:p>
            <a:pPr marL="0" lvl="0" indent="0">
              <a:buNone/>
              <a:defRPr/>
            </a:pPr>
            <a:endParaRPr lang="en-US" b="1" dirty="0">
              <a:solidFill>
                <a:srgbClr val="023554"/>
              </a:solidFill>
              <a:latin typeface="Georgia" panose="02040502050405020303" pitchFamily="18" charset="0"/>
            </a:endParaRPr>
          </a:p>
          <a:p>
            <a:pPr marL="0" lvl="0" indent="0">
              <a:buNone/>
              <a:defRPr/>
            </a:pPr>
            <a:endParaRPr lang="en-US" sz="2000" b="1" dirty="0">
              <a:solidFill>
                <a:srgbClr val="023554"/>
              </a:solidFill>
              <a:latin typeface="Georgia" panose="02040502050405020303" pitchFamily="18" charset="0"/>
            </a:endParaRPr>
          </a:p>
          <a:p>
            <a:pPr marL="0" lvl="0" indent="0">
              <a:buNone/>
              <a:defRPr/>
            </a:pPr>
            <a:endParaRPr lang="en-US" sz="2000" b="1" dirty="0">
              <a:solidFill>
                <a:srgbClr val="023554"/>
              </a:solidFill>
              <a:latin typeface="Georgia" panose="02040502050405020303" pitchFamily="18" charset="0"/>
            </a:endParaRPr>
          </a:p>
          <a:p>
            <a:pPr marL="0" lvl="0" indent="0">
              <a:buNone/>
              <a:defRPr/>
            </a:pPr>
            <a:r>
              <a:rPr lang="en-US" sz="2000" b="1" dirty="0">
                <a:solidFill>
                  <a:srgbClr val="023554"/>
                </a:solidFill>
                <a:latin typeface="Georgia"/>
                <a:cs typeface="Arial"/>
              </a:rPr>
              <a:t>If you are happy to take part, you need to type your password into the box and press </a:t>
            </a:r>
            <a:r>
              <a:rPr lang="en-US" b="1" dirty="0">
                <a:solidFill>
                  <a:srgbClr val="023554"/>
                </a:solidFill>
                <a:latin typeface="Georgia"/>
                <a:cs typeface="Arial"/>
              </a:rPr>
              <a:t>Next</a:t>
            </a:r>
            <a:r>
              <a:rPr lang="en-US" sz="2000" b="1" dirty="0">
                <a:solidFill>
                  <a:srgbClr val="023554"/>
                </a:solidFill>
                <a:latin typeface="Georgia"/>
                <a:cs typeface="Arial"/>
              </a:rPr>
              <a:t> to begin</a:t>
            </a:r>
            <a:endParaRPr lang="en-US" dirty="0"/>
          </a:p>
        </p:txBody>
      </p:sp>
      <p:sp>
        <p:nvSpPr>
          <p:cNvPr id="2" name="Title 1">
            <a:extLst>
              <a:ext uri="{FF2B5EF4-FFF2-40B4-BE49-F238E27FC236}">
                <a16:creationId xmlns:a16="http://schemas.microsoft.com/office/drawing/2014/main" id="{3AF65287-FE7E-4E21-8731-0C80679BB80E}"/>
              </a:ext>
            </a:extLst>
          </p:cNvPr>
          <p:cNvSpPr>
            <a:spLocks noGrp="1"/>
          </p:cNvSpPr>
          <p:nvPr>
            <p:ph type="title"/>
          </p:nvPr>
        </p:nvSpPr>
        <p:spPr>
          <a:xfrm>
            <a:off x="554484" y="3140968"/>
            <a:ext cx="2475382" cy="1200509"/>
          </a:xfrm>
        </p:spPr>
        <p:txBody>
          <a:bodyPr/>
          <a:lstStyle/>
          <a:p>
            <a:r>
              <a:rPr lang="en-GB"/>
              <a:t>Now it’s your turn…</a:t>
            </a:r>
            <a:br>
              <a:rPr lang="en-GB"/>
            </a:br>
            <a:endParaRPr lang="en-GB"/>
          </a:p>
        </p:txBody>
      </p:sp>
      <p:pic>
        <p:nvPicPr>
          <p:cNvPr id="3" name="Picture 3" descr="Graphical user interface, application&#10;&#10;Description automatically generated">
            <a:extLst>
              <a:ext uri="{FF2B5EF4-FFF2-40B4-BE49-F238E27FC236}">
                <a16:creationId xmlns:a16="http://schemas.microsoft.com/office/drawing/2014/main" id="{2BD0B34D-09B0-4D36-8690-0FD24BC31630}"/>
              </a:ext>
            </a:extLst>
          </p:cNvPr>
          <p:cNvPicPr>
            <a:picLocks noChangeAspect="1"/>
          </p:cNvPicPr>
          <p:nvPr/>
        </p:nvPicPr>
        <p:blipFill>
          <a:blip r:embed="rId3"/>
          <a:stretch>
            <a:fillRect/>
          </a:stretch>
        </p:blipFill>
        <p:spPr>
          <a:xfrm>
            <a:off x="4531489" y="3149651"/>
            <a:ext cx="6003402" cy="2473345"/>
          </a:xfrm>
          <a:prstGeom prst="rect">
            <a:avLst/>
          </a:prstGeom>
        </p:spPr>
      </p:pic>
    </p:spTree>
    <p:extLst>
      <p:ext uri="{BB962C8B-B14F-4D97-AF65-F5344CB8AC3E}">
        <p14:creationId xmlns:p14="http://schemas.microsoft.com/office/powerpoint/2010/main" val="3603726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ssolv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xEl>
                                              <p:pRg st="8" end="8"/>
                                            </p:txEl>
                                          </p:spTgt>
                                        </p:tgtEl>
                                        <p:attrNameLst>
                                          <p:attrName>style.visibility</p:attrName>
                                        </p:attrNameLst>
                                      </p:cBhvr>
                                      <p:to>
                                        <p:strVal val="visible"/>
                                      </p:to>
                                    </p:set>
                                    <p:animEffect transition="in" filter="dissolve">
                                      <p:cBhvr>
                                        <p:cTn id="17"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3311181" y="2464676"/>
            <a:ext cx="8645255" cy="2962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GB" dirty="0">
                <a:solidFill>
                  <a:srgbClr val="023554"/>
                </a:solidFill>
                <a:latin typeface="Georgia"/>
                <a:cs typeface="Arial"/>
              </a:rPr>
              <a:t>This is a project called #BeeWell.</a:t>
            </a:r>
            <a:endParaRPr lang="en-GB"/>
          </a:p>
          <a:p>
            <a:pPr marL="0" indent="0">
              <a:buNone/>
              <a:defRPr/>
            </a:pPr>
            <a:endParaRPr lang="en-GB" dirty="0">
              <a:solidFill>
                <a:srgbClr val="023554"/>
              </a:solidFill>
              <a:latin typeface="Georgia"/>
              <a:cs typeface="Arial"/>
            </a:endParaRPr>
          </a:p>
          <a:p>
            <a:pPr marL="0" indent="0">
              <a:buNone/>
              <a:defRPr/>
            </a:pPr>
            <a:r>
              <a:rPr lang="en-GB" dirty="0">
                <a:solidFill>
                  <a:srgbClr val="023554"/>
                </a:solidFill>
                <a:latin typeface="Georgia"/>
                <a:cs typeface="Arial"/>
              </a:rPr>
              <a:t>The #BeeWell team are asking young people about their wellbeing and the things that are important to them. </a:t>
            </a:r>
            <a:endParaRPr lang="en-GB">
              <a:solidFill>
                <a:srgbClr val="023554"/>
              </a:solidFill>
              <a:latin typeface="Georgia"/>
              <a:cs typeface="Arial"/>
            </a:endParaRPr>
          </a:p>
          <a:p>
            <a:pPr marL="0" indent="0">
              <a:buNone/>
              <a:defRPr/>
            </a:pPr>
            <a:endParaRPr lang="en-GB" dirty="0">
              <a:solidFill>
                <a:srgbClr val="023554"/>
              </a:solidFill>
              <a:latin typeface="Georgia"/>
              <a:cs typeface="Arial"/>
            </a:endParaRPr>
          </a:p>
          <a:p>
            <a:pPr marL="0" indent="0">
              <a:buNone/>
              <a:defRPr/>
            </a:pPr>
            <a:r>
              <a:rPr lang="en-GB">
                <a:solidFill>
                  <a:schemeClr val="accent2"/>
                </a:solidFill>
                <a:latin typeface="Georgia"/>
                <a:cs typeface="Arial"/>
              </a:rPr>
              <a:t>Since 2021, we’ve listened to the voices of more than 140,000 young people.</a:t>
            </a:r>
            <a:endParaRPr lang="en-GB" sz="2400">
              <a:solidFill>
                <a:schemeClr val="accent2"/>
              </a:solidFill>
              <a:latin typeface="Georgia"/>
              <a:cs typeface="Arial"/>
            </a:endParaRPr>
          </a:p>
        </p:txBody>
      </p:sp>
      <p:sp>
        <p:nvSpPr>
          <p:cNvPr id="2" name="Title 1">
            <a:extLst>
              <a:ext uri="{FF2B5EF4-FFF2-40B4-BE49-F238E27FC236}">
                <a16:creationId xmlns:a16="http://schemas.microsoft.com/office/drawing/2014/main" id="{3DBC3D2C-A3AB-4FC3-A542-0C9B03A3FA25}"/>
              </a:ext>
            </a:extLst>
          </p:cNvPr>
          <p:cNvSpPr>
            <a:spLocks noGrp="1"/>
          </p:cNvSpPr>
          <p:nvPr>
            <p:ph type="title"/>
          </p:nvPr>
        </p:nvSpPr>
        <p:spPr>
          <a:xfrm>
            <a:off x="443949" y="3053933"/>
            <a:ext cx="2126463" cy="1143000"/>
          </a:xfrm>
        </p:spPr>
        <p:txBody>
          <a:bodyPr/>
          <a:lstStyle/>
          <a:p>
            <a:r>
              <a:rPr lang="en-GB" sz="3000" dirty="0">
                <a:latin typeface="Georgia"/>
                <a:cs typeface="Arial"/>
              </a:rPr>
              <a:t>About #BeeWell</a:t>
            </a:r>
          </a:p>
        </p:txBody>
      </p:sp>
      <p:pic>
        <p:nvPicPr>
          <p:cNvPr id="3" name="Picture 2" descr="Blue text on a black background&#10;&#10;Description automatically generated">
            <a:extLst>
              <a:ext uri="{FF2B5EF4-FFF2-40B4-BE49-F238E27FC236}">
                <a16:creationId xmlns:a16="http://schemas.microsoft.com/office/drawing/2014/main" id="{5BF9D3F6-45E8-703E-E106-885E1843AB93}"/>
              </a:ext>
            </a:extLst>
          </p:cNvPr>
          <p:cNvPicPr>
            <a:picLocks noChangeAspect="1"/>
          </p:cNvPicPr>
          <p:nvPr/>
        </p:nvPicPr>
        <p:blipFill>
          <a:blip r:embed="rId3"/>
          <a:stretch>
            <a:fillRect/>
          </a:stretch>
        </p:blipFill>
        <p:spPr>
          <a:xfrm>
            <a:off x="4779616" y="465867"/>
            <a:ext cx="7017027" cy="1387397"/>
          </a:xfrm>
          <a:prstGeom prst="rect">
            <a:avLst/>
          </a:prstGeom>
        </p:spPr>
      </p:pic>
    </p:spTree>
    <p:extLst>
      <p:ext uri="{BB962C8B-B14F-4D97-AF65-F5344CB8AC3E}">
        <p14:creationId xmlns:p14="http://schemas.microsoft.com/office/powerpoint/2010/main" val="2346589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dissolv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dissolve">
                                      <p:cBhvr>
                                        <p:cTn id="1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3341228" y="808930"/>
            <a:ext cx="7535648" cy="36332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US" dirty="0">
                <a:solidFill>
                  <a:srgbClr val="023554"/>
                </a:solidFill>
                <a:latin typeface="Georgia"/>
                <a:cs typeface="Arial"/>
              </a:rPr>
              <a:t>You will be asked to complete some questions about your life, for example how you feel, how you manage your emotions and how satisfied you are with your life.</a:t>
            </a:r>
            <a:br>
              <a:rPr lang="en-US" dirty="0"/>
            </a:br>
            <a:endParaRPr lang="en-US"/>
          </a:p>
          <a:p>
            <a:pPr>
              <a:defRPr/>
            </a:pPr>
            <a:r>
              <a:rPr lang="en-US" dirty="0">
                <a:solidFill>
                  <a:srgbClr val="023554"/>
                </a:solidFill>
                <a:latin typeface="Georgia"/>
                <a:cs typeface="Arial"/>
              </a:rPr>
              <a:t>Questions also ask about your relationships, your hobbies, your health and your school</a:t>
            </a:r>
            <a:br>
              <a:rPr lang="en-US" dirty="0">
                <a:solidFill>
                  <a:srgbClr val="023554"/>
                </a:solidFill>
                <a:latin typeface="Georgia"/>
                <a:cs typeface="Arial"/>
              </a:rPr>
            </a:br>
            <a:endParaRPr lang="en-US" i="1">
              <a:solidFill>
                <a:srgbClr val="023554"/>
              </a:solidFill>
              <a:latin typeface="Georgia" panose="02040502050405020303" pitchFamily="18" charset="0"/>
            </a:endParaRPr>
          </a:p>
          <a:p>
            <a:pPr lvl="0">
              <a:defRPr/>
            </a:pPr>
            <a:r>
              <a:rPr lang="en-US" i="1" dirty="0">
                <a:solidFill>
                  <a:srgbClr val="023554"/>
                </a:solidFill>
                <a:latin typeface="Georgia"/>
                <a:cs typeface="Arial"/>
              </a:rPr>
              <a:t>The video you are about to watch was made by young people to explain more about the #BeeWell Survey.  </a:t>
            </a:r>
            <a:endParaRPr lang="en-US" i="1">
              <a:solidFill>
                <a:srgbClr val="023554"/>
              </a:solidFill>
              <a:latin typeface="Georgia" panose="02040502050405020303" pitchFamily="18" charset="0"/>
            </a:endParaRPr>
          </a:p>
        </p:txBody>
      </p:sp>
      <p:sp>
        <p:nvSpPr>
          <p:cNvPr id="2" name="Title 1">
            <a:extLst>
              <a:ext uri="{FF2B5EF4-FFF2-40B4-BE49-F238E27FC236}">
                <a16:creationId xmlns:a16="http://schemas.microsoft.com/office/drawing/2014/main" id="{2BCAFC64-9365-48AF-9AB9-931D44F592F1}"/>
              </a:ext>
            </a:extLst>
          </p:cNvPr>
          <p:cNvSpPr>
            <a:spLocks noGrp="1"/>
          </p:cNvSpPr>
          <p:nvPr>
            <p:ph type="title"/>
          </p:nvPr>
        </p:nvSpPr>
        <p:spPr>
          <a:xfrm>
            <a:off x="431577" y="3298429"/>
            <a:ext cx="2456283" cy="1143000"/>
          </a:xfrm>
        </p:spPr>
        <p:txBody>
          <a:bodyPr/>
          <a:lstStyle/>
          <a:p>
            <a:r>
              <a:rPr lang="en-GB" sz="3000" dirty="0">
                <a:latin typeface="Georgia"/>
                <a:cs typeface="Arial"/>
              </a:rPr>
              <a:t>Introducing the survey</a:t>
            </a:r>
            <a:br>
              <a:rPr lang="en-GB" sz="3600" dirty="0"/>
            </a:br>
            <a:endParaRPr lang="en-GB" sz="3600"/>
          </a:p>
        </p:txBody>
      </p:sp>
    </p:spTree>
    <p:extLst>
      <p:ext uri="{BB962C8B-B14F-4D97-AF65-F5344CB8AC3E}">
        <p14:creationId xmlns:p14="http://schemas.microsoft.com/office/powerpoint/2010/main" val="4245387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ssolv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ssolve">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285000" y="2585363"/>
            <a:ext cx="2110845" cy="169860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defRPr/>
            </a:pPr>
            <a:endParaRPr lang="en-US">
              <a:solidFill>
                <a:sysClr val="window" lastClr="FFFFFF"/>
              </a:solidFill>
            </a:endParaRPr>
          </a:p>
        </p:txBody>
      </p:sp>
      <p:sp>
        <p:nvSpPr>
          <p:cNvPr id="2" name="Title 1">
            <a:extLst>
              <a:ext uri="{FF2B5EF4-FFF2-40B4-BE49-F238E27FC236}">
                <a16:creationId xmlns:a16="http://schemas.microsoft.com/office/drawing/2014/main" id="{2AD357BC-1811-4628-9526-12447A812641}"/>
              </a:ext>
            </a:extLst>
          </p:cNvPr>
          <p:cNvSpPr>
            <a:spLocks noGrp="1"/>
          </p:cNvSpPr>
          <p:nvPr>
            <p:ph type="title"/>
          </p:nvPr>
        </p:nvSpPr>
        <p:spPr>
          <a:xfrm>
            <a:off x="2380656" y="567502"/>
            <a:ext cx="8879749" cy="1143000"/>
          </a:xfrm>
        </p:spPr>
        <p:txBody>
          <a:bodyPr/>
          <a:lstStyle/>
          <a:p>
            <a:pPr algn="ctr"/>
            <a:r>
              <a:rPr lang="en-GB" sz="3000" dirty="0">
                <a:latin typeface="Georgia"/>
                <a:cs typeface="Arial"/>
              </a:rPr>
              <a:t>Video: Introduction to #BeeWell</a:t>
            </a:r>
            <a:endParaRPr lang="en-GB" sz="3000" dirty="0"/>
          </a:p>
        </p:txBody>
      </p:sp>
      <p:pic>
        <p:nvPicPr>
          <p:cNvPr id="3" name="Picture 3">
            <a:hlinkClick r:id="" action="ppaction://media"/>
            <a:extLst>
              <a:ext uri="{FF2B5EF4-FFF2-40B4-BE49-F238E27FC236}">
                <a16:creationId xmlns:a16="http://schemas.microsoft.com/office/drawing/2014/main" id="{CC464CF5-8D9D-4A9F-8FE5-90616EDEEE6B}"/>
              </a:ext>
            </a:extLst>
          </p:cNvPr>
          <p:cNvPicPr>
            <a:picLocks noRot="1" noChangeAspect="1"/>
          </p:cNvPicPr>
          <p:nvPr>
            <a:videoFile r:link="rId1"/>
          </p:nvPr>
        </p:nvPicPr>
        <p:blipFill>
          <a:blip r:embed="rId4"/>
          <a:stretch>
            <a:fillRect/>
          </a:stretch>
        </p:blipFill>
        <p:spPr>
          <a:xfrm>
            <a:off x="2613199" y="1705627"/>
            <a:ext cx="8365369" cy="4757635"/>
          </a:xfrm>
          <a:prstGeom prst="rect">
            <a:avLst/>
          </a:prstGeom>
        </p:spPr>
      </p:pic>
    </p:spTree>
    <p:extLst>
      <p:ext uri="{BB962C8B-B14F-4D97-AF65-F5344CB8AC3E}">
        <p14:creationId xmlns:p14="http://schemas.microsoft.com/office/powerpoint/2010/main" val="329564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5F8AC5-AEA6-F344-ABE7-698F3EB6B0E2}"/>
              </a:ext>
            </a:extLst>
          </p:cNvPr>
          <p:cNvSpPr txBox="1">
            <a:spLocks/>
          </p:cNvSpPr>
          <p:nvPr/>
        </p:nvSpPr>
        <p:spPr bwMode="auto">
          <a:xfrm>
            <a:off x="405880" y="1268760"/>
            <a:ext cx="5842992"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bg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3000" b="1" i="0" u="none" strike="noStrike" kern="1200" cap="none" spc="0" normalizeH="0" baseline="0" noProof="0">
              <a:ln>
                <a:noFill/>
              </a:ln>
              <a:solidFill>
                <a:sysClr val="window" lastClr="FFFFFF"/>
              </a:solidFill>
              <a:effectLst/>
              <a:uLnTx/>
              <a:uFillTx/>
              <a:latin typeface="Arial" pitchFamily="34" charset="0"/>
              <a:ea typeface="+mj-ea"/>
              <a:cs typeface="Arial" pitchFamily="34" charset="0"/>
            </a:endParaRPr>
          </a:p>
        </p:txBody>
      </p:sp>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3047377" y="913924"/>
            <a:ext cx="7628115" cy="46466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US" dirty="0">
                <a:solidFill>
                  <a:srgbClr val="023554"/>
                </a:solidFill>
                <a:latin typeface="Georgia"/>
                <a:cs typeface="Arial"/>
              </a:rPr>
              <a:t>As they said in the video, you will be asked questions in different ways. </a:t>
            </a:r>
            <a:endParaRPr lang="en-US" dirty="0">
              <a:solidFill>
                <a:srgbClr val="023554"/>
              </a:solidFill>
              <a:latin typeface="Georgia" panose="02040502050405020303" pitchFamily="18" charset="0"/>
            </a:endParaRPr>
          </a:p>
          <a:p>
            <a:pPr>
              <a:defRPr/>
            </a:pPr>
            <a:endParaRPr lang="en-US" dirty="0">
              <a:solidFill>
                <a:srgbClr val="023554"/>
              </a:solidFill>
              <a:latin typeface="Georgia"/>
              <a:cs typeface="Arial"/>
            </a:endParaRPr>
          </a:p>
          <a:p>
            <a:pPr lvl="0">
              <a:defRPr/>
            </a:pPr>
            <a:r>
              <a:rPr lang="en-US" dirty="0">
                <a:solidFill>
                  <a:srgbClr val="023554"/>
                </a:solidFill>
                <a:latin typeface="Georgia"/>
                <a:cs typeface="Arial"/>
              </a:rPr>
              <a:t>Some of the questions use a scale to show how much you think or feel something. These can look a bit complicated at first, but they are not hard to answer.</a:t>
            </a:r>
          </a:p>
          <a:p>
            <a:pPr>
              <a:defRPr/>
            </a:pPr>
            <a:endParaRPr lang="en-US" dirty="0">
              <a:solidFill>
                <a:srgbClr val="023554"/>
              </a:solidFill>
              <a:latin typeface="Georgia"/>
              <a:cs typeface="Arial"/>
            </a:endParaRPr>
          </a:p>
          <a:p>
            <a:pPr lvl="0">
              <a:defRPr/>
            </a:pPr>
            <a:r>
              <a:rPr lang="en-US" dirty="0">
                <a:solidFill>
                  <a:srgbClr val="023554"/>
                </a:solidFill>
                <a:latin typeface="Georgia"/>
                <a:cs typeface="Arial"/>
              </a:rPr>
              <a:t>To help you we will show you how to complete a couple of practice questions.</a:t>
            </a:r>
          </a:p>
        </p:txBody>
      </p:sp>
      <p:sp>
        <p:nvSpPr>
          <p:cNvPr id="2" name="Title 1">
            <a:extLst>
              <a:ext uri="{FF2B5EF4-FFF2-40B4-BE49-F238E27FC236}">
                <a16:creationId xmlns:a16="http://schemas.microsoft.com/office/drawing/2014/main" id="{54F1C72A-3EA4-4241-BB02-3758141BE44B}"/>
              </a:ext>
            </a:extLst>
          </p:cNvPr>
          <p:cNvSpPr>
            <a:spLocks noGrp="1"/>
          </p:cNvSpPr>
          <p:nvPr>
            <p:ph type="title"/>
          </p:nvPr>
        </p:nvSpPr>
        <p:spPr>
          <a:xfrm>
            <a:off x="587155" y="3245243"/>
            <a:ext cx="2171954" cy="1143000"/>
          </a:xfrm>
        </p:spPr>
        <p:txBody>
          <a:bodyPr/>
          <a:lstStyle/>
          <a:p>
            <a:r>
              <a:rPr lang="en-GB" sz="3000" dirty="0">
                <a:latin typeface="Georgia"/>
                <a:cs typeface="Arial"/>
              </a:rPr>
              <a:t>Question types</a:t>
            </a:r>
            <a:br>
              <a:rPr lang="en-GB" sz="3600" dirty="0"/>
            </a:br>
            <a:endParaRPr lang="en-GB" sz="3600"/>
          </a:p>
        </p:txBody>
      </p:sp>
    </p:spTree>
    <p:extLst>
      <p:ext uri="{BB962C8B-B14F-4D97-AF65-F5344CB8AC3E}">
        <p14:creationId xmlns:p14="http://schemas.microsoft.com/office/powerpoint/2010/main" val="2423980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dissolv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dissolve">
                                      <p:cBhvr>
                                        <p:cTn id="1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D867B54-1551-5843-8EEB-BD03B32CCC58}"/>
              </a:ext>
            </a:extLst>
          </p:cNvPr>
          <p:cNvSpPr/>
          <p:nvPr/>
        </p:nvSpPr>
        <p:spPr>
          <a:xfrm>
            <a:off x="2670184" y="2495231"/>
            <a:ext cx="7488832" cy="1984518"/>
          </a:xfrm>
          <a:prstGeom prst="rect">
            <a:avLst/>
          </a:prstGeom>
          <a:solidFill>
            <a:schemeClr val="bg1"/>
          </a:solidFill>
          <a:ln>
            <a:solidFill>
              <a:schemeClr val="accent1"/>
            </a:solidFill>
          </a:ln>
        </p:spPr>
        <p:txBody>
          <a:bodyPr wrap="square">
            <a:spAutoFit/>
          </a:bodyPr>
          <a:lstStyle/>
          <a:p>
            <a:pP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Read the following statements and choose the answer which is right for you:</a:t>
            </a:r>
          </a:p>
          <a:p>
            <a:pPr>
              <a:lnSpc>
                <a:spcPct val="107000"/>
              </a:lnSpc>
              <a:spcAft>
                <a:spcPts val="800"/>
              </a:spcAft>
            </a:pP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dirty="0">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9" name="Object 8">
            <a:extLst>
              <a:ext uri="{FF2B5EF4-FFF2-40B4-BE49-F238E27FC236}">
                <a16:creationId xmlns:a16="http://schemas.microsoft.com/office/drawing/2014/main" id="{54CD34B9-5003-B941-B620-FA804F4FA34D}"/>
              </a:ext>
            </a:extLst>
          </p:cNvPr>
          <p:cNvGraphicFramePr>
            <a:graphicFrameLocks noChangeAspect="1"/>
          </p:cNvGraphicFramePr>
          <p:nvPr>
            <p:extLst>
              <p:ext uri="{D42A27DB-BD31-4B8C-83A1-F6EECF244321}">
                <p14:modId xmlns:p14="http://schemas.microsoft.com/office/powerpoint/2010/main" val="3806122017"/>
              </p:ext>
            </p:extLst>
          </p:nvPr>
        </p:nvGraphicFramePr>
        <p:xfrm>
          <a:off x="2670184" y="3033416"/>
          <a:ext cx="7197725" cy="1727200"/>
        </p:xfrm>
        <a:graphic>
          <a:graphicData uri="http://schemas.openxmlformats.org/presentationml/2006/ole">
            <mc:AlternateContent xmlns:mc="http://schemas.openxmlformats.org/markup-compatibility/2006">
              <mc:Choice xmlns:v="urn:schemas-microsoft-com:vml" Requires="v">
                <p:oleObj name="Document" r:id="rId3" imgW="5727700" imgH="1371600" progId="Word.Document.12">
                  <p:embed/>
                </p:oleObj>
              </mc:Choice>
              <mc:Fallback>
                <p:oleObj name="Document" r:id="rId3" imgW="5727700" imgH="1371600" progId="Word.Document.12">
                  <p:embed/>
                  <p:pic>
                    <p:nvPicPr>
                      <p:cNvPr id="9" name="Object 8">
                        <a:extLst>
                          <a:ext uri="{FF2B5EF4-FFF2-40B4-BE49-F238E27FC236}">
                            <a16:creationId xmlns:a16="http://schemas.microsoft.com/office/drawing/2014/main" id="{54CD34B9-5003-B941-B620-FA804F4FA34D}"/>
                          </a:ext>
                        </a:extLst>
                      </p:cNvPr>
                      <p:cNvPicPr/>
                      <p:nvPr/>
                    </p:nvPicPr>
                    <p:blipFill>
                      <a:blip r:embed="rId4"/>
                      <a:stretch>
                        <a:fillRect/>
                      </a:stretch>
                    </p:blipFill>
                    <p:spPr>
                      <a:xfrm>
                        <a:off x="2670184" y="3033416"/>
                        <a:ext cx="7197725" cy="1727200"/>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E678A9DF-AB77-D241-80F3-DBFBB324E61F}"/>
              </a:ext>
            </a:extLst>
          </p:cNvPr>
          <p:cNvSpPr txBox="1"/>
          <p:nvPr/>
        </p:nvSpPr>
        <p:spPr>
          <a:xfrm>
            <a:off x="2585980" y="1578937"/>
            <a:ext cx="8890088" cy="716411"/>
          </a:xfrm>
          <a:prstGeom prst="rect">
            <a:avLst/>
          </a:prstGeom>
          <a:solidFill>
            <a:schemeClr val="bg1"/>
          </a:solidFill>
        </p:spPr>
        <p:txBody>
          <a:bodyPr wrap="square" lIns="91440" tIns="45720" rIns="91440" bIns="45720" rtlCol="0" anchor="t">
            <a:spAutoFit/>
          </a:bodyPr>
          <a:lstStyle/>
          <a:p>
            <a:r>
              <a:rPr lang="en-GB" sz="2000" dirty="0">
                <a:solidFill>
                  <a:srgbClr val="023554"/>
                </a:solidFill>
                <a:latin typeface="Georgia"/>
                <a:ea typeface="Verdana"/>
                <a:cs typeface="Arial"/>
              </a:rPr>
              <a:t>If you </a:t>
            </a:r>
            <a:r>
              <a:rPr lang="en-GB" sz="2000" b="1" dirty="0">
                <a:solidFill>
                  <a:srgbClr val="023554"/>
                </a:solidFill>
                <a:latin typeface="Georgia"/>
                <a:ea typeface="Verdana"/>
                <a:cs typeface="Arial"/>
              </a:rPr>
              <a:t>always</a:t>
            </a:r>
            <a:r>
              <a:rPr lang="en-GB" sz="2000" dirty="0">
                <a:solidFill>
                  <a:srgbClr val="023554"/>
                </a:solidFill>
                <a:latin typeface="Georgia"/>
                <a:ea typeface="Verdana"/>
                <a:cs typeface="Arial"/>
              </a:rPr>
              <a:t> play football with your friends at lunchtime you would select 'Always'</a:t>
            </a:r>
          </a:p>
        </p:txBody>
      </p:sp>
      <p:sp>
        <p:nvSpPr>
          <p:cNvPr id="11" name="Multiply 10">
            <a:extLst>
              <a:ext uri="{FF2B5EF4-FFF2-40B4-BE49-F238E27FC236}">
                <a16:creationId xmlns:a16="http://schemas.microsoft.com/office/drawing/2014/main" id="{9CD4D0BF-2914-D04D-84FB-7FCEA442939F}"/>
              </a:ext>
            </a:extLst>
          </p:cNvPr>
          <p:cNvSpPr/>
          <p:nvPr/>
        </p:nvSpPr>
        <p:spPr>
          <a:xfrm>
            <a:off x="9081284" y="3337398"/>
            <a:ext cx="216024" cy="216024"/>
          </a:xfrm>
          <a:prstGeom prst="mathMultiply">
            <a:avLst/>
          </a:prstGeom>
          <a:ln>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TextBox 11">
            <a:extLst>
              <a:ext uri="{FF2B5EF4-FFF2-40B4-BE49-F238E27FC236}">
                <a16:creationId xmlns:a16="http://schemas.microsoft.com/office/drawing/2014/main" id="{FE574367-5A33-1548-B00E-3604ED4CDA43}"/>
              </a:ext>
            </a:extLst>
          </p:cNvPr>
          <p:cNvSpPr txBox="1"/>
          <p:nvPr/>
        </p:nvSpPr>
        <p:spPr>
          <a:xfrm>
            <a:off x="360771" y="5561136"/>
            <a:ext cx="9381435" cy="707886"/>
          </a:xfrm>
          <a:prstGeom prst="rect">
            <a:avLst/>
          </a:prstGeom>
          <a:solidFill>
            <a:schemeClr val="bg1"/>
          </a:solidFill>
        </p:spPr>
        <p:txBody>
          <a:bodyPr wrap="square" lIns="91440" tIns="45720" rIns="91440" bIns="45720" rtlCol="0" anchor="t">
            <a:spAutoFit/>
          </a:bodyPr>
          <a:lstStyle/>
          <a:p>
            <a:r>
              <a:rPr lang="en-GB" sz="2000" dirty="0">
                <a:solidFill>
                  <a:srgbClr val="023554"/>
                </a:solidFill>
                <a:latin typeface="Georgia"/>
                <a:ea typeface="Verdana"/>
                <a:cs typeface="Arial"/>
              </a:rPr>
              <a:t>If you walk to school on some days but come by car other days, you would select 'Sometimes'</a:t>
            </a:r>
          </a:p>
        </p:txBody>
      </p:sp>
      <p:sp>
        <p:nvSpPr>
          <p:cNvPr id="13" name="TextBox 12">
            <a:extLst>
              <a:ext uri="{FF2B5EF4-FFF2-40B4-BE49-F238E27FC236}">
                <a16:creationId xmlns:a16="http://schemas.microsoft.com/office/drawing/2014/main" id="{5D1E9EB1-1EE0-4540-952A-DB3981F76CF6}"/>
              </a:ext>
            </a:extLst>
          </p:cNvPr>
          <p:cNvSpPr txBox="1"/>
          <p:nvPr/>
        </p:nvSpPr>
        <p:spPr>
          <a:xfrm>
            <a:off x="2455483" y="682467"/>
            <a:ext cx="8908607" cy="830997"/>
          </a:xfrm>
          <a:prstGeom prst="rect">
            <a:avLst/>
          </a:prstGeom>
          <a:noFill/>
        </p:spPr>
        <p:txBody>
          <a:bodyPr wrap="square" lIns="91440" tIns="45720" rIns="91440" bIns="45720" rtlCol="0" anchor="t">
            <a:spAutoFit/>
          </a:bodyPr>
          <a:lstStyle/>
          <a:p>
            <a:r>
              <a:rPr lang="en-GB" sz="2400" dirty="0">
                <a:solidFill>
                  <a:srgbClr val="023554"/>
                </a:solidFill>
                <a:latin typeface="Georgia"/>
                <a:ea typeface="Verdana"/>
                <a:cs typeface="Arial"/>
              </a:rPr>
              <a:t>1) First, think about the statement ‘I play football at lunchtime’ and select one of the options: Never, Sometimes, Always.</a:t>
            </a:r>
            <a:endParaRPr lang="en-US"/>
          </a:p>
        </p:txBody>
      </p:sp>
      <p:sp>
        <p:nvSpPr>
          <p:cNvPr id="14" name="Multiply 13">
            <a:extLst>
              <a:ext uri="{FF2B5EF4-FFF2-40B4-BE49-F238E27FC236}">
                <a16:creationId xmlns:a16="http://schemas.microsoft.com/office/drawing/2014/main" id="{50972F74-BE19-A541-B6CD-E2539C966BC9}"/>
              </a:ext>
            </a:extLst>
          </p:cNvPr>
          <p:cNvSpPr/>
          <p:nvPr/>
        </p:nvSpPr>
        <p:spPr>
          <a:xfrm>
            <a:off x="7715932" y="3918572"/>
            <a:ext cx="216024" cy="216024"/>
          </a:xfrm>
          <a:prstGeom prst="mathMultiply">
            <a:avLst/>
          </a:prstGeom>
          <a:ln>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TextBox 14">
            <a:extLst>
              <a:ext uri="{FF2B5EF4-FFF2-40B4-BE49-F238E27FC236}">
                <a16:creationId xmlns:a16="http://schemas.microsoft.com/office/drawing/2014/main" id="{C27A94E1-FED2-2744-810E-D4D25C4E08AD}"/>
              </a:ext>
            </a:extLst>
          </p:cNvPr>
          <p:cNvSpPr txBox="1"/>
          <p:nvPr/>
        </p:nvSpPr>
        <p:spPr>
          <a:xfrm>
            <a:off x="356388" y="4675092"/>
            <a:ext cx="8467445" cy="830997"/>
          </a:xfrm>
          <a:prstGeom prst="rect">
            <a:avLst/>
          </a:prstGeom>
          <a:noFill/>
        </p:spPr>
        <p:txBody>
          <a:bodyPr wrap="square" lIns="91440" tIns="45720" rIns="91440" bIns="45720" rtlCol="0" anchor="t">
            <a:spAutoFit/>
          </a:bodyPr>
          <a:lstStyle/>
          <a:p>
            <a:r>
              <a:rPr lang="en-GB" sz="2400" dirty="0">
                <a:solidFill>
                  <a:srgbClr val="023554"/>
                </a:solidFill>
                <a:latin typeface="Georgia"/>
                <a:ea typeface="Verdana"/>
                <a:cs typeface="Arial"/>
              </a:rPr>
              <a:t>2) Now, think about the second statement ‘I walk to school’ and select one of the options: Never, Sometimes, Always.</a:t>
            </a:r>
          </a:p>
        </p:txBody>
      </p:sp>
      <p:sp>
        <p:nvSpPr>
          <p:cNvPr id="16" name="TextBox 15">
            <a:extLst>
              <a:ext uri="{FF2B5EF4-FFF2-40B4-BE49-F238E27FC236}">
                <a16:creationId xmlns:a16="http://schemas.microsoft.com/office/drawing/2014/main" id="{6C2F4980-D4A8-A24C-9F1D-2DC223780783}"/>
              </a:ext>
            </a:extLst>
          </p:cNvPr>
          <p:cNvSpPr txBox="1"/>
          <p:nvPr/>
        </p:nvSpPr>
        <p:spPr>
          <a:xfrm>
            <a:off x="10250701" y="4514739"/>
            <a:ext cx="1710731" cy="1822728"/>
          </a:xfrm>
          <a:prstGeom prst="round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rtlCol="0" anchor="t">
            <a:spAutoFit/>
          </a:bodyPr>
          <a:lstStyle/>
          <a:p>
            <a:pPr algn="ctr"/>
            <a:r>
              <a:rPr lang="en-GB" sz="1700" b="1" dirty="0">
                <a:solidFill>
                  <a:srgbClr val="66BC93"/>
                </a:solidFill>
                <a:latin typeface="Georgia"/>
                <a:ea typeface="Verdana"/>
                <a:cs typeface="Arial"/>
              </a:rPr>
              <a:t>Remember:</a:t>
            </a:r>
          </a:p>
          <a:p>
            <a:pPr algn="ctr"/>
            <a:r>
              <a:rPr lang="en-GB" sz="1700" dirty="0">
                <a:solidFill>
                  <a:srgbClr val="023554"/>
                </a:solidFill>
                <a:latin typeface="Georgia"/>
                <a:ea typeface="Verdana"/>
                <a:cs typeface="Arial"/>
              </a:rPr>
              <a:t>You can only choose </a:t>
            </a:r>
            <a:r>
              <a:rPr lang="en-GB" sz="1700" b="1" dirty="0">
                <a:solidFill>
                  <a:srgbClr val="023554"/>
                </a:solidFill>
                <a:latin typeface="Georgia"/>
                <a:ea typeface="Verdana"/>
                <a:cs typeface="Arial"/>
              </a:rPr>
              <a:t>ONE</a:t>
            </a:r>
            <a:r>
              <a:rPr lang="en-GB" sz="1700" dirty="0">
                <a:solidFill>
                  <a:srgbClr val="023554"/>
                </a:solidFill>
                <a:latin typeface="Georgia"/>
                <a:ea typeface="Verdana"/>
                <a:cs typeface="Arial"/>
              </a:rPr>
              <a:t> answer for each statement</a:t>
            </a:r>
          </a:p>
        </p:txBody>
      </p:sp>
      <p:sp>
        <p:nvSpPr>
          <p:cNvPr id="19" name="Rectangle 2">
            <a:extLst>
              <a:ext uri="{FF2B5EF4-FFF2-40B4-BE49-F238E27FC236}">
                <a16:creationId xmlns:a16="http://schemas.microsoft.com/office/drawing/2014/main" id="{F37E8B48-2DC6-BD48-9F8C-18D5D77F784B}"/>
              </a:ext>
            </a:extLst>
          </p:cNvPr>
          <p:cNvSpPr>
            <a:spLocks noChangeArrowheads="1"/>
          </p:cNvSpPr>
          <p:nvPr/>
        </p:nvSpPr>
        <p:spPr bwMode="auto">
          <a:xfrm>
            <a:off x="8158545" y="6387407"/>
            <a:ext cx="4035079"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000" b="1" i="0" u="none" strike="noStrike" cap="none" normalizeH="0" baseline="0" dirty="0">
                <a:ln>
                  <a:noFill/>
                </a:ln>
                <a:solidFill>
                  <a:srgbClr val="023554"/>
                </a:solidFill>
                <a:effectLst/>
                <a:latin typeface="Georgia"/>
                <a:ea typeface="Verdana"/>
                <a:cs typeface="Arial"/>
              </a:rPr>
              <a:t>Let’s try one</a:t>
            </a:r>
            <a:r>
              <a:rPr kumimoji="0" lang="en-GB" altLang="en-US" sz="2000" b="1" i="0" u="none" strike="noStrike" cap="none" normalizeH="0" dirty="0">
                <a:ln>
                  <a:noFill/>
                </a:ln>
                <a:solidFill>
                  <a:srgbClr val="023554"/>
                </a:solidFill>
                <a:effectLst/>
                <a:latin typeface="Georgia"/>
                <a:ea typeface="Verdana"/>
                <a:cs typeface="Arial"/>
              </a:rPr>
              <a:t> more question…</a:t>
            </a:r>
            <a:endParaRPr lang="en-GB" altLang="en-US" sz="2000" b="1" i="0" u="none" strike="noStrike" cap="none" normalizeH="0" dirty="0">
              <a:ln>
                <a:noFill/>
              </a:ln>
              <a:solidFill>
                <a:srgbClr val="023554"/>
              </a:solidFill>
              <a:effectLst/>
              <a:latin typeface="Georgia"/>
              <a:ea typeface="Verdana"/>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400" b="0" i="0" u="none" strike="noStrike" cap="none" normalizeH="0" baseline="0" dirty="0">
              <a:ln>
                <a:noFill/>
              </a:ln>
              <a:solidFill>
                <a:srgbClr val="023554"/>
              </a:solidFill>
              <a:effectLst/>
              <a:latin typeface="Georgia" panose="02040502050405020303" pitchFamily="18" charset="0"/>
              <a:ea typeface="Verdana" panose="020B0604030504040204" pitchFamily="34" charset="0"/>
              <a:cs typeface="Verdana" panose="020B0604030504040204" pitchFamily="34" charset="0"/>
            </a:endParaRPr>
          </a:p>
        </p:txBody>
      </p:sp>
      <p:cxnSp>
        <p:nvCxnSpPr>
          <p:cNvPr id="37" name="Straight Arrow Connector 36">
            <a:extLst>
              <a:ext uri="{FF2B5EF4-FFF2-40B4-BE49-F238E27FC236}">
                <a16:creationId xmlns:a16="http://schemas.microsoft.com/office/drawing/2014/main" id="{3C95540D-F029-DC23-976B-3445FFCA8472}"/>
              </a:ext>
            </a:extLst>
          </p:cNvPr>
          <p:cNvCxnSpPr/>
          <p:nvPr/>
        </p:nvCxnSpPr>
        <p:spPr>
          <a:xfrm flipH="1">
            <a:off x="9342407" y="2005943"/>
            <a:ext cx="1429109" cy="1431985"/>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39" name="Straight Arrow Connector 38">
            <a:extLst>
              <a:ext uri="{FF2B5EF4-FFF2-40B4-BE49-F238E27FC236}">
                <a16:creationId xmlns:a16="http://schemas.microsoft.com/office/drawing/2014/main" id="{773EA560-1F20-C3D1-E213-1A2EB8521DC1}"/>
              </a:ext>
            </a:extLst>
          </p:cNvPr>
          <p:cNvCxnSpPr/>
          <p:nvPr/>
        </p:nvCxnSpPr>
        <p:spPr>
          <a:xfrm flipH="1" flipV="1">
            <a:off x="7946906" y="4141520"/>
            <a:ext cx="1572882" cy="1572882"/>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3" name="TextBox 2">
            <a:extLst>
              <a:ext uri="{FF2B5EF4-FFF2-40B4-BE49-F238E27FC236}">
                <a16:creationId xmlns:a16="http://schemas.microsoft.com/office/drawing/2014/main" id="{CBB4EB9A-E589-C959-D41F-4FE8C1C5FE97}"/>
              </a:ext>
            </a:extLst>
          </p:cNvPr>
          <p:cNvSpPr txBox="1"/>
          <p:nvPr/>
        </p:nvSpPr>
        <p:spPr>
          <a:xfrm>
            <a:off x="2459774" y="152463"/>
            <a:ext cx="8908607" cy="461665"/>
          </a:xfrm>
          <a:prstGeom prst="rect">
            <a:avLst/>
          </a:prstGeom>
          <a:noFill/>
        </p:spPr>
        <p:txBody>
          <a:bodyPr wrap="square" lIns="91440" tIns="45720" rIns="91440" bIns="45720" rtlCol="0" anchor="t">
            <a:spAutoFit/>
          </a:bodyPr>
          <a:lstStyle/>
          <a:p>
            <a:r>
              <a:rPr lang="en-GB" sz="2400" b="1" dirty="0">
                <a:solidFill>
                  <a:srgbClr val="023554"/>
                </a:solidFill>
                <a:latin typeface="Georgia"/>
                <a:ea typeface="Verdana"/>
                <a:cs typeface="Arial"/>
              </a:rPr>
              <a:t>For those doing the full #BeeWell Survey:</a:t>
            </a:r>
            <a:endParaRPr lang="en-GB" sz="2400" dirty="0">
              <a:solidFill>
                <a:srgbClr val="023554"/>
              </a:solidFill>
              <a:latin typeface="Georgia"/>
              <a:ea typeface="Verdana"/>
              <a:cs typeface="Arial"/>
            </a:endParaRPr>
          </a:p>
        </p:txBody>
      </p:sp>
    </p:spTree>
    <p:extLst>
      <p:ext uri="{BB962C8B-B14F-4D97-AF65-F5344CB8AC3E}">
        <p14:creationId xmlns:p14="http://schemas.microsoft.com/office/powerpoint/2010/main" val="357075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0"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grpId="1" nodeType="clickEffect">
                                  <p:stCondLst>
                                    <p:cond delay="0"/>
                                  </p:stCondLst>
                                  <p:childTnLst>
                                    <p:set>
                                      <p:cBhvr>
                                        <p:cTn id="25" dur="1" fill="hold">
                                          <p:stCondLst>
                                            <p:cond delay="0"/>
                                          </p:stCondLst>
                                        </p:cTn>
                                        <p:tgtEl>
                                          <p:spTgt spid="13"/>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10"/>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37"/>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11"/>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par>
                                <p:cTn id="42" presetID="10" presetClass="entr" presetSubtype="0"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animBg="1"/>
      <p:bldP spid="13" grpId="0"/>
      <p:bldP spid="13" grpId="1"/>
      <p:bldP spid="14" grpId="0" animBg="1"/>
      <p:bldP spid="15" grpId="0"/>
      <p:bldP spid="16" grpId="0" animBg="1"/>
      <p:bldP spid="19" grpId="0"/>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959352F5-5108-8F4E-9E78-BDBF08F9AB2B}"/>
              </a:ext>
            </a:extLst>
          </p:cNvPr>
          <p:cNvSpPr/>
          <p:nvPr/>
        </p:nvSpPr>
        <p:spPr>
          <a:xfrm>
            <a:off x="2746827" y="1536225"/>
            <a:ext cx="8974635" cy="1984518"/>
          </a:xfrm>
          <a:prstGeom prst="rect">
            <a:avLst/>
          </a:prstGeom>
          <a:solidFill>
            <a:schemeClr val="bg1"/>
          </a:solidFill>
          <a:ln>
            <a:solidFill>
              <a:schemeClr val="accent1"/>
            </a:solidFill>
          </a:ln>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Arial" panose="020B0604020202020204" pitchFamily="34" charset="0"/>
              </a:rPr>
              <a:t>Read the following statements and choose the answer which is right for you:</a:t>
            </a:r>
          </a:p>
          <a:p>
            <a:pPr>
              <a:lnSpc>
                <a:spcPct val="107000"/>
              </a:lnSpc>
              <a:spcAft>
                <a:spcPts val="800"/>
              </a:spcAft>
            </a:pP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0" name="Content Placeholder 15">
            <a:extLst>
              <a:ext uri="{FF2B5EF4-FFF2-40B4-BE49-F238E27FC236}">
                <a16:creationId xmlns:a16="http://schemas.microsoft.com/office/drawing/2014/main" id="{AF53C231-440E-D04D-9C4A-D0CDC7A29FC3}"/>
              </a:ext>
            </a:extLst>
          </p:cNvPr>
          <p:cNvPicPr>
            <a:picLocks noChangeAspect="1"/>
          </p:cNvPicPr>
          <p:nvPr/>
        </p:nvPicPr>
        <p:blipFill>
          <a:blip r:embed="rId3"/>
          <a:stretch>
            <a:fillRect/>
          </a:stretch>
        </p:blipFill>
        <p:spPr>
          <a:xfrm>
            <a:off x="2746829" y="2040173"/>
            <a:ext cx="8841326" cy="1652472"/>
          </a:xfrm>
          <a:prstGeom prst="rect">
            <a:avLst/>
          </a:prstGeom>
        </p:spPr>
      </p:pic>
      <p:sp>
        <p:nvSpPr>
          <p:cNvPr id="22" name="TextBox 21">
            <a:extLst>
              <a:ext uri="{FF2B5EF4-FFF2-40B4-BE49-F238E27FC236}">
                <a16:creationId xmlns:a16="http://schemas.microsoft.com/office/drawing/2014/main" id="{2A2AAD58-FF14-2341-9E4B-594B3AB244B4}"/>
              </a:ext>
            </a:extLst>
          </p:cNvPr>
          <p:cNvSpPr txBox="1"/>
          <p:nvPr/>
        </p:nvSpPr>
        <p:spPr>
          <a:xfrm>
            <a:off x="2746827" y="446363"/>
            <a:ext cx="9267500" cy="830997"/>
          </a:xfrm>
          <a:prstGeom prst="rect">
            <a:avLst/>
          </a:prstGeom>
          <a:noFill/>
        </p:spPr>
        <p:txBody>
          <a:bodyPr wrap="square" rtlCol="0">
            <a:spAutoFit/>
          </a:bodyPr>
          <a:lstStyle/>
          <a:p>
            <a:r>
              <a:rPr lang="en-GB" sz="2400" dirty="0">
                <a:solidFill>
                  <a:srgbClr val="023554"/>
                </a:solidFill>
                <a:latin typeface="Georgia" panose="02040502050405020303" pitchFamily="18" charset="0"/>
                <a:ea typeface="Verdana" panose="020B0604030504040204" pitchFamily="34" charset="0"/>
              </a:rPr>
              <a:t>In this question you will need to decide how </a:t>
            </a:r>
            <a:r>
              <a:rPr lang="en-GB" sz="2400" b="1" dirty="0">
                <a:solidFill>
                  <a:srgbClr val="023554"/>
                </a:solidFill>
                <a:latin typeface="Georgia" panose="02040502050405020303" pitchFamily="18" charset="0"/>
                <a:ea typeface="Verdana" panose="020B0604030504040204" pitchFamily="34" charset="0"/>
              </a:rPr>
              <a:t>much</a:t>
            </a:r>
            <a:r>
              <a:rPr lang="en-GB" sz="2400" dirty="0">
                <a:solidFill>
                  <a:srgbClr val="023554"/>
                </a:solidFill>
                <a:latin typeface="Georgia" panose="02040502050405020303" pitchFamily="18" charset="0"/>
                <a:ea typeface="Verdana" panose="020B0604030504040204" pitchFamily="34" charset="0"/>
              </a:rPr>
              <a:t> you agree with the statements. </a:t>
            </a:r>
          </a:p>
        </p:txBody>
      </p:sp>
      <p:sp>
        <p:nvSpPr>
          <p:cNvPr id="29" name="TextBox 28">
            <a:extLst>
              <a:ext uri="{FF2B5EF4-FFF2-40B4-BE49-F238E27FC236}">
                <a16:creationId xmlns:a16="http://schemas.microsoft.com/office/drawing/2014/main" id="{9CEFD085-2056-A647-9F4E-B94549758F24}"/>
              </a:ext>
            </a:extLst>
          </p:cNvPr>
          <p:cNvSpPr txBox="1"/>
          <p:nvPr/>
        </p:nvSpPr>
        <p:spPr>
          <a:xfrm>
            <a:off x="9570763" y="3862115"/>
            <a:ext cx="2133853" cy="923330"/>
          </a:xfrm>
          <a:prstGeom prst="rect">
            <a:avLst/>
          </a:prstGeom>
          <a:solidFill>
            <a:schemeClr val="bg1"/>
          </a:solidFill>
        </p:spPr>
        <p:txBody>
          <a:bodyPr wrap="square" lIns="91440" tIns="45720" rIns="91440" bIns="45720" rtlCol="0" anchor="t">
            <a:spAutoFit/>
          </a:bodyPr>
          <a:lstStyle/>
          <a:p>
            <a:pPr algn="ctr"/>
            <a:r>
              <a:rPr lang="en-GB" dirty="0">
                <a:solidFill>
                  <a:srgbClr val="023554"/>
                </a:solidFill>
                <a:latin typeface="Georgia"/>
                <a:ea typeface="Verdana"/>
                <a:cs typeface="Verdana" panose="020B0604030504040204" pitchFamily="34" charset="0"/>
              </a:rPr>
              <a:t>If you really love oranges, you might choose this box</a:t>
            </a:r>
          </a:p>
        </p:txBody>
      </p:sp>
      <p:sp>
        <p:nvSpPr>
          <p:cNvPr id="30" name="TextBox 29">
            <a:extLst>
              <a:ext uri="{FF2B5EF4-FFF2-40B4-BE49-F238E27FC236}">
                <a16:creationId xmlns:a16="http://schemas.microsoft.com/office/drawing/2014/main" id="{FF9CB206-FDB4-1A43-840E-8E4E9A9A3736}"/>
              </a:ext>
            </a:extLst>
          </p:cNvPr>
          <p:cNvSpPr txBox="1"/>
          <p:nvPr/>
        </p:nvSpPr>
        <p:spPr>
          <a:xfrm>
            <a:off x="5550757" y="3862115"/>
            <a:ext cx="3732106" cy="646331"/>
          </a:xfrm>
          <a:prstGeom prst="rect">
            <a:avLst/>
          </a:prstGeom>
          <a:solidFill>
            <a:schemeClr val="bg1"/>
          </a:solidFill>
        </p:spPr>
        <p:txBody>
          <a:bodyPr wrap="square" lIns="91440" tIns="45720" rIns="91440" bIns="45720" rtlCol="0" anchor="t">
            <a:spAutoFit/>
          </a:bodyPr>
          <a:lstStyle/>
          <a:p>
            <a:pPr algn="ctr"/>
            <a:r>
              <a:rPr lang="en-GB" dirty="0">
                <a:solidFill>
                  <a:srgbClr val="023554"/>
                </a:solidFill>
                <a:latin typeface="Georgia"/>
                <a:ea typeface="Verdana"/>
                <a:cs typeface="Verdana" panose="020B0604030504040204" pitchFamily="34" charset="0"/>
              </a:rPr>
              <a:t>If you think oranges are ok, you might choose this box</a:t>
            </a:r>
            <a:endParaRPr lang="en-GB" dirty="0">
              <a:solidFill>
                <a:srgbClr val="023554"/>
              </a:solidFill>
              <a:latin typeface="Georgia"/>
              <a:ea typeface="Verdana"/>
            </a:endParaRPr>
          </a:p>
        </p:txBody>
      </p:sp>
      <p:cxnSp>
        <p:nvCxnSpPr>
          <p:cNvPr id="31" name="Straight Arrow Connector 30">
            <a:extLst>
              <a:ext uri="{FF2B5EF4-FFF2-40B4-BE49-F238E27FC236}">
                <a16:creationId xmlns:a16="http://schemas.microsoft.com/office/drawing/2014/main" id="{BE09AE22-F444-B84D-9CC5-FB3EA6186714}"/>
              </a:ext>
            </a:extLst>
          </p:cNvPr>
          <p:cNvCxnSpPr>
            <a:cxnSpLocks/>
          </p:cNvCxnSpPr>
          <p:nvPr/>
        </p:nvCxnSpPr>
        <p:spPr>
          <a:xfrm flipV="1">
            <a:off x="10440134" y="2764501"/>
            <a:ext cx="558630" cy="1111725"/>
          </a:xfrm>
          <a:prstGeom prst="straightConnector1">
            <a:avLst/>
          </a:prstGeom>
          <a:ln w="76200">
            <a:solidFill>
              <a:schemeClr val="accent6"/>
            </a:solidFill>
            <a:tailEnd type="triangle"/>
          </a:ln>
        </p:spPr>
        <p:style>
          <a:lnRef idx="2">
            <a:schemeClr val="accent1"/>
          </a:lnRef>
          <a:fillRef idx="0">
            <a:schemeClr val="accent1"/>
          </a:fillRef>
          <a:effectRef idx="1">
            <a:schemeClr val="accent1"/>
          </a:effectRef>
          <a:fontRef idx="minor">
            <a:schemeClr val="tx1"/>
          </a:fontRef>
        </p:style>
      </p:cxnSp>
      <p:cxnSp>
        <p:nvCxnSpPr>
          <p:cNvPr id="32" name="Straight Arrow Connector 31">
            <a:extLst>
              <a:ext uri="{FF2B5EF4-FFF2-40B4-BE49-F238E27FC236}">
                <a16:creationId xmlns:a16="http://schemas.microsoft.com/office/drawing/2014/main" id="{7D62A8F0-C7C2-8E43-8CA7-01A8E8C4E7D6}"/>
              </a:ext>
            </a:extLst>
          </p:cNvPr>
          <p:cNvCxnSpPr>
            <a:cxnSpLocks/>
          </p:cNvCxnSpPr>
          <p:nvPr/>
        </p:nvCxnSpPr>
        <p:spPr>
          <a:xfrm flipV="1">
            <a:off x="7416810" y="2863278"/>
            <a:ext cx="576749" cy="1012948"/>
          </a:xfrm>
          <a:prstGeom prst="straightConnector1">
            <a:avLst/>
          </a:prstGeom>
          <a:ln w="76200">
            <a:solidFill>
              <a:schemeClr val="accent6"/>
            </a:solidFill>
            <a:tailEnd type="triangle"/>
          </a:ln>
        </p:spPr>
        <p:style>
          <a:lnRef idx="2">
            <a:schemeClr val="accent1"/>
          </a:lnRef>
          <a:fillRef idx="0">
            <a:schemeClr val="accent1"/>
          </a:fillRef>
          <a:effectRef idx="1">
            <a:schemeClr val="accent1"/>
          </a:effectRef>
          <a:fontRef idx="minor">
            <a:schemeClr val="tx1"/>
          </a:fontRef>
        </p:style>
      </p:cxnSp>
      <p:sp>
        <p:nvSpPr>
          <p:cNvPr id="34" name="TextBox 33">
            <a:extLst>
              <a:ext uri="{FF2B5EF4-FFF2-40B4-BE49-F238E27FC236}">
                <a16:creationId xmlns:a16="http://schemas.microsoft.com/office/drawing/2014/main" id="{DA39D65B-77C0-3B41-BF1B-1D0B7B815D1A}"/>
              </a:ext>
            </a:extLst>
          </p:cNvPr>
          <p:cNvSpPr txBox="1"/>
          <p:nvPr/>
        </p:nvSpPr>
        <p:spPr>
          <a:xfrm>
            <a:off x="2756287" y="3862115"/>
            <a:ext cx="2487127" cy="923330"/>
          </a:xfrm>
          <a:prstGeom prst="rect">
            <a:avLst/>
          </a:prstGeom>
          <a:solidFill>
            <a:schemeClr val="bg1"/>
          </a:solidFill>
        </p:spPr>
        <p:txBody>
          <a:bodyPr wrap="square" lIns="91440" tIns="45720" rIns="91440" bIns="45720" rtlCol="0" anchor="t">
            <a:spAutoFit/>
          </a:bodyPr>
          <a:lstStyle/>
          <a:p>
            <a:pPr algn="ctr"/>
            <a:r>
              <a:rPr lang="en-GB" dirty="0">
                <a:solidFill>
                  <a:srgbClr val="023554"/>
                </a:solidFill>
                <a:latin typeface="Georgia"/>
                <a:ea typeface="Verdana"/>
                <a:cs typeface="Verdana" panose="020B0604030504040204" pitchFamily="34" charset="0"/>
              </a:rPr>
              <a:t>If you really don’t like oranges, you would choose this box</a:t>
            </a:r>
          </a:p>
        </p:txBody>
      </p:sp>
      <p:sp>
        <p:nvSpPr>
          <p:cNvPr id="48" name="TextBox 47">
            <a:extLst>
              <a:ext uri="{FF2B5EF4-FFF2-40B4-BE49-F238E27FC236}">
                <a16:creationId xmlns:a16="http://schemas.microsoft.com/office/drawing/2014/main" id="{AF3E300D-839A-2D2B-65C1-C8E18432D03A}"/>
              </a:ext>
            </a:extLst>
          </p:cNvPr>
          <p:cNvSpPr txBox="1"/>
          <p:nvPr/>
        </p:nvSpPr>
        <p:spPr>
          <a:xfrm>
            <a:off x="2742176" y="5227919"/>
            <a:ext cx="5760640" cy="400110"/>
          </a:xfrm>
          <a:prstGeom prst="rect">
            <a:avLst/>
          </a:prstGeom>
          <a:noFill/>
        </p:spPr>
        <p:txBody>
          <a:bodyPr wrap="square" rtlCol="0">
            <a:spAutoFit/>
          </a:bodyPr>
          <a:lstStyle/>
          <a:p>
            <a:pPr algn="ctr"/>
            <a:r>
              <a:rPr lang="en-GB" sz="2000" dirty="0">
                <a:solidFill>
                  <a:srgbClr val="023554"/>
                </a:solidFill>
                <a:latin typeface="Georgia" panose="02040502050405020303" pitchFamily="18" charset="0"/>
                <a:ea typeface="Verdana" panose="020B0604030504040204" pitchFamily="34" charset="0"/>
              </a:rPr>
              <a:t>If you hate cabbage, which box would you click?</a:t>
            </a:r>
          </a:p>
        </p:txBody>
      </p:sp>
      <p:sp>
        <p:nvSpPr>
          <p:cNvPr id="3" name="Multiply 10">
            <a:extLst>
              <a:ext uri="{FF2B5EF4-FFF2-40B4-BE49-F238E27FC236}">
                <a16:creationId xmlns:a16="http://schemas.microsoft.com/office/drawing/2014/main" id="{D0DB4A3D-BCBF-4BD6-C7AD-EBD75FADF91A}"/>
              </a:ext>
            </a:extLst>
          </p:cNvPr>
          <p:cNvSpPr/>
          <p:nvPr/>
        </p:nvSpPr>
        <p:spPr>
          <a:xfrm>
            <a:off x="4791506" y="2672490"/>
            <a:ext cx="216024" cy="216024"/>
          </a:xfrm>
          <a:prstGeom prst="mathMultiply">
            <a:avLst/>
          </a:prstGeom>
          <a:ln>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cxnSp>
        <p:nvCxnSpPr>
          <p:cNvPr id="35" name="Straight Arrow Connector 34">
            <a:extLst>
              <a:ext uri="{FF2B5EF4-FFF2-40B4-BE49-F238E27FC236}">
                <a16:creationId xmlns:a16="http://schemas.microsoft.com/office/drawing/2014/main" id="{73276E52-2130-E047-B39B-9585BBFC4914}"/>
              </a:ext>
            </a:extLst>
          </p:cNvPr>
          <p:cNvCxnSpPr>
            <a:cxnSpLocks/>
          </p:cNvCxnSpPr>
          <p:nvPr/>
        </p:nvCxnSpPr>
        <p:spPr>
          <a:xfrm flipV="1">
            <a:off x="4028901" y="2792723"/>
            <a:ext cx="715556" cy="1069392"/>
          </a:xfrm>
          <a:prstGeom prst="straightConnector1">
            <a:avLst/>
          </a:prstGeom>
          <a:ln w="76200">
            <a:solidFill>
              <a:schemeClr val="accent6"/>
            </a:solidFill>
            <a:tailEnd type="triangle"/>
          </a:ln>
        </p:spPr>
        <p:style>
          <a:lnRef idx="2">
            <a:schemeClr val="accent1"/>
          </a:lnRef>
          <a:fillRef idx="0">
            <a:schemeClr val="accent1"/>
          </a:fillRef>
          <a:effectRef idx="1">
            <a:schemeClr val="accent1"/>
          </a:effectRef>
          <a:fontRef idx="minor">
            <a:schemeClr val="tx1"/>
          </a:fontRef>
        </p:style>
      </p:cxnSp>
      <p:sp>
        <p:nvSpPr>
          <p:cNvPr id="7" name="Multiply 10">
            <a:extLst>
              <a:ext uri="{FF2B5EF4-FFF2-40B4-BE49-F238E27FC236}">
                <a16:creationId xmlns:a16="http://schemas.microsoft.com/office/drawing/2014/main" id="{CAFF943B-5730-DBA1-65E0-CD324B1DF0D5}"/>
              </a:ext>
            </a:extLst>
          </p:cNvPr>
          <p:cNvSpPr/>
          <p:nvPr/>
        </p:nvSpPr>
        <p:spPr>
          <a:xfrm>
            <a:off x="8022951" y="2672490"/>
            <a:ext cx="216024" cy="216024"/>
          </a:xfrm>
          <a:prstGeom prst="mathMultiply">
            <a:avLst/>
          </a:prstGeom>
          <a:ln>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Multiply 10">
            <a:extLst>
              <a:ext uri="{FF2B5EF4-FFF2-40B4-BE49-F238E27FC236}">
                <a16:creationId xmlns:a16="http://schemas.microsoft.com/office/drawing/2014/main" id="{1DA33D14-3B68-5503-0A50-4AB22EA754CE}"/>
              </a:ext>
            </a:extLst>
          </p:cNvPr>
          <p:cNvSpPr/>
          <p:nvPr/>
        </p:nvSpPr>
        <p:spPr>
          <a:xfrm>
            <a:off x="10958062" y="2658379"/>
            <a:ext cx="216024" cy="216024"/>
          </a:xfrm>
          <a:prstGeom prst="mathMultiply">
            <a:avLst/>
          </a:prstGeom>
          <a:ln>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 name="TextBox 3">
            <a:extLst>
              <a:ext uri="{FF2B5EF4-FFF2-40B4-BE49-F238E27FC236}">
                <a16:creationId xmlns:a16="http://schemas.microsoft.com/office/drawing/2014/main" id="{680CF2A7-F509-91F5-F03C-D0AE516D67A6}"/>
              </a:ext>
            </a:extLst>
          </p:cNvPr>
          <p:cNvSpPr txBox="1"/>
          <p:nvPr/>
        </p:nvSpPr>
        <p:spPr>
          <a:xfrm>
            <a:off x="2851444" y="5768508"/>
            <a:ext cx="5760640" cy="400110"/>
          </a:xfrm>
          <a:prstGeom prst="rect">
            <a:avLst/>
          </a:prstGeom>
          <a:noFill/>
        </p:spPr>
        <p:txBody>
          <a:bodyPr wrap="square" lIns="91440" tIns="45720" rIns="91440" bIns="45720" rtlCol="0" anchor="t">
            <a:spAutoFit/>
          </a:bodyPr>
          <a:lstStyle/>
          <a:p>
            <a:r>
              <a:rPr lang="en-GB" sz="2000" dirty="0">
                <a:solidFill>
                  <a:srgbClr val="023554"/>
                </a:solidFill>
                <a:latin typeface="Georgia"/>
                <a:ea typeface="Verdana"/>
                <a:cs typeface="Arial"/>
              </a:rPr>
              <a:t>Strongly disagree!</a:t>
            </a:r>
            <a:endParaRPr lang="en-GB" sz="2000" dirty="0">
              <a:solidFill>
                <a:srgbClr val="023554"/>
              </a:solidFill>
              <a:latin typeface="Georgia" panose="02040502050405020303" pitchFamily="18" charset="0"/>
              <a:ea typeface="Verdana" panose="020B0604030504040204" pitchFamily="34" charset="0"/>
            </a:endParaRPr>
          </a:p>
        </p:txBody>
      </p:sp>
    </p:spTree>
    <p:extLst>
      <p:ext uri="{BB962C8B-B14F-4D97-AF65-F5344CB8AC3E}">
        <p14:creationId xmlns:p14="http://schemas.microsoft.com/office/powerpoint/2010/main" val="3184868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2" presetClass="entr" presetSubtype="4"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1+#ppt_h/2"/>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2" presetClass="entr" presetSubtype="4"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ppt_x"/>
                                          </p:val>
                                        </p:tav>
                                        <p:tav tm="100000">
                                          <p:val>
                                            <p:strVal val="#ppt_x"/>
                                          </p:val>
                                        </p:tav>
                                      </p:tavLst>
                                    </p:anim>
                                    <p:anim calcmode="lin" valueType="num">
                                      <p:cBhvr additive="base">
                                        <p:cTn id="24" dur="500" fill="hold"/>
                                        <p:tgtEl>
                                          <p:spTgt spid="32"/>
                                        </p:tgtEl>
                                        <p:attrNameLst>
                                          <p:attrName>ppt_y</p:attrName>
                                        </p:attrNameLst>
                                      </p:cBhvr>
                                      <p:tavLst>
                                        <p:tav tm="0">
                                          <p:val>
                                            <p:strVal val="1+#ppt_h/2"/>
                                          </p:val>
                                        </p:tav>
                                        <p:tav tm="100000">
                                          <p:val>
                                            <p:strVal val="#ppt_y"/>
                                          </p:val>
                                        </p:tav>
                                      </p:tavLst>
                                    </p:anim>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par>
                                <p:cTn id="31" presetID="2" presetClass="entr" presetSubtype="4"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ppt_x"/>
                                          </p:val>
                                        </p:tav>
                                        <p:tav tm="100000">
                                          <p:val>
                                            <p:strVal val="#ppt_x"/>
                                          </p:val>
                                        </p:tav>
                                      </p:tavLst>
                                    </p:anim>
                                    <p:anim calcmode="lin" valueType="num">
                                      <p:cBhvr additive="base">
                                        <p:cTn id="34" dur="500" fill="hold"/>
                                        <p:tgtEl>
                                          <p:spTgt spid="31"/>
                                        </p:tgtEl>
                                        <p:attrNameLst>
                                          <p:attrName>ppt_y</p:attrName>
                                        </p:attrNameLst>
                                      </p:cBhvr>
                                      <p:tavLst>
                                        <p:tav tm="0">
                                          <p:val>
                                            <p:strVal val="1+#ppt_h/2"/>
                                          </p:val>
                                        </p:tav>
                                        <p:tav tm="100000">
                                          <p:val>
                                            <p:strVal val="#ppt_y"/>
                                          </p:val>
                                        </p:tav>
                                      </p:tavLst>
                                    </p:anim>
                                  </p:childTnLst>
                                </p:cTn>
                              </p:par>
                              <p:par>
                                <p:cTn id="35" presetID="1"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35"/>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34"/>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32"/>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30"/>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31"/>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29"/>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3"/>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7"/>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9"/>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4"/>
                                        </p:tgtEl>
                                        <p:attrNameLst>
                                          <p:attrName>style.visibility</p:attrName>
                                        </p:attrNameLst>
                                      </p:cBhvr>
                                      <p:to>
                                        <p:strVal val="visible"/>
                                      </p:to>
                                    </p:set>
                                  </p:childTnLst>
                                </p:cTn>
                              </p:par>
                              <p:par>
                                <p:cTn id="65" presetID="10" presetClass="entr" presetSubtype="0" fill="hold" grpId="2" nodeType="with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9" grpId="0" animBg="1"/>
      <p:bldP spid="29" grpId="1" animBg="1"/>
      <p:bldP spid="30" grpId="0" animBg="1"/>
      <p:bldP spid="30" grpId="1" animBg="1"/>
      <p:bldP spid="34" grpId="0" animBg="1"/>
      <p:bldP spid="34" grpId="1" animBg="1"/>
      <p:bldP spid="48" grpId="0"/>
      <p:bldP spid="3" grpId="0" animBg="1"/>
      <p:bldP spid="3" grpId="1" animBg="1"/>
      <p:bldP spid="3" grpId="2" animBg="1"/>
      <p:bldP spid="7" grpId="0" animBg="1"/>
      <p:bldP spid="7" grpId="1" animBg="1"/>
      <p:bldP spid="9" grpId="0" animBg="1"/>
      <p:bldP spid="9" grpId="1"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5" descr="Graphical user interface, application&#10;&#10;Description automatically generated">
            <a:extLst>
              <a:ext uri="{FF2B5EF4-FFF2-40B4-BE49-F238E27FC236}">
                <a16:creationId xmlns:a16="http://schemas.microsoft.com/office/drawing/2014/main" id="{38A807FD-94D3-EF69-AFFB-E3490A7623EC}"/>
              </a:ext>
            </a:extLst>
          </p:cNvPr>
          <p:cNvPicPr>
            <a:picLocks noChangeAspect="1"/>
          </p:cNvPicPr>
          <p:nvPr/>
        </p:nvPicPr>
        <p:blipFill rotWithShape="1">
          <a:blip r:embed="rId3"/>
          <a:srcRect l="10145" t="4908" r="5507" b="70757"/>
          <a:stretch/>
        </p:blipFill>
        <p:spPr>
          <a:xfrm>
            <a:off x="2567960" y="2721242"/>
            <a:ext cx="5815334" cy="2428912"/>
          </a:xfrm>
          <a:prstGeom prst="rect">
            <a:avLst/>
          </a:prstGeom>
        </p:spPr>
      </p:pic>
      <p:sp>
        <p:nvSpPr>
          <p:cNvPr id="10" name="TextBox 9">
            <a:extLst>
              <a:ext uri="{FF2B5EF4-FFF2-40B4-BE49-F238E27FC236}">
                <a16:creationId xmlns:a16="http://schemas.microsoft.com/office/drawing/2014/main" id="{E678A9DF-AB77-D241-80F3-DBFBB324E61F}"/>
              </a:ext>
            </a:extLst>
          </p:cNvPr>
          <p:cNvSpPr txBox="1"/>
          <p:nvPr/>
        </p:nvSpPr>
        <p:spPr>
          <a:xfrm>
            <a:off x="2585980" y="1874639"/>
            <a:ext cx="8890088" cy="716411"/>
          </a:xfrm>
          <a:prstGeom prst="rect">
            <a:avLst/>
          </a:prstGeom>
          <a:solidFill>
            <a:schemeClr val="bg1"/>
          </a:solidFill>
        </p:spPr>
        <p:txBody>
          <a:bodyPr wrap="square" lIns="91440" tIns="45720" rIns="91440" bIns="45720" rtlCol="0" anchor="t">
            <a:spAutoFit/>
          </a:bodyPr>
          <a:lstStyle/>
          <a:p>
            <a:r>
              <a:rPr lang="en-GB" sz="2000" dirty="0">
                <a:solidFill>
                  <a:srgbClr val="023554"/>
                </a:solidFill>
                <a:latin typeface="Georgia"/>
                <a:ea typeface="Verdana"/>
                <a:cs typeface="Arial"/>
              </a:rPr>
              <a:t>If you </a:t>
            </a:r>
            <a:r>
              <a:rPr lang="en-GB" sz="2000" b="1" dirty="0">
                <a:solidFill>
                  <a:srgbClr val="023554"/>
                </a:solidFill>
                <a:latin typeface="Georgia"/>
                <a:ea typeface="Verdana"/>
                <a:cs typeface="Arial"/>
              </a:rPr>
              <a:t>always</a:t>
            </a:r>
            <a:r>
              <a:rPr lang="en-GB" sz="2000" dirty="0">
                <a:solidFill>
                  <a:srgbClr val="023554"/>
                </a:solidFill>
                <a:latin typeface="Georgia"/>
                <a:ea typeface="Verdana"/>
                <a:cs typeface="Arial"/>
              </a:rPr>
              <a:t> play football with your friends at lunchtime you would select 'Always'</a:t>
            </a:r>
          </a:p>
        </p:txBody>
      </p:sp>
      <p:sp>
        <p:nvSpPr>
          <p:cNvPr id="11" name="Multiply 10">
            <a:extLst>
              <a:ext uri="{FF2B5EF4-FFF2-40B4-BE49-F238E27FC236}">
                <a16:creationId xmlns:a16="http://schemas.microsoft.com/office/drawing/2014/main" id="{9CD4D0BF-2914-D04D-84FB-7FCEA442939F}"/>
              </a:ext>
            </a:extLst>
          </p:cNvPr>
          <p:cNvSpPr/>
          <p:nvPr/>
        </p:nvSpPr>
        <p:spPr>
          <a:xfrm>
            <a:off x="7557284" y="4133517"/>
            <a:ext cx="216024" cy="216024"/>
          </a:xfrm>
          <a:prstGeom prst="mathMultiply">
            <a:avLst/>
          </a:prstGeom>
          <a:ln>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TextBox 11">
            <a:extLst>
              <a:ext uri="{FF2B5EF4-FFF2-40B4-BE49-F238E27FC236}">
                <a16:creationId xmlns:a16="http://schemas.microsoft.com/office/drawing/2014/main" id="{FE574367-5A33-1548-B00E-3604ED4CDA43}"/>
              </a:ext>
            </a:extLst>
          </p:cNvPr>
          <p:cNvSpPr txBox="1"/>
          <p:nvPr/>
        </p:nvSpPr>
        <p:spPr>
          <a:xfrm>
            <a:off x="315278" y="5947823"/>
            <a:ext cx="9381435" cy="707886"/>
          </a:xfrm>
          <a:prstGeom prst="rect">
            <a:avLst/>
          </a:prstGeom>
          <a:solidFill>
            <a:schemeClr val="bg1"/>
          </a:solidFill>
        </p:spPr>
        <p:txBody>
          <a:bodyPr wrap="square" lIns="91440" tIns="45720" rIns="91440" bIns="45720" rtlCol="0" anchor="t">
            <a:spAutoFit/>
          </a:bodyPr>
          <a:lstStyle/>
          <a:p>
            <a:r>
              <a:rPr lang="en-GB" sz="2000" dirty="0">
                <a:solidFill>
                  <a:srgbClr val="023554"/>
                </a:solidFill>
                <a:latin typeface="Georgia"/>
                <a:ea typeface="Verdana"/>
                <a:cs typeface="Arial"/>
              </a:rPr>
              <a:t>If you walk to school on some days but come by car other days, you would select 'Sometimes'</a:t>
            </a:r>
          </a:p>
        </p:txBody>
      </p:sp>
      <p:sp>
        <p:nvSpPr>
          <p:cNvPr id="13" name="TextBox 12">
            <a:extLst>
              <a:ext uri="{FF2B5EF4-FFF2-40B4-BE49-F238E27FC236}">
                <a16:creationId xmlns:a16="http://schemas.microsoft.com/office/drawing/2014/main" id="{5D1E9EB1-1EE0-4540-952A-DB3981F76CF6}"/>
              </a:ext>
            </a:extLst>
          </p:cNvPr>
          <p:cNvSpPr txBox="1"/>
          <p:nvPr/>
        </p:nvSpPr>
        <p:spPr>
          <a:xfrm>
            <a:off x="2489602" y="1057782"/>
            <a:ext cx="8908607" cy="707886"/>
          </a:xfrm>
          <a:prstGeom prst="rect">
            <a:avLst/>
          </a:prstGeom>
          <a:noFill/>
        </p:spPr>
        <p:txBody>
          <a:bodyPr wrap="square" lIns="91440" tIns="45720" rIns="91440" bIns="45720" rtlCol="0" anchor="t">
            <a:spAutoFit/>
          </a:bodyPr>
          <a:lstStyle/>
          <a:p>
            <a:r>
              <a:rPr lang="en-GB" sz="2000" dirty="0">
                <a:solidFill>
                  <a:srgbClr val="023554"/>
                </a:solidFill>
                <a:latin typeface="Georgia"/>
                <a:ea typeface="Verdana"/>
                <a:cs typeface="Arial"/>
              </a:rPr>
              <a:t>1) First, think about the statement ‘I play football at lunchtime’ and select one of the options: Never, Sometimes, Always.</a:t>
            </a:r>
            <a:endParaRPr lang="en-US" sz="2000"/>
          </a:p>
        </p:txBody>
      </p:sp>
      <p:sp>
        <p:nvSpPr>
          <p:cNvPr id="14" name="Multiply 13">
            <a:extLst>
              <a:ext uri="{FF2B5EF4-FFF2-40B4-BE49-F238E27FC236}">
                <a16:creationId xmlns:a16="http://schemas.microsoft.com/office/drawing/2014/main" id="{50972F74-BE19-A541-B6CD-E2539C966BC9}"/>
              </a:ext>
            </a:extLst>
          </p:cNvPr>
          <p:cNvSpPr/>
          <p:nvPr/>
        </p:nvSpPr>
        <p:spPr>
          <a:xfrm>
            <a:off x="6351156" y="4578215"/>
            <a:ext cx="216024" cy="216024"/>
          </a:xfrm>
          <a:prstGeom prst="mathMultiply">
            <a:avLst/>
          </a:prstGeom>
          <a:ln>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TextBox 14">
            <a:extLst>
              <a:ext uri="{FF2B5EF4-FFF2-40B4-BE49-F238E27FC236}">
                <a16:creationId xmlns:a16="http://schemas.microsoft.com/office/drawing/2014/main" id="{C27A94E1-FED2-2744-810E-D4D25C4E08AD}"/>
              </a:ext>
            </a:extLst>
          </p:cNvPr>
          <p:cNvSpPr txBox="1"/>
          <p:nvPr/>
        </p:nvSpPr>
        <p:spPr>
          <a:xfrm>
            <a:off x="265402" y="5198257"/>
            <a:ext cx="7580343" cy="707886"/>
          </a:xfrm>
          <a:prstGeom prst="rect">
            <a:avLst/>
          </a:prstGeom>
          <a:noFill/>
        </p:spPr>
        <p:txBody>
          <a:bodyPr wrap="square" lIns="91440" tIns="45720" rIns="91440" bIns="45720" rtlCol="0" anchor="t">
            <a:spAutoFit/>
          </a:bodyPr>
          <a:lstStyle/>
          <a:p>
            <a:r>
              <a:rPr lang="en-GB" sz="2000" dirty="0">
                <a:solidFill>
                  <a:srgbClr val="023554"/>
                </a:solidFill>
                <a:latin typeface="Georgia"/>
                <a:ea typeface="Verdana"/>
                <a:cs typeface="Arial"/>
              </a:rPr>
              <a:t>2) Now, think about the second statement ‘I walk to school’ and select one of the options: Never, Sometimes, Always.</a:t>
            </a:r>
          </a:p>
        </p:txBody>
      </p:sp>
      <p:sp>
        <p:nvSpPr>
          <p:cNvPr id="16" name="TextBox 15">
            <a:extLst>
              <a:ext uri="{FF2B5EF4-FFF2-40B4-BE49-F238E27FC236}">
                <a16:creationId xmlns:a16="http://schemas.microsoft.com/office/drawing/2014/main" id="{6C2F4980-D4A8-A24C-9F1D-2DC223780783}"/>
              </a:ext>
            </a:extLst>
          </p:cNvPr>
          <p:cNvSpPr txBox="1"/>
          <p:nvPr/>
        </p:nvSpPr>
        <p:spPr>
          <a:xfrm>
            <a:off x="310581" y="3024858"/>
            <a:ext cx="1710731" cy="1822728"/>
          </a:xfrm>
          <a:prstGeom prst="round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rtlCol="0" anchor="t">
            <a:spAutoFit/>
          </a:bodyPr>
          <a:lstStyle/>
          <a:p>
            <a:pPr algn="ctr"/>
            <a:r>
              <a:rPr lang="en-GB" sz="1700" b="1" dirty="0">
                <a:solidFill>
                  <a:srgbClr val="66BC93"/>
                </a:solidFill>
                <a:latin typeface="Georgia"/>
                <a:ea typeface="Verdana"/>
                <a:cs typeface="Arial"/>
              </a:rPr>
              <a:t>Remember:</a:t>
            </a:r>
          </a:p>
          <a:p>
            <a:pPr algn="ctr"/>
            <a:r>
              <a:rPr lang="en-GB" sz="1700" dirty="0">
                <a:solidFill>
                  <a:srgbClr val="023554"/>
                </a:solidFill>
                <a:latin typeface="Georgia"/>
                <a:ea typeface="Verdana"/>
                <a:cs typeface="Arial"/>
              </a:rPr>
              <a:t>You can only choose </a:t>
            </a:r>
            <a:r>
              <a:rPr lang="en-GB" sz="1700" b="1" dirty="0">
                <a:solidFill>
                  <a:srgbClr val="023554"/>
                </a:solidFill>
                <a:latin typeface="Georgia"/>
                <a:ea typeface="Verdana"/>
                <a:cs typeface="Arial"/>
              </a:rPr>
              <a:t>ONE</a:t>
            </a:r>
            <a:r>
              <a:rPr lang="en-GB" sz="1700" dirty="0">
                <a:solidFill>
                  <a:srgbClr val="023554"/>
                </a:solidFill>
                <a:latin typeface="Georgia"/>
                <a:ea typeface="Verdana"/>
                <a:cs typeface="Arial"/>
              </a:rPr>
              <a:t> answer for each statement</a:t>
            </a:r>
          </a:p>
        </p:txBody>
      </p:sp>
      <p:sp>
        <p:nvSpPr>
          <p:cNvPr id="19" name="Rectangle 2">
            <a:extLst>
              <a:ext uri="{FF2B5EF4-FFF2-40B4-BE49-F238E27FC236}">
                <a16:creationId xmlns:a16="http://schemas.microsoft.com/office/drawing/2014/main" id="{F37E8B48-2DC6-BD48-9F8C-18D5D77F784B}"/>
              </a:ext>
            </a:extLst>
          </p:cNvPr>
          <p:cNvSpPr>
            <a:spLocks noChangeArrowheads="1"/>
          </p:cNvSpPr>
          <p:nvPr/>
        </p:nvSpPr>
        <p:spPr bwMode="auto">
          <a:xfrm>
            <a:off x="9557440" y="4373660"/>
            <a:ext cx="1840065"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r>
              <a:rPr kumimoji="0" lang="en-GB" altLang="en-US" sz="2000" b="1" i="0" u="none" strike="noStrike" cap="none" normalizeH="0" baseline="0" dirty="0">
                <a:ln>
                  <a:noFill/>
                </a:ln>
                <a:solidFill>
                  <a:srgbClr val="023554"/>
                </a:solidFill>
                <a:effectLst/>
                <a:latin typeface="Georgia"/>
                <a:ea typeface="Verdana"/>
                <a:cs typeface="Arial"/>
              </a:rPr>
              <a:t>Let’s try one</a:t>
            </a:r>
            <a:r>
              <a:rPr kumimoji="0" lang="en-GB" altLang="en-US" sz="2000" b="1" i="0" u="none" strike="noStrike" cap="none" normalizeH="0" dirty="0">
                <a:ln>
                  <a:noFill/>
                </a:ln>
                <a:solidFill>
                  <a:srgbClr val="023554"/>
                </a:solidFill>
                <a:effectLst/>
                <a:latin typeface="Georgia"/>
                <a:ea typeface="Verdana"/>
                <a:cs typeface="Arial"/>
              </a:rPr>
              <a:t> </a:t>
            </a:r>
            <a:endParaRPr lang="en-US"/>
          </a:p>
          <a:p>
            <a:pPr marL="0" marR="0" lvl="0" indent="0" algn="l" defTabSz="914400">
              <a:lnSpc>
                <a:spcPct val="100000"/>
              </a:lnSpc>
              <a:spcBef>
                <a:spcPct val="0"/>
              </a:spcBef>
              <a:spcAft>
                <a:spcPct val="0"/>
              </a:spcAft>
              <a:buClrTx/>
              <a:buSzTx/>
              <a:buFontTx/>
              <a:buNone/>
              <a:tabLst/>
            </a:pPr>
            <a:r>
              <a:rPr kumimoji="0" lang="en-GB" altLang="en-US" sz="2000" b="1" i="0" u="none" strike="noStrike" cap="none" normalizeH="0" dirty="0">
                <a:ln>
                  <a:noFill/>
                </a:ln>
                <a:solidFill>
                  <a:srgbClr val="023554"/>
                </a:solidFill>
                <a:effectLst/>
                <a:latin typeface="Georgia"/>
                <a:ea typeface="Verdana"/>
                <a:cs typeface="Arial"/>
              </a:rPr>
              <a:t>more question…</a:t>
            </a:r>
            <a:endParaRPr lang="en-GB"/>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400" b="0" i="0" u="none" strike="noStrike" cap="none" normalizeH="0" baseline="0" dirty="0">
              <a:ln>
                <a:noFill/>
              </a:ln>
              <a:solidFill>
                <a:srgbClr val="023554"/>
              </a:solidFill>
              <a:effectLst/>
              <a:latin typeface="Georgia" panose="02040502050405020303" pitchFamily="18" charset="0"/>
              <a:ea typeface="Verdana" panose="020B0604030504040204" pitchFamily="34" charset="0"/>
              <a:cs typeface="Verdana" panose="020B0604030504040204" pitchFamily="34" charset="0"/>
            </a:endParaRPr>
          </a:p>
        </p:txBody>
      </p:sp>
      <p:cxnSp>
        <p:nvCxnSpPr>
          <p:cNvPr id="37" name="Straight Arrow Connector 36">
            <a:extLst>
              <a:ext uri="{FF2B5EF4-FFF2-40B4-BE49-F238E27FC236}">
                <a16:creationId xmlns:a16="http://schemas.microsoft.com/office/drawing/2014/main" id="{3C95540D-F029-DC23-976B-3445FFCA8472}"/>
              </a:ext>
            </a:extLst>
          </p:cNvPr>
          <p:cNvCxnSpPr/>
          <p:nvPr/>
        </p:nvCxnSpPr>
        <p:spPr>
          <a:xfrm flipH="1">
            <a:off x="7920764" y="2472242"/>
            <a:ext cx="1554214" cy="1864165"/>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39" name="Straight Arrow Connector 38">
            <a:extLst>
              <a:ext uri="{FF2B5EF4-FFF2-40B4-BE49-F238E27FC236}">
                <a16:creationId xmlns:a16="http://schemas.microsoft.com/office/drawing/2014/main" id="{773EA560-1F20-C3D1-E213-1A2EB8521DC1}"/>
              </a:ext>
            </a:extLst>
          </p:cNvPr>
          <p:cNvCxnSpPr/>
          <p:nvPr/>
        </p:nvCxnSpPr>
        <p:spPr>
          <a:xfrm flipH="1" flipV="1">
            <a:off x="6604876" y="4732924"/>
            <a:ext cx="2278016" cy="1231688"/>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3" name="TextBox 2">
            <a:extLst>
              <a:ext uri="{FF2B5EF4-FFF2-40B4-BE49-F238E27FC236}">
                <a16:creationId xmlns:a16="http://schemas.microsoft.com/office/drawing/2014/main" id="{CBB4EB9A-E589-C959-D41F-4FE8C1C5FE97}"/>
              </a:ext>
            </a:extLst>
          </p:cNvPr>
          <p:cNvSpPr txBox="1"/>
          <p:nvPr/>
        </p:nvSpPr>
        <p:spPr>
          <a:xfrm>
            <a:off x="2459774" y="152463"/>
            <a:ext cx="8908607" cy="461665"/>
          </a:xfrm>
          <a:prstGeom prst="rect">
            <a:avLst/>
          </a:prstGeom>
          <a:noFill/>
        </p:spPr>
        <p:txBody>
          <a:bodyPr wrap="square" lIns="91440" tIns="45720" rIns="91440" bIns="45720" rtlCol="0" anchor="t">
            <a:spAutoFit/>
          </a:bodyPr>
          <a:lstStyle/>
          <a:p>
            <a:r>
              <a:rPr lang="en-GB" sz="2400" b="1" dirty="0">
                <a:solidFill>
                  <a:srgbClr val="023554"/>
                </a:solidFill>
                <a:latin typeface="Georgia"/>
                <a:ea typeface="Verdana"/>
                <a:cs typeface="Arial"/>
              </a:rPr>
              <a:t>For those doing the Short #BeeWell Survey:</a:t>
            </a:r>
            <a:endParaRPr lang="en-GB" sz="2400" dirty="0">
              <a:solidFill>
                <a:srgbClr val="023554"/>
              </a:solidFill>
              <a:latin typeface="Georgia"/>
              <a:ea typeface="Verdana"/>
              <a:cs typeface="Arial"/>
            </a:endParaRPr>
          </a:p>
        </p:txBody>
      </p:sp>
      <p:sp>
        <p:nvSpPr>
          <p:cNvPr id="6" name="TextBox 5">
            <a:extLst>
              <a:ext uri="{FF2B5EF4-FFF2-40B4-BE49-F238E27FC236}">
                <a16:creationId xmlns:a16="http://schemas.microsoft.com/office/drawing/2014/main" id="{F65F52FF-6000-916C-C93E-FCFCAA6F48B7}"/>
              </a:ext>
            </a:extLst>
          </p:cNvPr>
          <p:cNvSpPr txBox="1"/>
          <p:nvPr/>
        </p:nvSpPr>
        <p:spPr>
          <a:xfrm>
            <a:off x="2474409" y="596890"/>
            <a:ext cx="9200707" cy="400110"/>
          </a:xfrm>
          <a:prstGeom prst="rect">
            <a:avLst/>
          </a:prstGeom>
          <a:noFill/>
        </p:spPr>
        <p:txBody>
          <a:bodyPr wrap="square" lIns="91440" tIns="45720" rIns="91440" bIns="45720" rtlCol="0" anchor="t">
            <a:spAutoFit/>
          </a:bodyPr>
          <a:lstStyle/>
          <a:p>
            <a:r>
              <a:rPr lang="en-GB" sz="2000" dirty="0">
                <a:solidFill>
                  <a:srgbClr val="023554"/>
                </a:solidFill>
                <a:latin typeface="Georgia"/>
                <a:ea typeface="Verdana"/>
                <a:cs typeface="Arial"/>
              </a:rPr>
              <a:t>The questions will have pictures above the response options to help you answer.</a:t>
            </a:r>
          </a:p>
        </p:txBody>
      </p:sp>
    </p:spTree>
    <p:extLst>
      <p:ext uri="{BB962C8B-B14F-4D97-AF65-F5344CB8AC3E}">
        <p14:creationId xmlns:p14="http://schemas.microsoft.com/office/powerpoint/2010/main" val="1940761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0"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grpId="1" nodeType="clickEffect">
                                  <p:stCondLst>
                                    <p:cond delay="0"/>
                                  </p:stCondLst>
                                  <p:childTnLst>
                                    <p:set>
                                      <p:cBhvr>
                                        <p:cTn id="27" dur="1" fill="hold">
                                          <p:stCondLst>
                                            <p:cond delay="0"/>
                                          </p:stCondLst>
                                        </p:cTn>
                                        <p:tgtEl>
                                          <p:spTgt spid="13"/>
                                        </p:tgtEl>
                                        <p:attrNameLst>
                                          <p:attrName>style.visibility</p:attrName>
                                        </p:attrNameLst>
                                      </p:cBhvr>
                                      <p:to>
                                        <p:strVal val="hidden"/>
                                      </p:to>
                                    </p:set>
                                  </p:childTnLst>
                                </p:cTn>
                              </p:par>
                              <p:par>
                                <p:cTn id="28" presetID="1" presetClass="exit" presetSubtype="0" fill="hold" grpId="1" nodeType="withEffect">
                                  <p:stCondLst>
                                    <p:cond delay="0"/>
                                  </p:stCondLst>
                                  <p:childTnLst>
                                    <p:set>
                                      <p:cBhvr>
                                        <p:cTn id="29" dur="1" fill="hold">
                                          <p:stCondLst>
                                            <p:cond delay="0"/>
                                          </p:stCondLst>
                                        </p:cTn>
                                        <p:tgtEl>
                                          <p:spTgt spid="10"/>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37"/>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1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childTnLst>
                                </p:cTn>
                              </p:par>
                              <p:par>
                                <p:cTn id="44" presetID="10" presetClass="entr" presetSubtype="0" fill="hold"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500"/>
                                        <p:tgtEl>
                                          <p:spTgt spid="3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animBg="1"/>
      <p:bldP spid="13" grpId="0"/>
      <p:bldP spid="13" grpId="1"/>
      <p:bldP spid="14" grpId="0" animBg="1"/>
      <p:bldP spid="15" grpId="0"/>
      <p:bldP spid="16" grpId="0" animBg="1"/>
      <p:bldP spid="19" grpId="0"/>
      <p:bldP spid="3" grpId="0"/>
      <p:bldP spid="3" grpId="1"/>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B6B6CD5-DB8F-6D7F-06AC-2CC348E34335}"/>
              </a:ext>
            </a:extLst>
          </p:cNvPr>
          <p:cNvSpPr txBox="1"/>
          <p:nvPr/>
        </p:nvSpPr>
        <p:spPr>
          <a:xfrm>
            <a:off x="2675207" y="364092"/>
            <a:ext cx="9267500" cy="830997"/>
          </a:xfrm>
          <a:prstGeom prst="rect">
            <a:avLst/>
          </a:prstGeom>
          <a:noFill/>
        </p:spPr>
        <p:txBody>
          <a:bodyPr wrap="square" rtlCol="0">
            <a:spAutoFit/>
          </a:bodyPr>
          <a:lstStyle/>
          <a:p>
            <a:r>
              <a:rPr lang="en-GB" sz="2400">
                <a:solidFill>
                  <a:srgbClr val="023554"/>
                </a:solidFill>
                <a:latin typeface="Georgia" panose="02040502050405020303" pitchFamily="18" charset="0"/>
                <a:ea typeface="Verdana" panose="020B0604030504040204" pitchFamily="34" charset="0"/>
              </a:rPr>
              <a:t>In this question you will need to decide how </a:t>
            </a:r>
            <a:r>
              <a:rPr lang="en-GB" sz="2400" b="1">
                <a:solidFill>
                  <a:srgbClr val="023554"/>
                </a:solidFill>
                <a:latin typeface="Georgia" panose="02040502050405020303" pitchFamily="18" charset="0"/>
                <a:ea typeface="Verdana" panose="020B0604030504040204" pitchFamily="34" charset="0"/>
              </a:rPr>
              <a:t>much</a:t>
            </a:r>
            <a:r>
              <a:rPr lang="en-GB" sz="2400">
                <a:solidFill>
                  <a:srgbClr val="023554"/>
                </a:solidFill>
                <a:latin typeface="Georgia" panose="02040502050405020303" pitchFamily="18" charset="0"/>
                <a:ea typeface="Verdana" panose="020B0604030504040204" pitchFamily="34" charset="0"/>
              </a:rPr>
              <a:t> you agree with the statements. </a:t>
            </a:r>
          </a:p>
        </p:txBody>
      </p:sp>
      <p:sp>
        <p:nvSpPr>
          <p:cNvPr id="9" name="TextBox 8">
            <a:extLst>
              <a:ext uri="{FF2B5EF4-FFF2-40B4-BE49-F238E27FC236}">
                <a16:creationId xmlns:a16="http://schemas.microsoft.com/office/drawing/2014/main" id="{107D974D-BC40-DE08-7D28-20A5B9BFEFA1}"/>
              </a:ext>
            </a:extLst>
          </p:cNvPr>
          <p:cNvSpPr txBox="1"/>
          <p:nvPr/>
        </p:nvSpPr>
        <p:spPr>
          <a:xfrm>
            <a:off x="2673761" y="1200524"/>
            <a:ext cx="9200707" cy="707886"/>
          </a:xfrm>
          <a:prstGeom prst="rect">
            <a:avLst/>
          </a:prstGeom>
          <a:noFill/>
        </p:spPr>
        <p:txBody>
          <a:bodyPr wrap="square" lIns="91440" tIns="45720" rIns="91440" bIns="45720" rtlCol="0" anchor="t">
            <a:spAutoFit/>
          </a:bodyPr>
          <a:lstStyle/>
          <a:p>
            <a:r>
              <a:rPr lang="en-GB" sz="2000" dirty="0">
                <a:solidFill>
                  <a:srgbClr val="023554"/>
                </a:solidFill>
                <a:latin typeface="Georgia"/>
                <a:ea typeface="Verdana"/>
                <a:cs typeface="Arial"/>
              </a:rPr>
              <a:t>Like before, the questions will have pictures above the response options to help you answer.</a:t>
            </a:r>
          </a:p>
        </p:txBody>
      </p:sp>
      <p:pic>
        <p:nvPicPr>
          <p:cNvPr id="10" name="Picture 10" descr="A picture containing chart&#10;&#10;Description automatically generated">
            <a:extLst>
              <a:ext uri="{FF2B5EF4-FFF2-40B4-BE49-F238E27FC236}">
                <a16:creationId xmlns:a16="http://schemas.microsoft.com/office/drawing/2014/main" id="{663A1142-E218-D6FE-1942-AEA8D1A45EDF}"/>
              </a:ext>
            </a:extLst>
          </p:cNvPr>
          <p:cNvPicPr>
            <a:picLocks noChangeAspect="1"/>
          </p:cNvPicPr>
          <p:nvPr/>
        </p:nvPicPr>
        <p:blipFill rotWithShape="1">
          <a:blip r:embed="rId2"/>
          <a:srcRect t="42435" r="-349" b="34563"/>
          <a:stretch/>
        </p:blipFill>
        <p:spPr>
          <a:xfrm>
            <a:off x="3321170" y="1905436"/>
            <a:ext cx="7302316" cy="2376703"/>
          </a:xfrm>
          <a:prstGeom prst="rect">
            <a:avLst/>
          </a:prstGeom>
        </p:spPr>
      </p:pic>
      <p:sp>
        <p:nvSpPr>
          <p:cNvPr id="12" name="TextBox 11">
            <a:extLst>
              <a:ext uri="{FF2B5EF4-FFF2-40B4-BE49-F238E27FC236}">
                <a16:creationId xmlns:a16="http://schemas.microsoft.com/office/drawing/2014/main" id="{0EF83A7E-4AAF-5F3C-293E-B0195D27C8CB}"/>
              </a:ext>
            </a:extLst>
          </p:cNvPr>
          <p:cNvSpPr txBox="1"/>
          <p:nvPr/>
        </p:nvSpPr>
        <p:spPr>
          <a:xfrm>
            <a:off x="1944938" y="4536926"/>
            <a:ext cx="2759604" cy="923330"/>
          </a:xfrm>
          <a:prstGeom prst="rect">
            <a:avLst/>
          </a:prstGeom>
          <a:solidFill>
            <a:schemeClr val="bg1"/>
          </a:solidFill>
        </p:spPr>
        <p:txBody>
          <a:bodyPr wrap="square" lIns="91440" tIns="45720" rIns="91440" bIns="45720" rtlCol="0" anchor="t">
            <a:spAutoFit/>
          </a:bodyPr>
          <a:lstStyle/>
          <a:p>
            <a:pPr algn="ctr"/>
            <a:r>
              <a:rPr lang="en-GB" dirty="0">
                <a:solidFill>
                  <a:srgbClr val="023554"/>
                </a:solidFill>
                <a:latin typeface="Georgia"/>
                <a:ea typeface="Verdana"/>
                <a:cs typeface="Verdana" panose="020B0604030504040204" pitchFamily="34" charset="0"/>
              </a:rPr>
              <a:t>If you really don’t like oranges, you would choose this box</a:t>
            </a:r>
          </a:p>
        </p:txBody>
      </p:sp>
      <p:cxnSp>
        <p:nvCxnSpPr>
          <p:cNvPr id="14" name="Straight Arrow Connector 13">
            <a:extLst>
              <a:ext uri="{FF2B5EF4-FFF2-40B4-BE49-F238E27FC236}">
                <a16:creationId xmlns:a16="http://schemas.microsoft.com/office/drawing/2014/main" id="{ED145090-ED81-DC18-5AB6-D1C1D2E4E05F}"/>
              </a:ext>
            </a:extLst>
          </p:cNvPr>
          <p:cNvCxnSpPr>
            <a:cxnSpLocks/>
          </p:cNvCxnSpPr>
          <p:nvPr/>
        </p:nvCxnSpPr>
        <p:spPr>
          <a:xfrm flipV="1">
            <a:off x="4569341" y="3632447"/>
            <a:ext cx="1023528" cy="98259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16" name="Multiply 10">
            <a:extLst>
              <a:ext uri="{FF2B5EF4-FFF2-40B4-BE49-F238E27FC236}">
                <a16:creationId xmlns:a16="http://schemas.microsoft.com/office/drawing/2014/main" id="{52A6081C-E343-62F2-1955-4576AC053729}"/>
              </a:ext>
            </a:extLst>
          </p:cNvPr>
          <p:cNvSpPr/>
          <p:nvPr/>
        </p:nvSpPr>
        <p:spPr>
          <a:xfrm>
            <a:off x="5523486" y="3431471"/>
            <a:ext cx="216024" cy="216024"/>
          </a:xfrm>
          <a:prstGeom prst="mathMultiply">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18" name="TextBox 17">
            <a:extLst>
              <a:ext uri="{FF2B5EF4-FFF2-40B4-BE49-F238E27FC236}">
                <a16:creationId xmlns:a16="http://schemas.microsoft.com/office/drawing/2014/main" id="{6EAF617B-5664-B2BD-E387-570370B6594A}"/>
              </a:ext>
            </a:extLst>
          </p:cNvPr>
          <p:cNvSpPr txBox="1"/>
          <p:nvPr/>
        </p:nvSpPr>
        <p:spPr>
          <a:xfrm>
            <a:off x="5105517" y="4538055"/>
            <a:ext cx="3888432" cy="923330"/>
          </a:xfrm>
          <a:prstGeom prst="rect">
            <a:avLst/>
          </a:prstGeom>
          <a:solidFill>
            <a:schemeClr val="bg1"/>
          </a:solidFill>
        </p:spPr>
        <p:txBody>
          <a:bodyPr wrap="square" lIns="91440" tIns="45720" rIns="91440" bIns="45720" rtlCol="0" anchor="t">
            <a:spAutoFit/>
          </a:bodyPr>
          <a:lstStyle/>
          <a:p>
            <a:pPr algn="ctr"/>
            <a:r>
              <a:rPr lang="en-GB" dirty="0">
                <a:solidFill>
                  <a:srgbClr val="023554"/>
                </a:solidFill>
                <a:latin typeface="Georgia"/>
                <a:ea typeface="Verdana"/>
                <a:cs typeface="Verdana" panose="020B0604030504040204" pitchFamily="34" charset="0"/>
              </a:rPr>
              <a:t>If you think oranges are ok but you don’t like eating them often, you might choose this box</a:t>
            </a:r>
            <a:endParaRPr lang="en-GB" dirty="0">
              <a:solidFill>
                <a:srgbClr val="023554"/>
              </a:solidFill>
              <a:latin typeface="Georgia"/>
              <a:ea typeface="Verdana"/>
            </a:endParaRPr>
          </a:p>
        </p:txBody>
      </p:sp>
      <p:cxnSp>
        <p:nvCxnSpPr>
          <p:cNvPr id="20" name="Straight Arrow Connector 19">
            <a:extLst>
              <a:ext uri="{FF2B5EF4-FFF2-40B4-BE49-F238E27FC236}">
                <a16:creationId xmlns:a16="http://schemas.microsoft.com/office/drawing/2014/main" id="{B6449A43-D2F5-8FB3-7757-EC1A2BC9492B}"/>
              </a:ext>
            </a:extLst>
          </p:cNvPr>
          <p:cNvCxnSpPr>
            <a:cxnSpLocks/>
          </p:cNvCxnSpPr>
          <p:nvPr/>
        </p:nvCxnSpPr>
        <p:spPr>
          <a:xfrm flipV="1">
            <a:off x="7316614" y="3667192"/>
            <a:ext cx="128776" cy="81150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22" name="Multiply 10">
            <a:extLst>
              <a:ext uri="{FF2B5EF4-FFF2-40B4-BE49-F238E27FC236}">
                <a16:creationId xmlns:a16="http://schemas.microsoft.com/office/drawing/2014/main" id="{C1E82CAE-85D8-7689-A841-728ABACE7573}"/>
              </a:ext>
            </a:extLst>
          </p:cNvPr>
          <p:cNvSpPr/>
          <p:nvPr/>
        </p:nvSpPr>
        <p:spPr>
          <a:xfrm>
            <a:off x="7308196" y="3431471"/>
            <a:ext cx="216024" cy="216024"/>
          </a:xfrm>
          <a:prstGeom prst="mathMultiply">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24" name="TextBox 23">
            <a:extLst>
              <a:ext uri="{FF2B5EF4-FFF2-40B4-BE49-F238E27FC236}">
                <a16:creationId xmlns:a16="http://schemas.microsoft.com/office/drawing/2014/main" id="{32484583-C0A1-48BB-93F1-FD338814D612}"/>
              </a:ext>
            </a:extLst>
          </p:cNvPr>
          <p:cNvSpPr txBox="1"/>
          <p:nvPr/>
        </p:nvSpPr>
        <p:spPr>
          <a:xfrm>
            <a:off x="9215419" y="4545214"/>
            <a:ext cx="2624185" cy="923330"/>
          </a:xfrm>
          <a:prstGeom prst="rect">
            <a:avLst/>
          </a:prstGeom>
          <a:solidFill>
            <a:schemeClr val="bg1"/>
          </a:solidFill>
        </p:spPr>
        <p:txBody>
          <a:bodyPr wrap="square" lIns="91440" tIns="45720" rIns="91440" bIns="45720" rtlCol="0" anchor="t">
            <a:spAutoFit/>
          </a:bodyPr>
          <a:lstStyle/>
          <a:p>
            <a:pPr algn="ctr"/>
            <a:r>
              <a:rPr lang="en-GB" dirty="0">
                <a:solidFill>
                  <a:srgbClr val="023554"/>
                </a:solidFill>
                <a:latin typeface="Georgia"/>
                <a:ea typeface="Verdana"/>
                <a:cs typeface="Verdana" panose="020B0604030504040204" pitchFamily="34" charset="0"/>
              </a:rPr>
              <a:t>If you really love oranges, you would choose this box</a:t>
            </a:r>
          </a:p>
        </p:txBody>
      </p:sp>
      <p:cxnSp>
        <p:nvCxnSpPr>
          <p:cNvPr id="26" name="Straight Arrow Connector 25">
            <a:extLst>
              <a:ext uri="{FF2B5EF4-FFF2-40B4-BE49-F238E27FC236}">
                <a16:creationId xmlns:a16="http://schemas.microsoft.com/office/drawing/2014/main" id="{49C91463-F091-4BB1-A0CB-D202D3D2302B}"/>
              </a:ext>
            </a:extLst>
          </p:cNvPr>
          <p:cNvCxnSpPr>
            <a:cxnSpLocks/>
          </p:cNvCxnSpPr>
          <p:nvPr/>
        </p:nvCxnSpPr>
        <p:spPr>
          <a:xfrm flipH="1" flipV="1">
            <a:off x="9281561" y="3723391"/>
            <a:ext cx="581083" cy="730784"/>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28" name="Multiply 10">
            <a:extLst>
              <a:ext uri="{FF2B5EF4-FFF2-40B4-BE49-F238E27FC236}">
                <a16:creationId xmlns:a16="http://schemas.microsoft.com/office/drawing/2014/main" id="{8D8A67A0-E4F2-2965-28FE-5704D0611414}"/>
              </a:ext>
            </a:extLst>
          </p:cNvPr>
          <p:cNvSpPr/>
          <p:nvPr/>
        </p:nvSpPr>
        <p:spPr>
          <a:xfrm>
            <a:off x="9107583" y="3431783"/>
            <a:ext cx="216024" cy="216024"/>
          </a:xfrm>
          <a:prstGeom prst="mathMultiply">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4" name="TextBox 47">
            <a:extLst>
              <a:ext uri="{FF2B5EF4-FFF2-40B4-BE49-F238E27FC236}">
                <a16:creationId xmlns:a16="http://schemas.microsoft.com/office/drawing/2014/main" id="{AF3E300D-839A-2D2B-65C1-C8E18432D03A}"/>
              </a:ext>
            </a:extLst>
          </p:cNvPr>
          <p:cNvSpPr txBox="1"/>
          <p:nvPr/>
        </p:nvSpPr>
        <p:spPr>
          <a:xfrm>
            <a:off x="1218176" y="5759881"/>
            <a:ext cx="5760640" cy="400110"/>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r>
              <a:rPr lang="en-GB" sz="2000" dirty="0">
                <a:solidFill>
                  <a:srgbClr val="023554"/>
                </a:solidFill>
                <a:latin typeface="Georgia" panose="02040502050405020303" pitchFamily="18" charset="0"/>
                <a:ea typeface="Verdana" panose="020B0604030504040204" pitchFamily="34" charset="0"/>
              </a:rPr>
              <a:t>If you hate cabbage, which box would you click?</a:t>
            </a:r>
          </a:p>
        </p:txBody>
      </p:sp>
      <p:sp>
        <p:nvSpPr>
          <p:cNvPr id="8" name="TextBox 3">
            <a:extLst>
              <a:ext uri="{FF2B5EF4-FFF2-40B4-BE49-F238E27FC236}">
                <a16:creationId xmlns:a16="http://schemas.microsoft.com/office/drawing/2014/main" id="{680CF2A7-F509-91F5-F03C-D0AE516D67A6}"/>
              </a:ext>
            </a:extLst>
          </p:cNvPr>
          <p:cNvSpPr txBox="1"/>
          <p:nvPr/>
        </p:nvSpPr>
        <p:spPr>
          <a:xfrm>
            <a:off x="1327444" y="6185451"/>
            <a:ext cx="5760640" cy="400110"/>
          </a:xfrm>
          <a:prstGeom prst="rect">
            <a:avLst/>
          </a:prstGeom>
          <a:noFill/>
        </p:spPr>
        <p:txBody>
          <a:bodyPr wrap="square" lIns="91440" tIns="45720" rIns="91440" bIns="45720" rtlCol="0" anchor="t">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r>
              <a:rPr lang="en-GB" sz="2000" dirty="0">
                <a:solidFill>
                  <a:srgbClr val="023554"/>
                </a:solidFill>
                <a:latin typeface="Georgia"/>
                <a:ea typeface="Verdana"/>
                <a:cs typeface="Arial"/>
              </a:rPr>
              <a:t>Strongly disagree!</a:t>
            </a:r>
            <a:endParaRPr lang="en-GB" sz="2000" dirty="0">
              <a:solidFill>
                <a:srgbClr val="023554"/>
              </a:solidFill>
              <a:latin typeface="Georgia" panose="02040502050405020303" pitchFamily="18" charset="0"/>
              <a:ea typeface="Verdana" panose="020B0604030504040204" pitchFamily="34" charset="0"/>
            </a:endParaRPr>
          </a:p>
        </p:txBody>
      </p:sp>
    </p:spTree>
    <p:extLst>
      <p:ext uri="{BB962C8B-B14F-4D97-AF65-F5344CB8AC3E}">
        <p14:creationId xmlns:p14="http://schemas.microsoft.com/office/powerpoint/2010/main" val="355648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2" presetClass="entr" presetSubtype="4"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1"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2" presetClass="entr" presetSubtype="4"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1+#ppt_h/2"/>
                                          </p:val>
                                        </p:tav>
                                        <p:tav tm="100000">
                                          <p:val>
                                            <p:strVal val="#ppt_y"/>
                                          </p:val>
                                        </p:tav>
                                      </p:tavLst>
                                    </p:anim>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12"/>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14"/>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16"/>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8"/>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20"/>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22"/>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24"/>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26"/>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2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childTnLst>
                                </p:cTn>
                              </p:par>
                              <p:par>
                                <p:cTn id="67" presetID="1" presetClass="entr" presetSubtype="0" fill="hold" grpId="2" nodeType="withEffect">
                                  <p:stCondLst>
                                    <p:cond delay="0"/>
                                  </p:stCondLst>
                                  <p:childTnLst>
                                    <p:set>
                                      <p:cBhvr>
                                        <p:cTn id="6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2" grpId="0" animBg="1"/>
      <p:bldP spid="12" grpId="1" animBg="1"/>
      <p:bldP spid="16" grpId="0" animBg="1"/>
      <p:bldP spid="16" grpId="1" animBg="1"/>
      <p:bldP spid="16" grpId="2" animBg="1"/>
      <p:bldP spid="18" grpId="0" animBg="1"/>
      <p:bldP spid="18" grpId="1" animBg="1"/>
      <p:bldP spid="22" grpId="0" animBg="1"/>
      <p:bldP spid="22" grpId="1" animBg="1"/>
      <p:bldP spid="24" grpId="0" animBg="1"/>
      <p:bldP spid="24" grpId="1" animBg="1"/>
      <p:bldP spid="28" grpId="0" animBg="1"/>
      <p:bldP spid="28" grpId="1" animBg="1"/>
      <p:bldP spid="4" grpId="0"/>
      <p:bldP spid="8" grpId="0"/>
    </p:bldLst>
  </p:timing>
</p:sld>
</file>

<file path=ppt/theme/theme1.xml><?xml version="1.0" encoding="utf-8"?>
<a:theme xmlns:a="http://schemas.openxmlformats.org/drawingml/2006/main" name="UoM_MERI">
  <a:themeElements>
    <a:clrScheme name="Custom 8">
      <a:dk1>
        <a:srgbClr val="000000"/>
      </a:dk1>
      <a:lt1>
        <a:srgbClr val="FFFFFF"/>
      </a:lt1>
      <a:dk2>
        <a:srgbClr val="E2CD00"/>
      </a:dk2>
      <a:lt2>
        <a:srgbClr val="F4CFC2"/>
      </a:lt2>
      <a:accent1>
        <a:srgbClr val="C8E5DE"/>
      </a:accent1>
      <a:accent2>
        <a:srgbClr val="023554"/>
      </a:accent2>
      <a:accent3>
        <a:srgbClr val="F8DAEA"/>
      </a:accent3>
      <a:accent4>
        <a:srgbClr val="FCE8A6"/>
      </a:accent4>
      <a:accent5>
        <a:srgbClr val="52509B"/>
      </a:accent5>
      <a:accent6>
        <a:srgbClr val="E65D9C"/>
      </a:accent6>
      <a:hlink>
        <a:srgbClr val="66BB93"/>
      </a:hlink>
      <a:folHlink>
        <a:srgbClr val="EE757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at Works?">
  <a:themeElements>
    <a:clrScheme name="Custom 8">
      <a:dk1>
        <a:srgbClr val="000000"/>
      </a:dk1>
      <a:lt1>
        <a:srgbClr val="FFFFFF"/>
      </a:lt1>
      <a:dk2>
        <a:srgbClr val="E2CD00"/>
      </a:dk2>
      <a:lt2>
        <a:srgbClr val="F4CFC2"/>
      </a:lt2>
      <a:accent1>
        <a:srgbClr val="C8E5DE"/>
      </a:accent1>
      <a:accent2>
        <a:srgbClr val="023554"/>
      </a:accent2>
      <a:accent3>
        <a:srgbClr val="F8DAEA"/>
      </a:accent3>
      <a:accent4>
        <a:srgbClr val="FCE8A6"/>
      </a:accent4>
      <a:accent5>
        <a:srgbClr val="52509B"/>
      </a:accent5>
      <a:accent6>
        <a:srgbClr val="E65D9C"/>
      </a:accent6>
      <a:hlink>
        <a:srgbClr val="66BB93"/>
      </a:hlink>
      <a:folHlink>
        <a:srgbClr val="EE757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7ED72D4397AC2409B34B7BF27D7F520" ma:contentTypeVersion="10" ma:contentTypeDescription="Create a new document." ma:contentTypeScope="" ma:versionID="bcedfbc11207eddc4f0a20495ae62ad5">
  <xsd:schema xmlns:xsd="http://www.w3.org/2001/XMLSchema" xmlns:xs="http://www.w3.org/2001/XMLSchema" xmlns:p="http://schemas.microsoft.com/office/2006/metadata/properties" xmlns:ns2="99849faa-cd4b-4512-913f-d15d470788f7" xmlns:ns3="55d3ebfe-24c5-47bb-bd60-d81555d42cb5" targetNamespace="http://schemas.microsoft.com/office/2006/metadata/properties" ma:root="true" ma:fieldsID="0bb136a1e79ac4b156916ec811d9630d" ns2:_="" ns3:_="">
    <xsd:import namespace="99849faa-cd4b-4512-913f-d15d470788f7"/>
    <xsd:import namespace="55d3ebfe-24c5-47bb-bd60-d81555d42cb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849faa-cd4b-4512-913f-d15d470788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6d63537c-d192-4dc4-bb87-a5632b1c7687"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5d3ebfe-24c5-47bb-bd60-d81555d42cb5"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c39d70ba-1c4f-478b-9a91-1c7f233b4748}" ma:internalName="TaxCatchAll" ma:showField="CatchAllData" ma:web="55d3ebfe-24c5-47bb-bd60-d81555d42cb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9849faa-cd4b-4512-913f-d15d470788f7">
      <Terms xmlns="http://schemas.microsoft.com/office/infopath/2007/PartnerControls"/>
    </lcf76f155ced4ddcb4097134ff3c332f>
    <TaxCatchAll xmlns="55d3ebfe-24c5-47bb-bd60-d81555d42cb5" xsi:nil="true"/>
  </documentManagement>
</p:properties>
</file>

<file path=customXml/itemProps1.xml><?xml version="1.0" encoding="utf-8"?>
<ds:datastoreItem xmlns:ds="http://schemas.openxmlformats.org/officeDocument/2006/customXml" ds:itemID="{2A8B2C81-C49B-436C-B2C9-3202F873761E}">
  <ds:schemaRefs>
    <ds:schemaRef ds:uri="http://schemas.microsoft.com/sharepoint/v3/contenttype/forms"/>
  </ds:schemaRefs>
</ds:datastoreItem>
</file>

<file path=customXml/itemProps2.xml><?xml version="1.0" encoding="utf-8"?>
<ds:datastoreItem xmlns:ds="http://schemas.openxmlformats.org/officeDocument/2006/customXml" ds:itemID="{9B10ED8B-ABF1-4D9C-A568-29C34627F0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9849faa-cd4b-4512-913f-d15d470788f7"/>
    <ds:schemaRef ds:uri="55d3ebfe-24c5-47bb-bd60-d81555d42c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C7D57B6-E27D-4834-AB7F-DD43B5629625}">
  <ds:schemaRefs>
    <ds:schemaRef ds:uri="http://schemas.microsoft.com/office/infopath/2007/PartnerControls"/>
    <ds:schemaRef ds:uri="35a2615a-b2e9-49af-a602-70812bb68f25"/>
    <ds:schemaRef ds:uri="http://purl.org/dc/elements/1.1/"/>
    <ds:schemaRef ds:uri="http://schemas.microsoft.com/office/2006/metadata/properties"/>
    <ds:schemaRef ds:uri="http://purl.org/dc/terms/"/>
    <ds:schemaRef ds:uri="0d9d01df-8dd5-4417-a5aa-eb89111a6566"/>
    <ds:schemaRef ds:uri="http://schemas.microsoft.com/office/2006/documentManagement/types"/>
    <ds:schemaRef ds:uri="http://schemas.openxmlformats.org/package/2006/metadata/core-properties"/>
    <ds:schemaRef ds:uri="http://www.w3.org/XML/1998/namespace"/>
    <ds:schemaRef ds:uri="http://purl.org/dc/dcmitype/"/>
    <ds:schemaRef ds:uri="99849faa-cd4b-4512-913f-d15d470788f7"/>
    <ds:schemaRef ds:uri="55d3ebfe-24c5-47bb-bd60-d81555d42cb5"/>
  </ds:schemaRefs>
</ds:datastoreItem>
</file>

<file path=docProps/app.xml><?xml version="1.0" encoding="utf-8"?>
<Properties xmlns="http://schemas.openxmlformats.org/officeDocument/2006/extended-properties" xmlns:vt="http://schemas.openxmlformats.org/officeDocument/2006/docPropsVTypes">
  <TotalTime>0</TotalTime>
  <Words>817</Words>
  <Application>Microsoft Office PowerPoint</Application>
  <PresentationFormat>Widescreen</PresentationFormat>
  <Paragraphs>92</Paragraphs>
  <Slides>14</Slides>
  <Notes>10</Notes>
  <HiddenSlides>0</HiddenSlides>
  <MMClips>1</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UoM_MERI</vt:lpstr>
      <vt:lpstr>What Works?</vt:lpstr>
      <vt:lpstr>Introducing the #BeeWell Survey</vt:lpstr>
      <vt:lpstr>About #BeeWell</vt:lpstr>
      <vt:lpstr>Introducing the survey </vt:lpstr>
      <vt:lpstr>Video: Introduction to #BeeWell</vt:lpstr>
      <vt:lpstr>Question types </vt:lpstr>
      <vt:lpstr>PowerPoint Presentation</vt:lpstr>
      <vt:lpstr>PowerPoint Presentation</vt:lpstr>
      <vt:lpstr>PowerPoint Presentation</vt:lpstr>
      <vt:lpstr>PowerPoint Presentation</vt:lpstr>
      <vt:lpstr>PowerPoint Presentation</vt:lpstr>
      <vt:lpstr>What happens after the survey is completed? </vt:lpstr>
      <vt:lpstr>Surveys completed by young people so far told us that...</vt:lpstr>
      <vt:lpstr>PowerPoint Presentation</vt:lpstr>
      <vt:lpstr>Now it’s your turn… </vt:lpstr>
    </vt:vector>
  </TitlesOfParts>
  <Manager/>
  <Company>The University of Manchester</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Design Team</dc:creator>
  <cp:keywords/>
  <dc:description/>
  <cp:lastModifiedBy>Megan Cutts</cp:lastModifiedBy>
  <cp:revision>557</cp:revision>
  <dcterms:created xsi:type="dcterms:W3CDTF">2012-06-12T15:56:20Z</dcterms:created>
  <dcterms:modified xsi:type="dcterms:W3CDTF">2026-08-20T08:18:20Z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0x01010017ED72D4397AC2409B34B7BF27D7F520</vt:lpwstr>
  </property>
  <property fmtid="{D5CDD505-2E9C-101B-9397-08002B2CF9AE}" pid="3" name="MediaServiceImageTags">
    <vt:lpwstr/>
  </property>
  <property fmtid="{D5CDD505-2E9C-101B-9397-08002B2CF9AE}" pid="4" name="_ExtendedDescription">
    <vt:lpwstr/>
  </property>
  <property fmtid="{D5CDD505-2E9C-101B-9397-08002B2CF9AE}" pid="5" name="lcf76f155ced4ddcb4097134ff3c332f">
    <vt:lpwstr/>
  </property>
  <property fmtid="{D5CDD505-2E9C-101B-9397-08002B2CF9AE}" pid="6" name="TaxCatchAll">
    <vt:lpwstr/>
  </property>
</Properties>
</file>