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6" r:id="rId4"/>
    <p:sldMasterId id="2147483679" r:id="rId5"/>
  </p:sldMasterIdLst>
  <p:notesMasterIdLst>
    <p:notesMasterId r:id="rId26"/>
  </p:notesMasterIdLst>
  <p:handoutMasterIdLst>
    <p:handoutMasterId r:id="rId27"/>
  </p:handoutMasterIdLst>
  <p:sldIdLst>
    <p:sldId id="297" r:id="rId6"/>
    <p:sldId id="266" r:id="rId7"/>
    <p:sldId id="318" r:id="rId8"/>
    <p:sldId id="317" r:id="rId9"/>
    <p:sldId id="319" r:id="rId10"/>
    <p:sldId id="313" r:id="rId11"/>
    <p:sldId id="315" r:id="rId12"/>
    <p:sldId id="316" r:id="rId13"/>
    <p:sldId id="320" r:id="rId14"/>
    <p:sldId id="301" r:id="rId15"/>
    <p:sldId id="299" r:id="rId16"/>
    <p:sldId id="300" r:id="rId17"/>
    <p:sldId id="303" r:id="rId18"/>
    <p:sldId id="302" r:id="rId19"/>
    <p:sldId id="305" r:id="rId20"/>
    <p:sldId id="321" r:id="rId21"/>
    <p:sldId id="322" r:id="rId22"/>
    <p:sldId id="323" r:id="rId23"/>
    <p:sldId id="324" r:id="rId24"/>
    <p:sldId id="325" r:id="rId25"/>
  </p:sldIdLst>
  <p:sldSz cx="12192000" cy="6858000"/>
  <p:notesSz cx="6797675" cy="9928225"/>
  <p:defaultTextStyle>
    <a:defPPr>
      <a:defRPr lang="en-US"/>
    </a:defPPr>
    <a:lvl1pPr algn="l" rtl="0" fontAlgn="base">
      <a:spcBef>
        <a:spcPct val="0"/>
      </a:spcBef>
      <a:spcAft>
        <a:spcPct val="0"/>
      </a:spcAft>
      <a:defRPr kern="1200">
        <a:solidFill>
          <a:schemeClr val="tx1"/>
        </a:solidFill>
        <a:latin typeface="Arial" pitchFamily="34"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CBC10611-E2C0-C27C-B2A7-282003BB2FF8}" name="Neil Humphrey" initials="" userId="S::neil.humphrey@manchester.ac.uk::ce5770d2-9fec-42a6-b132-cd0d69e1a537" providerId="AD"/>
  <p188:author id="{547C5417-02E6-BE2A-22AB-3FD9706B24AE}" name="Megan Cutts" initials="MC" userId="S::megan.cutts@manchester.ac.uk::671a661f-5c84-483e-a564-5b802fcba020" providerId="AD"/>
  <p188:author id="{645BE244-4A2B-8AD3-3CAE-7221211C26A1}" name="Stephanie Ray" initials="SR" userId="S::stephanie.ray-2@postgrad.manchester.ac.uk::35b468a7-038e-4a72-8d6e-cc61ea1ffd68" providerId="AD"/>
  <p188:author id="{AB31CC4E-C215-B737-FF44-3B15A2FC44B8}" name="Amy Hibbert" initials="AH" userId="S::amy.hibbert@manchester.ac.uk::f86cd733-105d-456a-aa0a-3443592b4625" providerId="AD"/>
  <p188:author id="{EEE47A4F-C19C-8343-0944-C52C46059A83}" name="Lawrence Wo" initials="LW" userId="S::lawrence.y.wo@manchester.ac.uk::88f4f607-553c-43c7-b3aa-bdabdc6ca695" providerId="AD"/>
  <p188:author id="{5DB9176E-F883-5000-502B-64ABD600F654}" name="Devi Khanna" initials="DK" userId="S::devi.khanna@manchester.ac.uk::e1ca7691-7771-4a60-a7b2-9c52e96a84cd" providerId="AD"/>
  <p188:author id="{56C9D396-1FED-134B-9120-9DD859C465F2}" name="fran.slater@greatermanchester-ca.gov.uk" initials="fr" userId="S::urn:spo:guest#fran.slater@greatermanchester-ca.gov.uk::"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Neil Humphrey" initials="NH" lastIdx="2" clrIdx="0">
    <p:extLst>
      <p:ext uri="{19B8F6BF-5375-455C-9EA6-DF929625EA0E}">
        <p15:presenceInfo xmlns:p15="http://schemas.microsoft.com/office/powerpoint/2012/main" userId="S::neil.humphrey@manchester.ac.uk::ce5770d2-9fec-42a6-b132-cd0d69e1a537" providerId="AD"/>
      </p:ext>
    </p:extLst>
  </p:cmAuthor>
  <p:cmAuthor id="2" name="Nick Tait" initials="NT" lastIdx="1" clrIdx="1">
    <p:extLst>
      <p:ext uri="{19B8F6BF-5375-455C-9EA6-DF929625EA0E}">
        <p15:presenceInfo xmlns:p15="http://schemas.microsoft.com/office/powerpoint/2012/main" userId="S::Nick.Tait@annafreud.org::9543e9f8-7e52-47f7-87b0-895934d41c1c"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23554"/>
    <a:srgbClr val="66BC93"/>
    <a:srgbClr val="1473BD"/>
    <a:srgbClr val="9ECEC3"/>
    <a:srgbClr val="E2E2E2"/>
    <a:srgbClr val="EF7675"/>
    <a:srgbClr val="1C6DB5"/>
    <a:srgbClr val="9B614B"/>
    <a:srgbClr val="69A0D3"/>
    <a:srgbClr val="BCE4E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8F8DE9B-EF15-E9AA-C463-F139EF599C24}" v="208" dt="2026-08-20T08:15:58.176"/>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p:scale>
          <a:sx n="50" d="100"/>
          <a:sy n="50" d="100"/>
        </p:scale>
        <p:origin x="448" y="312"/>
      </p:cViewPr>
      <p:guideLst>
        <p:guide orient="horz" pos="2160"/>
        <p:guide pos="3840"/>
      </p:guideLst>
    </p:cSldViewPr>
  </p:slideViewPr>
  <p:notesTextViewPr>
    <p:cViewPr>
      <p:scale>
        <a:sx n="1" d="1"/>
        <a:sy n="1" d="1"/>
      </p:scale>
      <p:origin x="0" y="0"/>
    </p:cViewPr>
  </p:notesTextViewPr>
  <p:sorterViewPr>
    <p:cViewPr>
      <p:scale>
        <a:sx n="100" d="100"/>
        <a:sy n="100" d="100"/>
      </p:scale>
      <p:origin x="0" y="-4116"/>
    </p:cViewPr>
  </p:sorter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slide" Target="slides/slide16.xml"/><Relationship Id="rId34" Type="http://schemas.microsoft.com/office/2018/10/relationships/authors" Target="author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commentAuthors" Target="commentAuthor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handoutMaster" Target="handoutMasters/handoutMaster1.xml"/><Relationship Id="rId30" Type="http://schemas.openxmlformats.org/officeDocument/2006/relationships/viewProps" Target="viewProps.xml"/><Relationship Id="rId8" Type="http://schemas.openxmlformats.org/officeDocument/2006/relationships/slide" Target="slides/slide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01697472-68F3-8743-8B48-2743B141836B}"/>
              </a:ext>
            </a:extLst>
          </p:cNvPr>
          <p:cNvSpPr>
            <a:spLocks noGrp="1"/>
          </p:cNvSpPr>
          <p:nvPr>
            <p:ph type="hdr" sz="quarter"/>
          </p:nvPr>
        </p:nvSpPr>
        <p:spPr>
          <a:xfrm>
            <a:off x="0" y="0"/>
            <a:ext cx="2946400" cy="498475"/>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900B5A47-2FA4-1E4D-B4D9-654EB042AD71}"/>
              </a:ext>
            </a:extLst>
          </p:cNvPr>
          <p:cNvSpPr>
            <a:spLocks noGrp="1"/>
          </p:cNvSpPr>
          <p:nvPr>
            <p:ph type="dt" sz="quarter" idx="1"/>
          </p:nvPr>
        </p:nvSpPr>
        <p:spPr>
          <a:xfrm>
            <a:off x="3849688" y="0"/>
            <a:ext cx="2946400" cy="498475"/>
          </a:xfrm>
          <a:prstGeom prst="rect">
            <a:avLst/>
          </a:prstGeom>
        </p:spPr>
        <p:txBody>
          <a:bodyPr vert="horz" lIns="91440" tIns="45720" rIns="91440" bIns="45720" rtlCol="0"/>
          <a:lstStyle>
            <a:lvl1pPr algn="r">
              <a:defRPr sz="1200"/>
            </a:lvl1pPr>
          </a:lstStyle>
          <a:p>
            <a:fld id="{900D0C01-F35E-5E4A-B4B3-87418193CF3B}" type="datetimeFigureOut">
              <a:rPr lang="en-US" smtClean="0"/>
              <a:t>8/20/2026</a:t>
            </a:fld>
            <a:endParaRPr lang="en-US"/>
          </a:p>
        </p:txBody>
      </p:sp>
      <p:sp>
        <p:nvSpPr>
          <p:cNvPr id="4" name="Footer Placeholder 3">
            <a:extLst>
              <a:ext uri="{FF2B5EF4-FFF2-40B4-BE49-F238E27FC236}">
                <a16:creationId xmlns:a16="http://schemas.microsoft.com/office/drawing/2014/main" id="{87D0901A-345C-E84D-9B33-4A5FE8E5D6F3}"/>
              </a:ext>
            </a:extLst>
          </p:cNvPr>
          <p:cNvSpPr>
            <a:spLocks noGrp="1"/>
          </p:cNvSpPr>
          <p:nvPr>
            <p:ph type="ftr" sz="quarter" idx="2"/>
          </p:nvPr>
        </p:nvSpPr>
        <p:spPr>
          <a:xfrm>
            <a:off x="0" y="9429750"/>
            <a:ext cx="2946400" cy="498475"/>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2B688BFF-BED7-3040-ACFC-97E7D2D03AFA}"/>
              </a:ext>
            </a:extLst>
          </p:cNvPr>
          <p:cNvSpPr>
            <a:spLocks noGrp="1"/>
          </p:cNvSpPr>
          <p:nvPr>
            <p:ph type="sldNum" sz="quarter" idx="3"/>
          </p:nvPr>
        </p:nvSpPr>
        <p:spPr>
          <a:xfrm>
            <a:off x="3849688" y="9429750"/>
            <a:ext cx="2946400" cy="498475"/>
          </a:xfrm>
          <a:prstGeom prst="rect">
            <a:avLst/>
          </a:prstGeom>
        </p:spPr>
        <p:txBody>
          <a:bodyPr vert="horz" lIns="91440" tIns="45720" rIns="91440" bIns="45720" rtlCol="0" anchor="b"/>
          <a:lstStyle>
            <a:lvl1pPr algn="r">
              <a:defRPr sz="1200"/>
            </a:lvl1pPr>
          </a:lstStyle>
          <a:p>
            <a:fld id="{DAB90C26-8CAD-0D42-96CD-D54D54EFD8C4}" type="slidenum">
              <a:rPr lang="en-US" smtClean="0"/>
              <a:t>‹#›</a:t>
            </a:fld>
            <a:endParaRPr lang="en-US"/>
          </a:p>
        </p:txBody>
      </p:sp>
    </p:spTree>
    <p:extLst>
      <p:ext uri="{BB962C8B-B14F-4D97-AF65-F5344CB8AC3E}">
        <p14:creationId xmlns:p14="http://schemas.microsoft.com/office/powerpoint/2010/main" val="338181662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6411"/>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50443" y="0"/>
            <a:ext cx="2945659" cy="496411"/>
          </a:xfrm>
          <a:prstGeom prst="rect">
            <a:avLst/>
          </a:prstGeom>
        </p:spPr>
        <p:txBody>
          <a:bodyPr vert="horz" lIns="91440" tIns="45720" rIns="91440" bIns="45720" rtlCol="0"/>
          <a:lstStyle>
            <a:lvl1pPr algn="r">
              <a:defRPr sz="1200"/>
            </a:lvl1pPr>
          </a:lstStyle>
          <a:p>
            <a:fld id="{6AECCAEB-7496-4C12-9A08-526B0D813A46}" type="datetimeFigureOut">
              <a:rPr lang="en-GB" smtClean="0"/>
              <a:pPr/>
              <a:t>20/08/2026</a:t>
            </a:fld>
            <a:endParaRPr lang="en-GB"/>
          </a:p>
        </p:txBody>
      </p:sp>
      <p:sp>
        <p:nvSpPr>
          <p:cNvPr id="4" name="Slide Image Placeholder 3"/>
          <p:cNvSpPr>
            <a:spLocks noGrp="1" noRot="1" noChangeAspect="1"/>
          </p:cNvSpPr>
          <p:nvPr>
            <p:ph type="sldImg" idx="2"/>
          </p:nvPr>
        </p:nvSpPr>
        <p:spPr>
          <a:xfrm>
            <a:off x="90488" y="744538"/>
            <a:ext cx="6616700" cy="3722687"/>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79768" y="4715907"/>
            <a:ext cx="5438140" cy="4467701"/>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9430091"/>
            <a:ext cx="2945659" cy="496411"/>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50443" y="9430091"/>
            <a:ext cx="2945659" cy="496411"/>
          </a:xfrm>
          <a:prstGeom prst="rect">
            <a:avLst/>
          </a:prstGeom>
        </p:spPr>
        <p:txBody>
          <a:bodyPr vert="horz" lIns="91440" tIns="45720" rIns="91440" bIns="45720" rtlCol="0" anchor="b"/>
          <a:lstStyle>
            <a:lvl1pPr algn="r">
              <a:defRPr sz="1200"/>
            </a:lvl1pPr>
          </a:lstStyle>
          <a:p>
            <a:fld id="{3EE8D4E6-F64F-4999-AC2A-A008E685C045}" type="slidenum">
              <a:rPr lang="en-GB" smtClean="0"/>
              <a:pPr/>
              <a:t>‹#›</a:t>
            </a:fld>
            <a:endParaRPr lang="en-GB"/>
          </a:p>
        </p:txBody>
      </p:sp>
    </p:spTree>
    <p:extLst>
      <p:ext uri="{BB962C8B-B14F-4D97-AF65-F5344CB8AC3E}">
        <p14:creationId xmlns:p14="http://schemas.microsoft.com/office/powerpoint/2010/main" val="421224621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35E4486-0D99-334F-954B-FCF8DF72F803}" type="slidenum">
              <a:rPr lang="en-US" smtClean="0"/>
              <a:t>2</a:t>
            </a:fld>
            <a:endParaRPr lang="en-US"/>
          </a:p>
        </p:txBody>
      </p:sp>
    </p:spTree>
    <p:extLst>
      <p:ext uri="{BB962C8B-B14F-4D97-AF65-F5344CB8AC3E}">
        <p14:creationId xmlns:p14="http://schemas.microsoft.com/office/powerpoint/2010/main" val="378162245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35E4486-0D99-334F-954B-FCF8DF72F803}" type="slidenum">
              <a:rPr lang="en-US" smtClean="0"/>
              <a:t>11</a:t>
            </a:fld>
            <a:endParaRPr lang="en-US"/>
          </a:p>
        </p:txBody>
      </p:sp>
    </p:spTree>
    <p:extLst>
      <p:ext uri="{BB962C8B-B14F-4D97-AF65-F5344CB8AC3E}">
        <p14:creationId xmlns:p14="http://schemas.microsoft.com/office/powerpoint/2010/main" val="193332691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35E4486-0D99-334F-954B-FCF8DF72F803}" type="slidenum">
              <a:rPr lang="en-US" smtClean="0"/>
              <a:t>12</a:t>
            </a:fld>
            <a:endParaRPr lang="en-US"/>
          </a:p>
        </p:txBody>
      </p:sp>
    </p:spTree>
    <p:extLst>
      <p:ext uri="{BB962C8B-B14F-4D97-AF65-F5344CB8AC3E}">
        <p14:creationId xmlns:p14="http://schemas.microsoft.com/office/powerpoint/2010/main" val="56406839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35E4486-0D99-334F-954B-FCF8DF72F803}" type="slidenum">
              <a:rPr lang="en-US" smtClean="0"/>
              <a:t>13</a:t>
            </a:fld>
            <a:endParaRPr lang="en-US"/>
          </a:p>
        </p:txBody>
      </p:sp>
    </p:spTree>
    <p:extLst>
      <p:ext uri="{BB962C8B-B14F-4D97-AF65-F5344CB8AC3E}">
        <p14:creationId xmlns:p14="http://schemas.microsoft.com/office/powerpoint/2010/main" val="251020845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35E4486-0D99-334F-954B-FCF8DF72F803}" type="slidenum">
              <a:rPr lang="en-US" smtClean="0"/>
              <a:t>14</a:t>
            </a:fld>
            <a:endParaRPr lang="en-US"/>
          </a:p>
        </p:txBody>
      </p:sp>
    </p:spTree>
    <p:extLst>
      <p:ext uri="{BB962C8B-B14F-4D97-AF65-F5344CB8AC3E}">
        <p14:creationId xmlns:p14="http://schemas.microsoft.com/office/powerpoint/2010/main" val="353003389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35E4486-0D99-334F-954B-FCF8DF72F803}" type="slidenum">
              <a:rPr lang="en-US" smtClean="0"/>
              <a:t>15</a:t>
            </a:fld>
            <a:endParaRPr lang="en-US"/>
          </a:p>
        </p:txBody>
      </p:sp>
    </p:spTree>
    <p:extLst>
      <p:ext uri="{BB962C8B-B14F-4D97-AF65-F5344CB8AC3E}">
        <p14:creationId xmlns:p14="http://schemas.microsoft.com/office/powerpoint/2010/main" val="149815173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35E4486-0D99-334F-954B-FCF8DF72F803}" type="slidenum">
              <a:rPr lang="en-US" smtClean="0"/>
              <a:t>16</a:t>
            </a:fld>
            <a:endParaRPr lang="en-US"/>
          </a:p>
        </p:txBody>
      </p:sp>
    </p:spTree>
    <p:extLst>
      <p:ext uri="{BB962C8B-B14F-4D97-AF65-F5344CB8AC3E}">
        <p14:creationId xmlns:p14="http://schemas.microsoft.com/office/powerpoint/2010/main" val="21819241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35E4486-0D99-334F-954B-FCF8DF72F803}" type="slidenum">
              <a:rPr lang="en-US" smtClean="0"/>
              <a:t>17</a:t>
            </a:fld>
            <a:endParaRPr lang="en-US"/>
          </a:p>
        </p:txBody>
      </p:sp>
    </p:spTree>
    <p:extLst>
      <p:ext uri="{BB962C8B-B14F-4D97-AF65-F5344CB8AC3E}">
        <p14:creationId xmlns:p14="http://schemas.microsoft.com/office/powerpoint/2010/main" val="241195162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35E4486-0D99-334F-954B-FCF8DF72F803}" type="slidenum">
              <a:rPr lang="en-US" smtClean="0"/>
              <a:t>18</a:t>
            </a:fld>
            <a:endParaRPr lang="en-US"/>
          </a:p>
        </p:txBody>
      </p:sp>
    </p:spTree>
    <p:extLst>
      <p:ext uri="{BB962C8B-B14F-4D97-AF65-F5344CB8AC3E}">
        <p14:creationId xmlns:p14="http://schemas.microsoft.com/office/powerpoint/2010/main" val="343217288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35E4486-0D99-334F-954B-FCF8DF72F803}" type="slidenum">
              <a:rPr lang="en-US" smtClean="0"/>
              <a:t>19</a:t>
            </a:fld>
            <a:endParaRPr lang="en-US"/>
          </a:p>
        </p:txBody>
      </p:sp>
    </p:spTree>
    <p:extLst>
      <p:ext uri="{BB962C8B-B14F-4D97-AF65-F5344CB8AC3E}">
        <p14:creationId xmlns:p14="http://schemas.microsoft.com/office/powerpoint/2010/main" val="206057490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35E4486-0D99-334F-954B-FCF8DF72F803}" type="slidenum">
              <a:rPr lang="en-US" smtClean="0"/>
              <a:t>20</a:t>
            </a:fld>
            <a:endParaRPr lang="en-US"/>
          </a:p>
        </p:txBody>
      </p:sp>
    </p:spTree>
    <p:extLst>
      <p:ext uri="{BB962C8B-B14F-4D97-AF65-F5344CB8AC3E}">
        <p14:creationId xmlns:p14="http://schemas.microsoft.com/office/powerpoint/2010/main" val="325410227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35E4486-0D99-334F-954B-FCF8DF72F803}" type="slidenum">
              <a:rPr lang="en-US" smtClean="0"/>
              <a:t>3</a:t>
            </a:fld>
            <a:endParaRPr lang="en-US"/>
          </a:p>
        </p:txBody>
      </p:sp>
    </p:spTree>
    <p:extLst>
      <p:ext uri="{BB962C8B-B14F-4D97-AF65-F5344CB8AC3E}">
        <p14:creationId xmlns:p14="http://schemas.microsoft.com/office/powerpoint/2010/main" val="312224259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35E4486-0D99-334F-954B-FCF8DF72F803}" type="slidenum">
              <a:rPr lang="en-US" smtClean="0"/>
              <a:t>4</a:t>
            </a:fld>
            <a:endParaRPr lang="en-US"/>
          </a:p>
        </p:txBody>
      </p:sp>
    </p:spTree>
    <p:extLst>
      <p:ext uri="{BB962C8B-B14F-4D97-AF65-F5344CB8AC3E}">
        <p14:creationId xmlns:p14="http://schemas.microsoft.com/office/powerpoint/2010/main" val="213143285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35E4486-0D99-334F-954B-FCF8DF72F803}" type="slidenum">
              <a:rPr lang="en-US" smtClean="0"/>
              <a:t>5</a:t>
            </a:fld>
            <a:endParaRPr lang="en-US"/>
          </a:p>
        </p:txBody>
      </p:sp>
    </p:spTree>
    <p:extLst>
      <p:ext uri="{BB962C8B-B14F-4D97-AF65-F5344CB8AC3E}">
        <p14:creationId xmlns:p14="http://schemas.microsoft.com/office/powerpoint/2010/main" val="293603539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35E4486-0D99-334F-954B-FCF8DF72F803}" type="slidenum">
              <a:rPr lang="en-US" smtClean="0"/>
              <a:t>6</a:t>
            </a:fld>
            <a:endParaRPr lang="en-US"/>
          </a:p>
        </p:txBody>
      </p:sp>
    </p:spTree>
    <p:extLst>
      <p:ext uri="{BB962C8B-B14F-4D97-AF65-F5344CB8AC3E}">
        <p14:creationId xmlns:p14="http://schemas.microsoft.com/office/powerpoint/2010/main" val="261573515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35E4486-0D99-334F-954B-FCF8DF72F803}" type="slidenum">
              <a:rPr lang="en-US" smtClean="0"/>
              <a:t>7</a:t>
            </a:fld>
            <a:endParaRPr lang="en-US"/>
          </a:p>
        </p:txBody>
      </p:sp>
    </p:spTree>
    <p:extLst>
      <p:ext uri="{BB962C8B-B14F-4D97-AF65-F5344CB8AC3E}">
        <p14:creationId xmlns:p14="http://schemas.microsoft.com/office/powerpoint/2010/main" val="76854661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35E4486-0D99-334F-954B-FCF8DF72F803}" type="slidenum">
              <a:rPr lang="en-US" smtClean="0"/>
              <a:t>8</a:t>
            </a:fld>
            <a:endParaRPr lang="en-US"/>
          </a:p>
        </p:txBody>
      </p:sp>
    </p:spTree>
    <p:extLst>
      <p:ext uri="{BB962C8B-B14F-4D97-AF65-F5344CB8AC3E}">
        <p14:creationId xmlns:p14="http://schemas.microsoft.com/office/powerpoint/2010/main" val="39681164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35E4486-0D99-334F-954B-FCF8DF72F803}" type="slidenum">
              <a:rPr lang="en-US" smtClean="0"/>
              <a:t>9</a:t>
            </a:fld>
            <a:endParaRPr lang="en-US"/>
          </a:p>
        </p:txBody>
      </p:sp>
    </p:spTree>
    <p:extLst>
      <p:ext uri="{BB962C8B-B14F-4D97-AF65-F5344CB8AC3E}">
        <p14:creationId xmlns:p14="http://schemas.microsoft.com/office/powerpoint/2010/main" val="304229967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35E4486-0D99-334F-954B-FCF8DF72F803}" type="slidenum">
              <a:rPr lang="en-US" smtClean="0"/>
              <a:t>10</a:t>
            </a:fld>
            <a:endParaRPr lang="en-US"/>
          </a:p>
        </p:txBody>
      </p:sp>
    </p:spTree>
    <p:extLst>
      <p:ext uri="{BB962C8B-B14F-4D97-AF65-F5344CB8AC3E}">
        <p14:creationId xmlns:p14="http://schemas.microsoft.com/office/powerpoint/2010/main" val="275122946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45771" y="260648"/>
            <a:ext cx="11111737" cy="1143000"/>
          </a:xfrm>
        </p:spPr>
        <p:txBody>
          <a:bodyPr/>
          <a:lstStyle>
            <a:lvl1pPr>
              <a:defRPr sz="3600">
                <a:solidFill>
                  <a:srgbClr val="023554"/>
                </a:solidFill>
                <a:latin typeface="Georgia" panose="02040502050405020303" pitchFamily="18" charset="0"/>
                <a:ea typeface="Open Sans" panose="020B0606030504020204" pitchFamily="34" charset="0"/>
                <a:cs typeface="Arial" panose="020B0604020202020204" pitchFamily="34" charset="0"/>
              </a:defRPr>
            </a:lvl1pPr>
          </a:lstStyle>
          <a:p>
            <a:r>
              <a:rPr lang="en-US"/>
              <a:t>Click to edit Master title style</a:t>
            </a:r>
            <a:endParaRPr lang="en-GB"/>
          </a:p>
        </p:txBody>
      </p:sp>
      <p:sp>
        <p:nvSpPr>
          <p:cNvPr id="3" name="Content Placeholder 2"/>
          <p:cNvSpPr>
            <a:spLocks noGrp="1"/>
          </p:cNvSpPr>
          <p:nvPr>
            <p:ph idx="1"/>
          </p:nvPr>
        </p:nvSpPr>
        <p:spPr>
          <a:xfrm>
            <a:off x="545579" y="1484785"/>
            <a:ext cx="11125721" cy="4824535"/>
          </a:xfrm>
        </p:spPr>
        <p:txBody>
          <a:bodyPr/>
          <a:lstStyle>
            <a:lvl1pPr>
              <a:defRPr sz="2800">
                <a:solidFill>
                  <a:srgbClr val="023554"/>
                </a:solidFill>
                <a:latin typeface="Georgia" panose="02040502050405020303" pitchFamily="18" charset="0"/>
                <a:ea typeface="Open Sans" panose="020B0606030504020204" pitchFamily="34" charset="0"/>
                <a:cs typeface="Arial" panose="020B0604020202020204" pitchFamily="34" charset="0"/>
              </a:defRPr>
            </a:lvl1pPr>
            <a:lvl2pPr>
              <a:defRPr sz="2400">
                <a:solidFill>
                  <a:srgbClr val="023554"/>
                </a:solidFill>
                <a:latin typeface="Georgia" panose="02040502050405020303" pitchFamily="18" charset="0"/>
                <a:ea typeface="Open Sans" panose="020B0606030504020204" pitchFamily="34" charset="0"/>
                <a:cs typeface="Arial" panose="020B0604020202020204" pitchFamily="34" charset="0"/>
              </a:defRPr>
            </a:lvl2pPr>
            <a:lvl3pPr>
              <a:defRPr sz="2400">
                <a:solidFill>
                  <a:srgbClr val="023554"/>
                </a:solidFill>
                <a:latin typeface="Georgia" panose="02040502050405020303" pitchFamily="18" charset="0"/>
                <a:ea typeface="Open Sans" panose="020B0606030504020204" pitchFamily="34" charset="0"/>
                <a:cs typeface="Arial" panose="020B0604020202020204" pitchFamily="34" charset="0"/>
              </a:defRPr>
            </a:lvl3pPr>
            <a:lvl4pPr>
              <a:defRPr sz="2400">
                <a:solidFill>
                  <a:srgbClr val="023554"/>
                </a:solidFill>
                <a:latin typeface="Georgia" panose="02040502050405020303" pitchFamily="18" charset="0"/>
                <a:ea typeface="Open Sans" panose="020B0606030504020204" pitchFamily="34" charset="0"/>
                <a:cs typeface="Arial" panose="020B0604020202020204" pitchFamily="34" charset="0"/>
              </a:defRPr>
            </a:lvl4pPr>
            <a:lvl5pPr>
              <a:defRPr sz="2400">
                <a:solidFill>
                  <a:srgbClr val="023554"/>
                </a:solidFill>
                <a:latin typeface="Georgia" panose="02040502050405020303" pitchFamily="18" charset="0"/>
                <a:ea typeface="Open Sans" panose="020B0606030504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a:xfrm>
            <a:off x="545579" y="6428359"/>
            <a:ext cx="2997721" cy="365125"/>
          </a:xfrm>
        </p:spPr>
        <p:txBody>
          <a:bodyPr/>
          <a:lstStyle>
            <a:lvl1pPr>
              <a:defRPr>
                <a:solidFill>
                  <a:srgbClr val="023554"/>
                </a:solidFill>
                <a:latin typeface="Georgia" panose="02040502050405020303" pitchFamily="18" charset="0"/>
                <a:ea typeface="Open Sans" panose="020B0606030504020204" pitchFamily="34" charset="0"/>
                <a:cs typeface="Arial" panose="020B0604020202020204" pitchFamily="34" charset="0"/>
              </a:defRPr>
            </a:lvl1pPr>
          </a:lstStyle>
          <a:p>
            <a:fld id="{222B6232-AB33-4513-9527-F98CEC472D23}" type="datetimeFigureOut">
              <a:rPr lang="en-GB" smtClean="0"/>
              <a:pPr/>
              <a:t>20/08/2026</a:t>
            </a:fld>
            <a:endParaRPr lang="en-GB"/>
          </a:p>
        </p:txBody>
      </p:sp>
      <p:sp>
        <p:nvSpPr>
          <p:cNvPr id="5" name="Footer Placeholder 4"/>
          <p:cNvSpPr>
            <a:spLocks noGrp="1"/>
          </p:cNvSpPr>
          <p:nvPr>
            <p:ph type="ftr" sz="quarter" idx="11"/>
          </p:nvPr>
        </p:nvSpPr>
        <p:spPr/>
        <p:txBody>
          <a:bodyPr/>
          <a:lstStyle>
            <a:lvl1pPr>
              <a:defRPr>
                <a:solidFill>
                  <a:srgbClr val="023554"/>
                </a:solidFill>
                <a:latin typeface="Georgia" panose="02040502050405020303" pitchFamily="18" charset="0"/>
                <a:ea typeface="Open Sans" panose="020B0606030504020204" pitchFamily="34" charset="0"/>
                <a:cs typeface="Arial" panose="020B0604020202020204" pitchFamily="34" charset="0"/>
              </a:defRPr>
            </a:lvl1pPr>
          </a:lstStyle>
          <a:p>
            <a:endParaRPr lang="en-GB"/>
          </a:p>
        </p:txBody>
      </p:sp>
      <p:sp>
        <p:nvSpPr>
          <p:cNvPr id="6" name="Slide Number Placeholder 5"/>
          <p:cNvSpPr>
            <a:spLocks noGrp="1"/>
          </p:cNvSpPr>
          <p:nvPr>
            <p:ph type="sldNum" sz="quarter" idx="12"/>
          </p:nvPr>
        </p:nvSpPr>
        <p:spPr/>
        <p:txBody>
          <a:bodyPr/>
          <a:lstStyle>
            <a:lvl1pPr>
              <a:defRPr>
                <a:solidFill>
                  <a:srgbClr val="023554"/>
                </a:solidFill>
                <a:latin typeface="Georgia" panose="02040502050405020303" pitchFamily="18" charset="0"/>
                <a:ea typeface="Open Sans" panose="020B0606030504020204" pitchFamily="34" charset="0"/>
                <a:cs typeface="Arial" panose="020B0604020202020204" pitchFamily="34" charset="0"/>
              </a:defRPr>
            </a:lvl1pPr>
          </a:lstStyle>
          <a:p>
            <a:fld id="{F758A139-7ABE-46A1-B082-C2C77667394C}" type="slidenum">
              <a:rPr lang="en-GB" smtClean="0"/>
              <a:pPr/>
              <a:t>‹#›</a:t>
            </a:fld>
            <a:endParaRPr lang="en-GB"/>
          </a:p>
        </p:txBody>
      </p:sp>
    </p:spTree>
    <p:extLst>
      <p:ext uri="{BB962C8B-B14F-4D97-AF65-F5344CB8AC3E}">
        <p14:creationId xmlns:p14="http://schemas.microsoft.com/office/powerpoint/2010/main" val="6233321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3187889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p:bg>
      <p:bgPr>
        <a:solidFill>
          <a:schemeClr val="accent1"/>
        </a:solidFill>
        <a:effectLst/>
      </p:bgPr>
    </p:bg>
    <p:spTree>
      <p:nvGrpSpPr>
        <p:cNvPr id="1" name=""/>
        <p:cNvGrpSpPr/>
        <p:nvPr/>
      </p:nvGrpSpPr>
      <p:grpSpPr>
        <a:xfrm>
          <a:off x="0" y="0"/>
          <a:ext cx="0" cy="0"/>
          <a:chOff x="0" y="0"/>
          <a:chExt cx="0" cy="0"/>
        </a:xfrm>
      </p:grpSpPr>
      <p:sp>
        <p:nvSpPr>
          <p:cNvPr id="13" name="Freeform 12">
            <a:extLst>
              <a:ext uri="{FF2B5EF4-FFF2-40B4-BE49-F238E27FC236}">
                <a16:creationId xmlns:a16="http://schemas.microsoft.com/office/drawing/2014/main" id="{EEE7A0E7-E206-0649-AD3F-5EB5C1D6BB36}"/>
              </a:ext>
            </a:extLst>
          </p:cNvPr>
          <p:cNvSpPr/>
          <p:nvPr userDrawn="1"/>
        </p:nvSpPr>
        <p:spPr>
          <a:xfrm rot="3425738">
            <a:off x="4938463" y="-862404"/>
            <a:ext cx="9106269" cy="8200403"/>
          </a:xfrm>
          <a:custGeom>
            <a:avLst/>
            <a:gdLst>
              <a:gd name="connsiteX0" fmla="*/ 0 w 9106269"/>
              <a:gd name="connsiteY0" fmla="*/ 5170524 h 8200403"/>
              <a:gd name="connsiteX1" fmla="*/ 3345522 w 9106269"/>
              <a:gd name="connsiteY1" fmla="*/ 0 h 8200403"/>
              <a:gd name="connsiteX2" fmla="*/ 9106269 w 9106269"/>
              <a:gd name="connsiteY2" fmla="*/ 3727418 h 8200403"/>
              <a:gd name="connsiteX3" fmla="*/ 6214392 w 9106269"/>
              <a:gd name="connsiteY3" fmla="*/ 8196833 h 8200403"/>
              <a:gd name="connsiteX4" fmla="*/ 6054236 w 9106269"/>
              <a:gd name="connsiteY4" fmla="*/ 8200403 h 8200403"/>
              <a:gd name="connsiteX5" fmla="*/ 24946 w 9106269"/>
              <a:gd name="connsiteY5" fmla="*/ 5208500 h 82004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106269" h="8200403">
                <a:moveTo>
                  <a:pt x="0" y="5170524"/>
                </a:moveTo>
                <a:lnTo>
                  <a:pt x="3345522" y="0"/>
                </a:lnTo>
                <a:lnTo>
                  <a:pt x="9106269" y="3727418"/>
                </a:lnTo>
                <a:lnTo>
                  <a:pt x="6214392" y="8196833"/>
                </a:lnTo>
                <a:lnTo>
                  <a:pt x="6054236" y="8200403"/>
                </a:lnTo>
                <a:cubicBezTo>
                  <a:pt x="3499080" y="8200403"/>
                  <a:pt x="1261414" y="7002217"/>
                  <a:pt x="24946" y="5208500"/>
                </a:cubicBezTo>
                <a:close/>
              </a:path>
            </a:pathLst>
          </a:custGeom>
          <a:solidFill>
            <a:srgbClr val="9ECEC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5" name="Picture 4" descr="Icon&#10;&#10;Description automatically generated">
            <a:extLst>
              <a:ext uri="{FF2B5EF4-FFF2-40B4-BE49-F238E27FC236}">
                <a16:creationId xmlns:a16="http://schemas.microsoft.com/office/drawing/2014/main" id="{17284713-8CEF-DE4C-B3E5-5E243F36E457}"/>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744072" y="2420888"/>
            <a:ext cx="2355357" cy="4437112"/>
          </a:xfrm>
          <a:prstGeom prst="rect">
            <a:avLst/>
          </a:prstGeom>
        </p:spPr>
      </p:pic>
      <p:pic>
        <p:nvPicPr>
          <p:cNvPr id="6" name="Picture 5" descr="Shape, arrow&#10;&#10;Description automatically generated">
            <a:extLst>
              <a:ext uri="{FF2B5EF4-FFF2-40B4-BE49-F238E27FC236}">
                <a16:creationId xmlns:a16="http://schemas.microsoft.com/office/drawing/2014/main" id="{62FB9B70-927A-764C-887F-21886B8F7DBE}"/>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b="8000"/>
          <a:stretch/>
        </p:blipFill>
        <p:spPr>
          <a:xfrm>
            <a:off x="9310033" y="548680"/>
            <a:ext cx="2351645" cy="6309320"/>
          </a:xfrm>
          <a:prstGeom prst="rect">
            <a:avLst/>
          </a:prstGeom>
        </p:spPr>
      </p:pic>
      <p:sp>
        <p:nvSpPr>
          <p:cNvPr id="2" name="Title 1"/>
          <p:cNvSpPr>
            <a:spLocks noGrp="1"/>
          </p:cNvSpPr>
          <p:nvPr>
            <p:ph type="ctrTitle"/>
          </p:nvPr>
        </p:nvSpPr>
        <p:spPr>
          <a:xfrm>
            <a:off x="551384" y="4869160"/>
            <a:ext cx="4608512" cy="747106"/>
          </a:xfrm>
        </p:spPr>
        <p:txBody>
          <a:bodyPr anchor="b"/>
          <a:lstStyle>
            <a:lvl1pPr marL="0" indent="0" algn="l">
              <a:buFont typeface="Arial" panose="020B0604020202020204" pitchFamily="34" charset="0"/>
              <a:buNone/>
              <a:defRPr sz="2800" b="1">
                <a:solidFill>
                  <a:srgbClr val="023554"/>
                </a:solidFill>
                <a:latin typeface="Georgia" panose="02040502050405020303" pitchFamily="18" charset="0"/>
                <a:ea typeface="Open Sans" panose="020B0606030504020204" pitchFamily="34" charset="0"/>
                <a:cs typeface="Arial" panose="020B0604020202020204" pitchFamily="34" charset="0"/>
              </a:defRPr>
            </a:lvl1pPr>
          </a:lstStyle>
          <a:p>
            <a:r>
              <a:rPr lang="en-US"/>
              <a:t>Click to edit Master title style</a:t>
            </a:r>
            <a:endParaRPr lang="en-GB"/>
          </a:p>
        </p:txBody>
      </p:sp>
      <p:sp>
        <p:nvSpPr>
          <p:cNvPr id="12" name="Text Placeholder 11">
            <a:extLst>
              <a:ext uri="{FF2B5EF4-FFF2-40B4-BE49-F238E27FC236}">
                <a16:creationId xmlns:a16="http://schemas.microsoft.com/office/drawing/2014/main" id="{7A94FB4F-43C6-C042-AE2F-3728DD88E6CB}"/>
              </a:ext>
            </a:extLst>
          </p:cNvPr>
          <p:cNvSpPr>
            <a:spLocks noGrp="1"/>
          </p:cNvSpPr>
          <p:nvPr>
            <p:ph type="body" sz="quarter" idx="10" hasCustomPrompt="1"/>
          </p:nvPr>
        </p:nvSpPr>
        <p:spPr>
          <a:xfrm>
            <a:off x="551384" y="5706747"/>
            <a:ext cx="4608512" cy="734032"/>
          </a:xfrm>
        </p:spPr>
        <p:txBody>
          <a:bodyPr/>
          <a:lstStyle>
            <a:lvl1pPr marL="0" indent="0">
              <a:buNone/>
              <a:defRPr sz="2000">
                <a:solidFill>
                  <a:srgbClr val="023554"/>
                </a:solidFill>
                <a:latin typeface="Georgia" panose="02040502050405020303" pitchFamily="18" charset="0"/>
                <a:ea typeface="Open Sans" panose="020B0606030504020204" pitchFamily="34" charset="0"/>
                <a:cs typeface="Arial" panose="020B0604020202020204" pitchFamily="34" charset="0"/>
              </a:defRPr>
            </a:lvl1pPr>
          </a:lstStyle>
          <a:p>
            <a:pPr lvl="0"/>
            <a:r>
              <a:rPr lang="en-GB"/>
              <a:t>Name | date</a:t>
            </a:r>
            <a:endParaRPr lang="en-US"/>
          </a:p>
        </p:txBody>
      </p:sp>
      <p:pic>
        <p:nvPicPr>
          <p:cNvPr id="14" name="Picture 13" descr="A picture containing icon&#10;&#10;Description automatically generated">
            <a:extLst>
              <a:ext uri="{FF2B5EF4-FFF2-40B4-BE49-F238E27FC236}">
                <a16:creationId xmlns:a16="http://schemas.microsoft.com/office/drawing/2014/main" id="{C42D7C16-A134-AF47-A587-C32AF2EA2A50}"/>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407368" y="434569"/>
            <a:ext cx="1728192" cy="2368815"/>
          </a:xfrm>
          <a:prstGeom prst="rect">
            <a:avLst/>
          </a:prstGeom>
        </p:spPr>
      </p:pic>
    </p:spTree>
    <p:extLst>
      <p:ext uri="{BB962C8B-B14F-4D97-AF65-F5344CB8AC3E}">
        <p14:creationId xmlns:p14="http://schemas.microsoft.com/office/powerpoint/2010/main" val="14156989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tudents">
    <p:bg>
      <p:bgPr>
        <a:solidFill>
          <a:schemeClr val="accent4">
            <a:alpha val="90000"/>
          </a:schemeClr>
        </a:solidFill>
        <a:effectLst/>
      </p:bgPr>
    </p:b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B71F915A-D06D-7346-9FA2-6C2B4BF42976}"/>
              </a:ext>
            </a:extLst>
          </p:cNvPr>
          <p:cNvSpPr>
            <a:spLocks noGrp="1"/>
          </p:cNvSpPr>
          <p:nvPr>
            <p:ph type="title"/>
          </p:nvPr>
        </p:nvSpPr>
        <p:spPr>
          <a:xfrm>
            <a:off x="554484" y="3140968"/>
            <a:ext cx="3309268" cy="1143000"/>
          </a:xfrm>
        </p:spPr>
        <p:txBody>
          <a:bodyPr/>
          <a:lstStyle>
            <a:lvl1pPr>
              <a:defRPr>
                <a:solidFill>
                  <a:srgbClr val="023554"/>
                </a:solidFill>
              </a:defRPr>
            </a:lvl1pPr>
          </a:lstStyle>
          <a:p>
            <a:r>
              <a:rPr lang="en-GB"/>
              <a:t>Click to edit Master title style</a:t>
            </a:r>
            <a:endParaRPr lang="en-US"/>
          </a:p>
        </p:txBody>
      </p:sp>
      <p:pic>
        <p:nvPicPr>
          <p:cNvPr id="3" name="Picture 2" descr="A picture containing icon&#10;&#10;Description automatically generated">
            <a:extLst>
              <a:ext uri="{FF2B5EF4-FFF2-40B4-BE49-F238E27FC236}">
                <a16:creationId xmlns:a16="http://schemas.microsoft.com/office/drawing/2014/main" id="{3C747A74-C97E-4846-A1CE-C7969A1C46C4}"/>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07368" y="434569"/>
            <a:ext cx="1728192" cy="2368815"/>
          </a:xfrm>
          <a:prstGeom prst="rect">
            <a:avLst/>
          </a:prstGeom>
        </p:spPr>
      </p:pic>
    </p:spTree>
    <p:extLst>
      <p:ext uri="{BB962C8B-B14F-4D97-AF65-F5344CB8AC3E}">
        <p14:creationId xmlns:p14="http://schemas.microsoft.com/office/powerpoint/2010/main" val="23869313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Desk">
    <p:bg>
      <p:bgPr>
        <a:solidFill>
          <a:srgbClr val="EF7675">
            <a:alpha val="45882"/>
          </a:srgbClr>
        </a:solidFill>
        <a:effectLst/>
      </p:bgPr>
    </p:b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B71F915A-D06D-7346-9FA2-6C2B4BF42976}"/>
              </a:ext>
            </a:extLst>
          </p:cNvPr>
          <p:cNvSpPr>
            <a:spLocks noGrp="1"/>
          </p:cNvSpPr>
          <p:nvPr>
            <p:ph type="title"/>
          </p:nvPr>
        </p:nvSpPr>
        <p:spPr>
          <a:xfrm>
            <a:off x="554484" y="3140968"/>
            <a:ext cx="4173364" cy="1143000"/>
          </a:xfrm>
        </p:spPr>
        <p:txBody>
          <a:bodyPr/>
          <a:lstStyle>
            <a:lvl1pPr>
              <a:defRPr>
                <a:solidFill>
                  <a:srgbClr val="023554"/>
                </a:solidFill>
              </a:defRPr>
            </a:lvl1pPr>
          </a:lstStyle>
          <a:p>
            <a:r>
              <a:rPr lang="en-GB"/>
              <a:t>Click to edit Master title style</a:t>
            </a:r>
            <a:endParaRPr lang="en-US"/>
          </a:p>
        </p:txBody>
      </p:sp>
      <p:pic>
        <p:nvPicPr>
          <p:cNvPr id="3" name="Picture 2" descr="A picture containing icon&#10;&#10;Description automatically generated">
            <a:extLst>
              <a:ext uri="{FF2B5EF4-FFF2-40B4-BE49-F238E27FC236}">
                <a16:creationId xmlns:a16="http://schemas.microsoft.com/office/drawing/2014/main" id="{2A4C8CDC-F19A-F944-BC6A-7964BF9E9581}"/>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07368" y="434569"/>
            <a:ext cx="1728192" cy="2368815"/>
          </a:xfrm>
          <a:prstGeom prst="rect">
            <a:avLst/>
          </a:prstGeom>
        </p:spPr>
      </p:pic>
    </p:spTree>
    <p:extLst>
      <p:ext uri="{BB962C8B-B14F-4D97-AF65-F5344CB8AC3E}">
        <p14:creationId xmlns:p14="http://schemas.microsoft.com/office/powerpoint/2010/main" val="4225397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On campus">
    <p:bg>
      <p:bgPr>
        <a:solidFill>
          <a:srgbClr val="66BC93">
            <a:alpha val="80000"/>
          </a:srgbClr>
        </a:solidFill>
        <a:effectLst/>
      </p:bgPr>
    </p:b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B71F915A-D06D-7346-9FA2-6C2B4BF42976}"/>
              </a:ext>
            </a:extLst>
          </p:cNvPr>
          <p:cNvSpPr>
            <a:spLocks noGrp="1"/>
          </p:cNvSpPr>
          <p:nvPr>
            <p:ph type="title"/>
          </p:nvPr>
        </p:nvSpPr>
        <p:spPr>
          <a:xfrm>
            <a:off x="554484" y="3140968"/>
            <a:ext cx="7269708" cy="1143000"/>
          </a:xfrm>
        </p:spPr>
        <p:txBody>
          <a:bodyPr/>
          <a:lstStyle>
            <a:lvl1pPr>
              <a:defRPr>
                <a:solidFill>
                  <a:srgbClr val="023554"/>
                </a:solidFill>
              </a:defRPr>
            </a:lvl1pPr>
          </a:lstStyle>
          <a:p>
            <a:r>
              <a:rPr lang="en-GB"/>
              <a:t>Click to edit Master title style</a:t>
            </a:r>
            <a:endParaRPr lang="en-US"/>
          </a:p>
        </p:txBody>
      </p:sp>
      <p:pic>
        <p:nvPicPr>
          <p:cNvPr id="3" name="Picture 2" descr="A picture containing icon&#10;&#10;Description automatically generated">
            <a:extLst>
              <a:ext uri="{FF2B5EF4-FFF2-40B4-BE49-F238E27FC236}">
                <a16:creationId xmlns:a16="http://schemas.microsoft.com/office/drawing/2014/main" id="{182D8E07-7AA4-A344-9DE1-06E50112BC8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07368" y="434569"/>
            <a:ext cx="1728192" cy="2368815"/>
          </a:xfrm>
          <a:prstGeom prst="rect">
            <a:avLst/>
          </a:prstGeom>
        </p:spPr>
      </p:pic>
    </p:spTree>
    <p:extLst>
      <p:ext uri="{BB962C8B-B14F-4D97-AF65-F5344CB8AC3E}">
        <p14:creationId xmlns:p14="http://schemas.microsoft.com/office/powerpoint/2010/main" val="13995164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Family">
    <p:bg>
      <p:bgPr>
        <a:solidFill>
          <a:srgbClr val="1C6DB5">
            <a:alpha val="93000"/>
          </a:srgbClr>
        </a:solidFill>
        <a:effectLst/>
      </p:bgPr>
    </p:b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B71F915A-D06D-7346-9FA2-6C2B4BF42976}"/>
              </a:ext>
            </a:extLst>
          </p:cNvPr>
          <p:cNvSpPr>
            <a:spLocks noGrp="1"/>
          </p:cNvSpPr>
          <p:nvPr>
            <p:ph type="title"/>
          </p:nvPr>
        </p:nvSpPr>
        <p:spPr>
          <a:xfrm>
            <a:off x="554484" y="3140968"/>
            <a:ext cx="6189588" cy="1143000"/>
          </a:xfrm>
        </p:spPr>
        <p:txBody>
          <a:bodyPr/>
          <a:lstStyle>
            <a:lvl1pPr>
              <a:defRPr>
                <a:solidFill>
                  <a:schemeClr val="accent4"/>
                </a:solidFill>
              </a:defRPr>
            </a:lvl1pPr>
          </a:lstStyle>
          <a:p>
            <a:r>
              <a:rPr lang="en-GB"/>
              <a:t>Click to edit Master title style</a:t>
            </a:r>
            <a:endParaRPr lang="en-US"/>
          </a:p>
        </p:txBody>
      </p:sp>
      <p:pic>
        <p:nvPicPr>
          <p:cNvPr id="3" name="Picture 2" descr="A picture containing icon&#10;&#10;Description automatically generated">
            <a:extLst>
              <a:ext uri="{FF2B5EF4-FFF2-40B4-BE49-F238E27FC236}">
                <a16:creationId xmlns:a16="http://schemas.microsoft.com/office/drawing/2014/main" id="{BF6BCCBF-FBFD-E846-A481-4B33041A2D08}"/>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07368" y="434569"/>
            <a:ext cx="1728192" cy="2368815"/>
          </a:xfrm>
          <a:prstGeom prst="rect">
            <a:avLst/>
          </a:prstGeom>
        </p:spPr>
      </p:pic>
    </p:spTree>
    <p:extLst>
      <p:ext uri="{BB962C8B-B14F-4D97-AF65-F5344CB8AC3E}">
        <p14:creationId xmlns:p14="http://schemas.microsoft.com/office/powerpoint/2010/main" val="22020435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Virtual">
    <p:bg>
      <p:bgPr>
        <a:solidFill>
          <a:srgbClr val="023554"/>
        </a:solidFill>
        <a:effectLst/>
      </p:bgPr>
    </p:b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B71F915A-D06D-7346-9FA2-6C2B4BF42976}"/>
              </a:ext>
            </a:extLst>
          </p:cNvPr>
          <p:cNvSpPr>
            <a:spLocks noGrp="1"/>
          </p:cNvSpPr>
          <p:nvPr>
            <p:ph type="title"/>
          </p:nvPr>
        </p:nvSpPr>
        <p:spPr>
          <a:xfrm>
            <a:off x="554484" y="3140968"/>
            <a:ext cx="5857878" cy="1143000"/>
          </a:xfrm>
        </p:spPr>
        <p:txBody>
          <a:bodyPr/>
          <a:lstStyle>
            <a:lvl1pPr>
              <a:defRPr>
                <a:solidFill>
                  <a:schemeClr val="bg2"/>
                </a:solidFill>
              </a:defRPr>
            </a:lvl1pPr>
          </a:lstStyle>
          <a:p>
            <a:r>
              <a:rPr lang="en-GB"/>
              <a:t>Click to edit Master title style</a:t>
            </a:r>
            <a:endParaRPr lang="en-US"/>
          </a:p>
        </p:txBody>
      </p:sp>
      <p:pic>
        <p:nvPicPr>
          <p:cNvPr id="3" name="Picture 2">
            <a:extLst>
              <a:ext uri="{FF2B5EF4-FFF2-40B4-BE49-F238E27FC236}">
                <a16:creationId xmlns:a16="http://schemas.microsoft.com/office/drawing/2014/main" id="{442E082E-6AC4-9B47-B794-5FC631100F94}"/>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407368" y="434569"/>
            <a:ext cx="1728192" cy="2368814"/>
          </a:xfrm>
          <a:prstGeom prst="rect">
            <a:avLst/>
          </a:prstGeom>
        </p:spPr>
      </p:pic>
    </p:spTree>
    <p:extLst>
      <p:ext uri="{BB962C8B-B14F-4D97-AF65-F5344CB8AC3E}">
        <p14:creationId xmlns:p14="http://schemas.microsoft.com/office/powerpoint/2010/main" val="577602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1482663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5.xml"/><Relationship Id="rId7" Type="http://schemas.openxmlformats.org/officeDocument/2006/relationships/slideLayout" Target="../slideLayouts/slideLayout9.xml"/><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slideLayout" Target="../slideLayouts/slideLayout8.xml"/><Relationship Id="rId5" Type="http://schemas.openxmlformats.org/officeDocument/2006/relationships/slideLayout" Target="../slideLayouts/slideLayout7.xml"/><Relationship Id="rId4" Type="http://schemas.openxmlformats.org/officeDocument/2006/relationships/slideLayout" Target="../slideLayouts/slideLayout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545771" y="1340768"/>
            <a:ext cx="11125529" cy="1143000"/>
          </a:xfrm>
          <a:prstGeom prst="rect">
            <a:avLst/>
          </a:prstGeom>
          <a:noFill/>
          <a:ln w="9525">
            <a:noFill/>
            <a:miter lim="800000"/>
            <a:headEnd/>
            <a:tailEnd/>
          </a:ln>
        </p:spPr>
        <p:txBody>
          <a:bodyPr vert="horz" wrap="square" lIns="0" tIns="0" rIns="0" bIns="0" numCol="1" anchor="ctr" anchorCtr="0" compatLnSpc="1">
            <a:prstTxWarp prst="textNoShape">
              <a:avLst/>
            </a:prstTxWarp>
          </a:bodyPr>
          <a:lstStyle/>
          <a:p>
            <a:pPr lvl="0"/>
            <a:r>
              <a:rPr lang="en-US"/>
              <a:t>Click to edit Master title style</a:t>
            </a:r>
            <a:endParaRPr lang="en-GB"/>
          </a:p>
        </p:txBody>
      </p:sp>
      <p:sp>
        <p:nvSpPr>
          <p:cNvPr id="1027" name="Text Placeholder 2"/>
          <p:cNvSpPr>
            <a:spLocks noGrp="1"/>
          </p:cNvSpPr>
          <p:nvPr>
            <p:ph type="body" idx="1"/>
          </p:nvPr>
        </p:nvSpPr>
        <p:spPr bwMode="auto">
          <a:xfrm>
            <a:off x="545771" y="2564905"/>
            <a:ext cx="11125529" cy="3633267"/>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545770" y="6428359"/>
            <a:ext cx="2997529" cy="365125"/>
          </a:xfrm>
          <a:prstGeom prst="rect">
            <a:avLst/>
          </a:prstGeom>
        </p:spPr>
        <p:txBody>
          <a:bodyPr vert="horz" wrap="square" lIns="0" tIns="0" rIns="0" bIns="0" numCol="1" anchor="ctr" anchorCtr="0" compatLnSpc="1">
            <a:prstTxWarp prst="textNoShape">
              <a:avLst/>
            </a:prstTxWarp>
          </a:bodyPr>
          <a:lstStyle>
            <a:lvl1pPr>
              <a:defRPr sz="1000">
                <a:solidFill>
                  <a:srgbClr val="023554"/>
                </a:solidFill>
                <a:latin typeface="Georgia" panose="02040502050405020303" pitchFamily="18" charset="0"/>
                <a:ea typeface="Open Sans" panose="020B0606030504020204" pitchFamily="34" charset="0"/>
                <a:cs typeface="Arial" panose="020B0604020202020204" pitchFamily="34" charset="0"/>
              </a:defRPr>
            </a:lvl1pPr>
          </a:lstStyle>
          <a:p>
            <a:fld id="{456A7D1D-6254-4063-974C-6A2AE04E4B91}" type="datetimeFigureOut">
              <a:rPr lang="en-GB" smtClean="0"/>
              <a:pPr/>
              <a:t>20/08/2026</a:t>
            </a:fld>
            <a:endParaRPr lang="en-GB"/>
          </a:p>
        </p:txBody>
      </p:sp>
      <p:sp>
        <p:nvSpPr>
          <p:cNvPr id="5" name="Footer Placeholder 4"/>
          <p:cNvSpPr>
            <a:spLocks noGrp="1"/>
          </p:cNvSpPr>
          <p:nvPr>
            <p:ph type="ftr" sz="quarter" idx="3"/>
          </p:nvPr>
        </p:nvSpPr>
        <p:spPr>
          <a:xfrm>
            <a:off x="4240708" y="6428359"/>
            <a:ext cx="3860800" cy="365125"/>
          </a:xfrm>
          <a:prstGeom prst="rect">
            <a:avLst/>
          </a:prstGeom>
        </p:spPr>
        <p:txBody>
          <a:bodyPr vert="horz" wrap="square" lIns="0" tIns="0" rIns="0" bIns="0" numCol="1" anchor="ctr" anchorCtr="0" compatLnSpc="1">
            <a:prstTxWarp prst="textNoShape">
              <a:avLst/>
            </a:prstTxWarp>
          </a:bodyPr>
          <a:lstStyle>
            <a:lvl1pPr algn="ctr">
              <a:defRPr sz="1000">
                <a:solidFill>
                  <a:srgbClr val="023554"/>
                </a:solidFill>
                <a:latin typeface="Georgia" panose="02040502050405020303" pitchFamily="18" charset="0"/>
                <a:ea typeface="Open Sans" panose="020B0606030504020204" pitchFamily="34" charset="0"/>
                <a:cs typeface="Arial" panose="020B0604020202020204" pitchFamily="34" charset="0"/>
              </a:defRPr>
            </a:lvl1pPr>
          </a:lstStyle>
          <a:p>
            <a:endParaRPr lang="en-GB"/>
          </a:p>
        </p:txBody>
      </p:sp>
      <p:sp>
        <p:nvSpPr>
          <p:cNvPr id="6" name="Slide Number Placeholder 5"/>
          <p:cNvSpPr>
            <a:spLocks noGrp="1"/>
          </p:cNvSpPr>
          <p:nvPr>
            <p:ph type="sldNum" sz="quarter" idx="4"/>
          </p:nvPr>
        </p:nvSpPr>
        <p:spPr>
          <a:xfrm>
            <a:off x="8826500" y="6428359"/>
            <a:ext cx="2844800" cy="365125"/>
          </a:xfrm>
          <a:prstGeom prst="rect">
            <a:avLst/>
          </a:prstGeom>
        </p:spPr>
        <p:txBody>
          <a:bodyPr vert="horz" wrap="square" lIns="0" tIns="0" rIns="0" bIns="0" numCol="1" anchor="ctr" anchorCtr="0" compatLnSpc="1">
            <a:prstTxWarp prst="textNoShape">
              <a:avLst/>
            </a:prstTxWarp>
          </a:bodyPr>
          <a:lstStyle>
            <a:lvl1pPr algn="r">
              <a:defRPr sz="1000">
                <a:solidFill>
                  <a:srgbClr val="023554"/>
                </a:solidFill>
                <a:latin typeface="Georgia" panose="02040502050405020303" pitchFamily="18" charset="0"/>
                <a:ea typeface="Open Sans" panose="020B0606030504020204" pitchFamily="34" charset="0"/>
                <a:cs typeface="Arial" panose="020B0604020202020204" pitchFamily="34" charset="0"/>
              </a:defRPr>
            </a:lvl1pPr>
          </a:lstStyle>
          <a:p>
            <a:fld id="{26878614-5F41-4702-8E44-D9C8B2874F5D}" type="slidenum">
              <a:rPr lang="en-GB" smtClean="0"/>
              <a:pPr/>
              <a:t>‹#›</a:t>
            </a:fld>
            <a:endParaRPr lang="en-GB"/>
          </a:p>
        </p:txBody>
      </p:sp>
    </p:spTree>
    <p:extLst>
      <p:ext uri="{BB962C8B-B14F-4D97-AF65-F5344CB8AC3E}">
        <p14:creationId xmlns:p14="http://schemas.microsoft.com/office/powerpoint/2010/main" val="2993702272"/>
      </p:ext>
    </p:extLst>
  </p:cSld>
  <p:clrMap bg1="lt1" tx1="dk1" bg2="lt2" tx2="dk2" accent1="accent1" accent2="accent2" accent3="accent3" accent4="accent4" accent5="accent5" accent6="accent6" hlink="hlink" folHlink="folHlink"/>
  <p:sldLayoutIdLst>
    <p:sldLayoutId id="2147483669" r:id="rId1"/>
    <p:sldLayoutId id="2147483675" r:id="rId2"/>
  </p:sldLayoutIdLst>
  <p:txStyles>
    <p:titleStyle>
      <a:lvl1pPr algn="l" rtl="0" fontAlgn="base">
        <a:spcBef>
          <a:spcPct val="0"/>
        </a:spcBef>
        <a:spcAft>
          <a:spcPct val="0"/>
        </a:spcAft>
        <a:defRPr sz="3200" b="1" kern="1200">
          <a:solidFill>
            <a:srgbClr val="023554"/>
          </a:solidFill>
          <a:latin typeface="Georgia" panose="02040502050405020303" pitchFamily="18" charset="0"/>
          <a:ea typeface="Open Sans" panose="020B0606030504020204" pitchFamily="34" charset="0"/>
          <a:cs typeface="Arial" panose="020B0604020202020204" pitchFamily="34" charset="0"/>
        </a:defRPr>
      </a:lvl1pPr>
      <a:lvl2pPr algn="ctr" rtl="0" fontAlgn="base">
        <a:spcBef>
          <a:spcPct val="0"/>
        </a:spcBef>
        <a:spcAft>
          <a:spcPct val="0"/>
        </a:spcAft>
        <a:defRPr sz="4400">
          <a:solidFill>
            <a:schemeClr val="tx1"/>
          </a:solidFill>
          <a:latin typeface="Calibri" pitchFamily="34" charset="0"/>
        </a:defRPr>
      </a:lvl2pPr>
      <a:lvl3pPr algn="ctr" rtl="0" fontAlgn="base">
        <a:spcBef>
          <a:spcPct val="0"/>
        </a:spcBef>
        <a:spcAft>
          <a:spcPct val="0"/>
        </a:spcAft>
        <a:defRPr sz="4400">
          <a:solidFill>
            <a:schemeClr val="tx1"/>
          </a:solidFill>
          <a:latin typeface="Calibri" pitchFamily="34" charset="0"/>
        </a:defRPr>
      </a:lvl3pPr>
      <a:lvl4pPr algn="ctr" rtl="0" fontAlgn="base">
        <a:spcBef>
          <a:spcPct val="0"/>
        </a:spcBef>
        <a:spcAft>
          <a:spcPct val="0"/>
        </a:spcAft>
        <a:defRPr sz="4400">
          <a:solidFill>
            <a:schemeClr val="tx1"/>
          </a:solidFill>
          <a:latin typeface="Calibri" pitchFamily="34" charset="0"/>
        </a:defRPr>
      </a:lvl4pPr>
      <a:lvl5pPr algn="ctr" rtl="0" fontAlgn="base">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fontAlgn="base">
        <a:spcBef>
          <a:spcPct val="20000"/>
        </a:spcBef>
        <a:spcAft>
          <a:spcPct val="0"/>
        </a:spcAft>
        <a:buFont typeface="Arial" pitchFamily="34" charset="0"/>
        <a:buChar char="•"/>
        <a:defRPr sz="2800" kern="1200">
          <a:solidFill>
            <a:srgbClr val="023554"/>
          </a:solidFill>
          <a:latin typeface="Georgia" panose="02040502050405020303" pitchFamily="18" charset="0"/>
          <a:ea typeface="Open Sans" panose="020B0606030504020204" pitchFamily="34" charset="0"/>
          <a:cs typeface="Arial" panose="020B0604020202020204" pitchFamily="34" charset="0"/>
        </a:defRPr>
      </a:lvl1pPr>
      <a:lvl2pPr marL="742950" indent="-285750" algn="l" rtl="0" fontAlgn="base">
        <a:spcBef>
          <a:spcPct val="20000"/>
        </a:spcBef>
        <a:spcAft>
          <a:spcPct val="0"/>
        </a:spcAft>
        <a:buFont typeface="Arial" pitchFamily="34" charset="0"/>
        <a:buChar char="–"/>
        <a:defRPr sz="2800" kern="1200">
          <a:solidFill>
            <a:srgbClr val="023554"/>
          </a:solidFill>
          <a:latin typeface="Georgia" panose="02040502050405020303" pitchFamily="18" charset="0"/>
          <a:ea typeface="Open Sans" panose="020B0606030504020204" pitchFamily="34" charset="0"/>
          <a:cs typeface="Arial" panose="020B0604020202020204" pitchFamily="34" charset="0"/>
        </a:defRPr>
      </a:lvl2pPr>
      <a:lvl3pPr marL="1143000" indent="-228600" algn="l" rtl="0" fontAlgn="base">
        <a:spcBef>
          <a:spcPct val="20000"/>
        </a:spcBef>
        <a:spcAft>
          <a:spcPct val="0"/>
        </a:spcAft>
        <a:buFont typeface="Arial" pitchFamily="34" charset="0"/>
        <a:buChar char="•"/>
        <a:defRPr sz="2800" kern="1200">
          <a:solidFill>
            <a:srgbClr val="023554"/>
          </a:solidFill>
          <a:latin typeface="Georgia" panose="02040502050405020303" pitchFamily="18" charset="0"/>
          <a:ea typeface="Open Sans" panose="020B0606030504020204" pitchFamily="34" charset="0"/>
          <a:cs typeface="Arial" panose="020B0604020202020204" pitchFamily="34" charset="0"/>
        </a:defRPr>
      </a:lvl3pPr>
      <a:lvl4pPr marL="1600200" indent="-228600" algn="l" rtl="0" fontAlgn="base">
        <a:spcBef>
          <a:spcPct val="20000"/>
        </a:spcBef>
        <a:spcAft>
          <a:spcPct val="0"/>
        </a:spcAft>
        <a:buFont typeface="Arial" pitchFamily="34" charset="0"/>
        <a:buChar char="–"/>
        <a:defRPr sz="2800" kern="1200">
          <a:solidFill>
            <a:srgbClr val="023554"/>
          </a:solidFill>
          <a:latin typeface="Georgia" panose="02040502050405020303" pitchFamily="18" charset="0"/>
          <a:ea typeface="Open Sans" panose="020B0606030504020204" pitchFamily="34" charset="0"/>
          <a:cs typeface="Arial" panose="020B0604020202020204" pitchFamily="34" charset="0"/>
        </a:defRPr>
      </a:lvl4pPr>
      <a:lvl5pPr marL="2057400" indent="-228600" algn="l" rtl="0" fontAlgn="base">
        <a:spcBef>
          <a:spcPct val="20000"/>
        </a:spcBef>
        <a:spcAft>
          <a:spcPct val="0"/>
        </a:spcAft>
        <a:buFont typeface="Arial" pitchFamily="34" charset="0"/>
        <a:buChar char="»"/>
        <a:defRPr sz="2800" kern="1200">
          <a:solidFill>
            <a:srgbClr val="023554"/>
          </a:solidFill>
          <a:latin typeface="Georgia" panose="02040502050405020303" pitchFamily="18" charset="0"/>
          <a:ea typeface="Open Sans" panose="020B0606030504020204" pitchFamily="34" charset="0"/>
          <a:cs typeface="Arial" panose="020B0604020202020204"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554484" y="1340768"/>
            <a:ext cx="10972800" cy="1143000"/>
          </a:xfrm>
          <a:prstGeom prst="rect">
            <a:avLst/>
          </a:prstGeom>
          <a:noFill/>
          <a:ln w="9525">
            <a:noFill/>
            <a:miter lim="800000"/>
            <a:headEnd/>
            <a:tailEnd/>
          </a:ln>
        </p:spPr>
        <p:txBody>
          <a:bodyPr vert="horz" wrap="square" lIns="0" tIns="0" rIns="0" bIns="0" numCol="1" anchor="ctr" anchorCtr="0" compatLnSpc="1">
            <a:prstTxWarp prst="textNoShape">
              <a:avLst/>
            </a:prstTxWarp>
          </a:bodyPr>
          <a:lstStyle/>
          <a:p>
            <a:pPr lvl="0"/>
            <a:r>
              <a:rPr lang="en-US"/>
              <a:t>Click to edit Master title style</a:t>
            </a:r>
            <a:endParaRPr lang="en-GB"/>
          </a:p>
        </p:txBody>
      </p:sp>
      <p:sp>
        <p:nvSpPr>
          <p:cNvPr id="1027" name="Text Placeholder 2"/>
          <p:cNvSpPr>
            <a:spLocks noGrp="1"/>
          </p:cNvSpPr>
          <p:nvPr>
            <p:ph type="body" idx="1"/>
          </p:nvPr>
        </p:nvSpPr>
        <p:spPr bwMode="auto">
          <a:xfrm>
            <a:off x="554484" y="2564905"/>
            <a:ext cx="10972800" cy="3633267"/>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554484" y="6428359"/>
            <a:ext cx="2844800" cy="365125"/>
          </a:xfrm>
          <a:prstGeom prst="rect">
            <a:avLst/>
          </a:prstGeom>
        </p:spPr>
        <p:txBody>
          <a:bodyPr vert="horz" wrap="square" lIns="0" tIns="0" rIns="0" bIns="0" numCol="1" anchor="ctr" anchorCtr="0" compatLnSpc="1">
            <a:prstTxWarp prst="textNoShape">
              <a:avLst/>
            </a:prstTxWarp>
          </a:bodyPr>
          <a:lstStyle>
            <a:lvl1pPr>
              <a:defRPr sz="1000">
                <a:solidFill>
                  <a:srgbClr val="023554"/>
                </a:solidFill>
                <a:latin typeface="Georgia" panose="02040502050405020303" pitchFamily="18" charset="0"/>
                <a:cs typeface="Arial" panose="020B0604020202020204" pitchFamily="34" charset="0"/>
              </a:defRPr>
            </a:lvl1pPr>
          </a:lstStyle>
          <a:p>
            <a:fld id="{456A7D1D-6254-4063-974C-6A2AE04E4B91}" type="datetimeFigureOut">
              <a:rPr lang="en-GB" smtClean="0"/>
              <a:pPr/>
              <a:t>20/08/2026</a:t>
            </a:fld>
            <a:endParaRPr lang="en-GB"/>
          </a:p>
        </p:txBody>
      </p:sp>
      <p:sp>
        <p:nvSpPr>
          <p:cNvPr id="5" name="Footer Placeholder 4"/>
          <p:cNvSpPr>
            <a:spLocks noGrp="1"/>
          </p:cNvSpPr>
          <p:nvPr>
            <p:ph type="ftr" sz="quarter" idx="3"/>
          </p:nvPr>
        </p:nvSpPr>
        <p:spPr>
          <a:xfrm>
            <a:off x="4096692" y="6428359"/>
            <a:ext cx="3860800" cy="365125"/>
          </a:xfrm>
          <a:prstGeom prst="rect">
            <a:avLst/>
          </a:prstGeom>
        </p:spPr>
        <p:txBody>
          <a:bodyPr vert="horz" wrap="square" lIns="0" tIns="0" rIns="0" bIns="0" numCol="1" anchor="ctr" anchorCtr="0" compatLnSpc="1">
            <a:prstTxWarp prst="textNoShape">
              <a:avLst/>
            </a:prstTxWarp>
          </a:bodyPr>
          <a:lstStyle>
            <a:lvl1pPr algn="ctr">
              <a:defRPr sz="1000">
                <a:solidFill>
                  <a:srgbClr val="023554"/>
                </a:solidFill>
                <a:latin typeface="Georgia" panose="02040502050405020303" pitchFamily="18" charset="0"/>
                <a:cs typeface="Arial" panose="020B0604020202020204" pitchFamily="34" charset="0"/>
              </a:defRPr>
            </a:lvl1pPr>
          </a:lstStyle>
          <a:p>
            <a:endParaRPr lang="en-GB"/>
          </a:p>
        </p:txBody>
      </p:sp>
      <p:sp>
        <p:nvSpPr>
          <p:cNvPr id="6" name="Slide Number Placeholder 5"/>
          <p:cNvSpPr>
            <a:spLocks noGrp="1"/>
          </p:cNvSpPr>
          <p:nvPr>
            <p:ph type="sldNum" sz="quarter" idx="4"/>
          </p:nvPr>
        </p:nvSpPr>
        <p:spPr>
          <a:xfrm>
            <a:off x="8682484" y="6428359"/>
            <a:ext cx="2844800" cy="365125"/>
          </a:xfrm>
          <a:prstGeom prst="rect">
            <a:avLst/>
          </a:prstGeom>
        </p:spPr>
        <p:txBody>
          <a:bodyPr vert="horz" wrap="square" lIns="0" tIns="0" rIns="0" bIns="0" numCol="1" anchor="ctr" anchorCtr="0" compatLnSpc="1">
            <a:prstTxWarp prst="textNoShape">
              <a:avLst/>
            </a:prstTxWarp>
          </a:bodyPr>
          <a:lstStyle>
            <a:lvl1pPr algn="r">
              <a:defRPr sz="1000">
                <a:solidFill>
                  <a:srgbClr val="023554"/>
                </a:solidFill>
                <a:latin typeface="Georgia" panose="02040502050405020303" pitchFamily="18" charset="0"/>
                <a:cs typeface="Arial" panose="020B0604020202020204" pitchFamily="34" charset="0"/>
              </a:defRPr>
            </a:lvl1pPr>
          </a:lstStyle>
          <a:p>
            <a:fld id="{26878614-5F41-4702-8E44-D9C8B2874F5D}" type="slidenum">
              <a:rPr lang="en-GB" smtClean="0"/>
              <a:pPr/>
              <a:t>‹#›</a:t>
            </a:fld>
            <a:endParaRPr lang="en-GB"/>
          </a:p>
        </p:txBody>
      </p:sp>
    </p:spTree>
    <p:extLst>
      <p:ext uri="{BB962C8B-B14F-4D97-AF65-F5344CB8AC3E}">
        <p14:creationId xmlns:p14="http://schemas.microsoft.com/office/powerpoint/2010/main" val="3176889738"/>
      </p:ext>
    </p:extLst>
  </p:cSld>
  <p:clrMap bg1="lt1" tx1="dk1" bg2="lt2" tx2="dk2" accent1="accent1" accent2="accent2" accent3="accent3" accent4="accent4" accent5="accent5" accent6="accent6" hlink="hlink" folHlink="folHlink"/>
  <p:sldLayoutIdLst>
    <p:sldLayoutId id="2147483687" r:id="rId1"/>
    <p:sldLayoutId id="2147483689" r:id="rId2"/>
    <p:sldLayoutId id="2147483691" r:id="rId3"/>
    <p:sldLayoutId id="2147483692" r:id="rId4"/>
    <p:sldLayoutId id="2147483693" r:id="rId5"/>
    <p:sldLayoutId id="2147483694" r:id="rId6"/>
    <p:sldLayoutId id="2147483695" r:id="rId7"/>
  </p:sldLayoutIdLst>
  <p:txStyles>
    <p:titleStyle>
      <a:lvl1pPr algn="l" rtl="0" fontAlgn="base">
        <a:spcBef>
          <a:spcPct val="0"/>
        </a:spcBef>
        <a:spcAft>
          <a:spcPct val="0"/>
        </a:spcAft>
        <a:defRPr sz="3200" b="1" kern="1200">
          <a:solidFill>
            <a:srgbClr val="023554"/>
          </a:solidFill>
          <a:latin typeface="Georgia" panose="02040502050405020303" pitchFamily="18" charset="0"/>
          <a:ea typeface="+mj-ea"/>
          <a:cs typeface="Arial" pitchFamily="34" charset="0"/>
        </a:defRPr>
      </a:lvl1pPr>
      <a:lvl2pPr algn="ctr" rtl="0" fontAlgn="base">
        <a:spcBef>
          <a:spcPct val="0"/>
        </a:spcBef>
        <a:spcAft>
          <a:spcPct val="0"/>
        </a:spcAft>
        <a:defRPr sz="4400">
          <a:solidFill>
            <a:schemeClr val="tx1"/>
          </a:solidFill>
          <a:latin typeface="Calibri" pitchFamily="34" charset="0"/>
        </a:defRPr>
      </a:lvl2pPr>
      <a:lvl3pPr algn="ctr" rtl="0" fontAlgn="base">
        <a:spcBef>
          <a:spcPct val="0"/>
        </a:spcBef>
        <a:spcAft>
          <a:spcPct val="0"/>
        </a:spcAft>
        <a:defRPr sz="4400">
          <a:solidFill>
            <a:schemeClr val="tx1"/>
          </a:solidFill>
          <a:latin typeface="Calibri" pitchFamily="34" charset="0"/>
        </a:defRPr>
      </a:lvl3pPr>
      <a:lvl4pPr algn="ctr" rtl="0" fontAlgn="base">
        <a:spcBef>
          <a:spcPct val="0"/>
        </a:spcBef>
        <a:spcAft>
          <a:spcPct val="0"/>
        </a:spcAft>
        <a:defRPr sz="4400">
          <a:solidFill>
            <a:schemeClr val="tx1"/>
          </a:solidFill>
          <a:latin typeface="Calibri" pitchFamily="34" charset="0"/>
        </a:defRPr>
      </a:lvl4pPr>
      <a:lvl5pPr algn="ctr" rtl="0" fontAlgn="base">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fontAlgn="base">
        <a:spcBef>
          <a:spcPct val="20000"/>
        </a:spcBef>
        <a:spcAft>
          <a:spcPct val="0"/>
        </a:spcAft>
        <a:buFont typeface="Arial" pitchFamily="34" charset="0"/>
        <a:buChar char="•"/>
        <a:defRPr sz="2800" kern="1200">
          <a:solidFill>
            <a:srgbClr val="023554"/>
          </a:solidFill>
          <a:latin typeface="Georgia" panose="02040502050405020303" pitchFamily="18" charset="0"/>
          <a:ea typeface="+mn-ea"/>
          <a:cs typeface="Arial" pitchFamily="34" charset="0"/>
        </a:defRPr>
      </a:lvl1pPr>
      <a:lvl2pPr marL="742950" indent="-285750" algn="l" rtl="0" fontAlgn="base">
        <a:spcBef>
          <a:spcPct val="20000"/>
        </a:spcBef>
        <a:spcAft>
          <a:spcPct val="0"/>
        </a:spcAft>
        <a:buFont typeface="Arial" pitchFamily="34" charset="0"/>
        <a:buChar char="–"/>
        <a:defRPr sz="2800" kern="1200">
          <a:solidFill>
            <a:srgbClr val="023554"/>
          </a:solidFill>
          <a:latin typeface="Georgia" panose="02040502050405020303" pitchFamily="18" charset="0"/>
          <a:ea typeface="+mn-ea"/>
          <a:cs typeface="Arial" pitchFamily="34" charset="0"/>
        </a:defRPr>
      </a:lvl2pPr>
      <a:lvl3pPr marL="1143000" indent="-228600" algn="l" rtl="0" fontAlgn="base">
        <a:spcBef>
          <a:spcPct val="20000"/>
        </a:spcBef>
        <a:spcAft>
          <a:spcPct val="0"/>
        </a:spcAft>
        <a:buFont typeface="Arial" pitchFamily="34" charset="0"/>
        <a:buChar char="•"/>
        <a:defRPr sz="2800" kern="1200">
          <a:solidFill>
            <a:srgbClr val="023554"/>
          </a:solidFill>
          <a:latin typeface="Georgia" panose="02040502050405020303" pitchFamily="18" charset="0"/>
          <a:ea typeface="+mn-ea"/>
          <a:cs typeface="Arial" pitchFamily="34" charset="0"/>
        </a:defRPr>
      </a:lvl3pPr>
      <a:lvl4pPr marL="1600200" indent="-228600" algn="l" rtl="0" fontAlgn="base">
        <a:spcBef>
          <a:spcPct val="20000"/>
        </a:spcBef>
        <a:spcAft>
          <a:spcPct val="0"/>
        </a:spcAft>
        <a:buFont typeface="Arial" pitchFamily="34" charset="0"/>
        <a:buChar char="–"/>
        <a:defRPr sz="2800" kern="1200">
          <a:solidFill>
            <a:srgbClr val="023554"/>
          </a:solidFill>
          <a:latin typeface="Georgia" panose="02040502050405020303" pitchFamily="18" charset="0"/>
          <a:ea typeface="+mn-ea"/>
          <a:cs typeface="Arial" pitchFamily="34" charset="0"/>
        </a:defRPr>
      </a:lvl4pPr>
      <a:lvl5pPr marL="2057400" indent="-228600" algn="l" rtl="0" fontAlgn="base">
        <a:spcBef>
          <a:spcPct val="20000"/>
        </a:spcBef>
        <a:spcAft>
          <a:spcPct val="0"/>
        </a:spcAft>
        <a:buFont typeface="Arial" pitchFamily="34" charset="0"/>
        <a:buChar char="»"/>
        <a:defRPr sz="2800" kern="1200">
          <a:solidFill>
            <a:srgbClr val="023554"/>
          </a:solidFill>
          <a:latin typeface="Georgia" panose="02040502050405020303" pitchFamily="18"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4.xml"/><Relationship Id="rId4" Type="http://schemas.openxmlformats.org/officeDocument/2006/relationships/image" Target="../media/image10.png"/></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2.xml"/><Relationship Id="rId1" Type="http://schemas.openxmlformats.org/officeDocument/2006/relationships/slideLayout" Target="../slideLayouts/slideLayout4.xml"/><Relationship Id="rId4" Type="http://schemas.openxmlformats.org/officeDocument/2006/relationships/image" Target="../media/image11.png"/></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hyperlink" Target="mailto:beewell@manchester.ac.uk" TargetMode="External"/></Relationships>
</file>

<file path=ppt/slides/_rels/slide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hyperlink" Target="mailto:beewell@manchester.ac.uk" TargetMode="External"/></Relationships>
</file>

<file path=ppt/slides/_rels/slide1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7.xml"/><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8.xml"/><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9.xml"/><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hyperlink" Target="https://beewellprogramme.org/research/survey/" TargetMode="External"/><Relationship Id="rId2" Type="http://schemas.openxmlformats.org/officeDocument/2006/relationships/notesSlide" Target="../notesSlides/notesSlide3.xml"/><Relationship Id="rId1" Type="http://schemas.openxmlformats.org/officeDocument/2006/relationships/slideLayout" Target="../slideLayouts/slideLayout4.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openxmlformats.org/officeDocument/2006/relationships/hyperlink" Target="mailto:beewell@manchester.ac.uk" TargetMode="External"/><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712D17F6-DA86-D440-9F12-D69CCCADC54D}"/>
              </a:ext>
            </a:extLst>
          </p:cNvPr>
          <p:cNvSpPr>
            <a:spLocks noGrp="1"/>
          </p:cNvSpPr>
          <p:nvPr>
            <p:ph type="ctrTitle"/>
          </p:nvPr>
        </p:nvSpPr>
        <p:spPr>
          <a:xfrm>
            <a:off x="551384" y="3264409"/>
            <a:ext cx="6097875" cy="1838150"/>
          </a:xfrm>
        </p:spPr>
        <p:txBody>
          <a:bodyPr/>
          <a:lstStyle/>
          <a:p>
            <a:r>
              <a:rPr lang="en-US" sz="4000" dirty="0">
                <a:latin typeface="Georgia"/>
                <a:ea typeface="Open Sans"/>
                <a:cs typeface="Arial"/>
              </a:rPr>
              <a:t>Staff Support Pack</a:t>
            </a:r>
          </a:p>
        </p:txBody>
      </p:sp>
      <p:sp>
        <p:nvSpPr>
          <p:cNvPr id="3" name="Text Placeholder 2">
            <a:extLst>
              <a:ext uri="{FF2B5EF4-FFF2-40B4-BE49-F238E27FC236}">
                <a16:creationId xmlns:a16="http://schemas.microsoft.com/office/drawing/2014/main" id="{0B4B700F-EB53-D94F-91A3-09C180E83CF9}"/>
              </a:ext>
            </a:extLst>
          </p:cNvPr>
          <p:cNvSpPr>
            <a:spLocks noGrp="1"/>
          </p:cNvSpPr>
          <p:nvPr>
            <p:ph type="body" sz="quarter" idx="10"/>
          </p:nvPr>
        </p:nvSpPr>
        <p:spPr>
          <a:xfrm>
            <a:off x="551384" y="5234136"/>
            <a:ext cx="4608512" cy="734032"/>
          </a:xfrm>
        </p:spPr>
        <p:txBody>
          <a:bodyPr/>
          <a:lstStyle/>
          <a:p>
            <a:r>
              <a:rPr lang="en-US" dirty="0">
                <a:latin typeface="Georgia"/>
                <a:ea typeface="Open Sans"/>
                <a:cs typeface="Arial"/>
              </a:rPr>
              <a:t>For non-mainstream settings</a:t>
            </a:r>
          </a:p>
          <a:p>
            <a:r>
              <a:rPr lang="en-US">
                <a:latin typeface="Georgia"/>
                <a:ea typeface="Open Sans"/>
                <a:cs typeface="Arial"/>
              </a:rPr>
              <a:t>#BeeWell </a:t>
            </a:r>
            <a:r>
              <a:rPr lang="en-US">
                <a:solidFill>
                  <a:schemeClr val="accent2"/>
                </a:solidFill>
                <a:latin typeface="Georgia"/>
                <a:ea typeface="Open Sans"/>
                <a:cs typeface="Arial"/>
              </a:rPr>
              <a:t>2026-27</a:t>
            </a:r>
            <a:endParaRPr lang="en-US">
              <a:solidFill>
                <a:schemeClr val="accent2"/>
              </a:solidFill>
            </a:endParaRPr>
          </a:p>
        </p:txBody>
      </p:sp>
    </p:spTree>
    <p:extLst>
      <p:ext uri="{BB962C8B-B14F-4D97-AF65-F5344CB8AC3E}">
        <p14:creationId xmlns:p14="http://schemas.microsoft.com/office/powerpoint/2010/main" val="5845136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graphicFrame>
        <p:nvGraphicFramePr>
          <p:cNvPr id="3" name="Table 2">
            <a:extLst>
              <a:ext uri="{FF2B5EF4-FFF2-40B4-BE49-F238E27FC236}">
                <a16:creationId xmlns:a16="http://schemas.microsoft.com/office/drawing/2014/main" id="{A67AEC9E-CC54-4397-877F-5E713CCED4B0}"/>
              </a:ext>
            </a:extLst>
          </p:cNvPr>
          <p:cNvGraphicFramePr>
            <a:graphicFrameLocks noGrp="1"/>
          </p:cNvGraphicFramePr>
          <p:nvPr>
            <p:extLst>
              <p:ext uri="{D42A27DB-BD31-4B8C-83A1-F6EECF244321}">
                <p14:modId xmlns:p14="http://schemas.microsoft.com/office/powerpoint/2010/main" val="1878201571"/>
              </p:ext>
            </p:extLst>
          </p:nvPr>
        </p:nvGraphicFramePr>
        <p:xfrm>
          <a:off x="363020" y="406547"/>
          <a:ext cx="11465960" cy="6136346"/>
        </p:xfrm>
        <a:graphic>
          <a:graphicData uri="http://schemas.openxmlformats.org/drawingml/2006/table">
            <a:tbl>
              <a:tblPr firstRow="1" firstCol="1" bandRow="1">
                <a:tableStyleId>{5C22544A-7EE6-4342-B048-85BDC9FD1C3A}</a:tableStyleId>
              </a:tblPr>
              <a:tblGrid>
                <a:gridCol w="1467028">
                  <a:extLst>
                    <a:ext uri="{9D8B030D-6E8A-4147-A177-3AD203B41FA5}">
                      <a16:colId xmlns:a16="http://schemas.microsoft.com/office/drawing/2014/main" val="3588907392"/>
                    </a:ext>
                  </a:extLst>
                </a:gridCol>
                <a:gridCol w="6736353">
                  <a:extLst>
                    <a:ext uri="{9D8B030D-6E8A-4147-A177-3AD203B41FA5}">
                      <a16:colId xmlns:a16="http://schemas.microsoft.com/office/drawing/2014/main" val="2167065763"/>
                    </a:ext>
                  </a:extLst>
                </a:gridCol>
                <a:gridCol w="2227649">
                  <a:extLst>
                    <a:ext uri="{9D8B030D-6E8A-4147-A177-3AD203B41FA5}">
                      <a16:colId xmlns:a16="http://schemas.microsoft.com/office/drawing/2014/main" val="1600031064"/>
                    </a:ext>
                  </a:extLst>
                </a:gridCol>
                <a:gridCol w="1034930">
                  <a:extLst>
                    <a:ext uri="{9D8B030D-6E8A-4147-A177-3AD203B41FA5}">
                      <a16:colId xmlns:a16="http://schemas.microsoft.com/office/drawing/2014/main" val="2110847390"/>
                    </a:ext>
                  </a:extLst>
                </a:gridCol>
              </a:tblGrid>
              <a:tr h="86867">
                <a:tc>
                  <a:txBody>
                    <a:bodyPr/>
                    <a:lstStyle/>
                    <a:p>
                      <a:pPr algn="l">
                        <a:spcAft>
                          <a:spcPts val="600"/>
                        </a:spcAft>
                      </a:pPr>
                      <a:endParaRPr lang="en-GB" sz="1200" b="1" dirty="0">
                        <a:solidFill>
                          <a:srgbClr val="023554"/>
                        </a:solidFill>
                        <a:effectLst/>
                        <a:latin typeface="Georgia"/>
                        <a:ea typeface="MS Mincho" panose="02020609040205080304" pitchFamily="49" charset="-128"/>
                        <a:cs typeface="Times New Roman" panose="02020603050405020304" pitchFamily="18" charset="0"/>
                      </a:endParaRPr>
                    </a:p>
                  </a:txBody>
                  <a:tcPr marL="41275" marR="41275" marT="0" marB="0"/>
                </a:tc>
                <a:tc>
                  <a:txBody>
                    <a:bodyPr/>
                    <a:lstStyle/>
                    <a:p>
                      <a:pPr algn="l">
                        <a:spcAft>
                          <a:spcPts val="600"/>
                        </a:spcAft>
                      </a:pPr>
                      <a:r>
                        <a:rPr lang="en-GB" sz="1200" dirty="0">
                          <a:solidFill>
                            <a:srgbClr val="023554"/>
                          </a:solidFill>
                          <a:effectLst/>
                          <a:latin typeface="Georgia"/>
                        </a:rPr>
                        <a:t>Key Points/Notes</a:t>
                      </a:r>
                      <a:endParaRPr lang="en-GB" sz="1200" b="1" dirty="0">
                        <a:solidFill>
                          <a:srgbClr val="023554"/>
                        </a:solidFill>
                        <a:effectLst/>
                        <a:latin typeface="Georgia"/>
                        <a:ea typeface="MS Mincho" panose="02020609040205080304" pitchFamily="49" charset="-128"/>
                        <a:cs typeface="Times New Roman" panose="02020603050405020304" pitchFamily="18" charset="0"/>
                      </a:endParaRPr>
                    </a:p>
                  </a:txBody>
                  <a:tcPr marL="41275" marR="41275" marT="0" marB="0"/>
                </a:tc>
                <a:tc>
                  <a:txBody>
                    <a:bodyPr/>
                    <a:lstStyle/>
                    <a:p>
                      <a:pPr algn="l">
                        <a:spcAft>
                          <a:spcPts val="600"/>
                        </a:spcAft>
                      </a:pPr>
                      <a:r>
                        <a:rPr lang="en-GB" sz="1200" dirty="0">
                          <a:solidFill>
                            <a:srgbClr val="023554"/>
                          </a:solidFill>
                          <a:effectLst/>
                          <a:latin typeface="Georgia"/>
                        </a:rPr>
                        <a:t>Resources</a:t>
                      </a:r>
                      <a:endParaRPr lang="en-GB" sz="1200" b="1" dirty="0">
                        <a:solidFill>
                          <a:srgbClr val="023554"/>
                        </a:solidFill>
                        <a:effectLst/>
                        <a:latin typeface="Georgia"/>
                        <a:ea typeface="MS Mincho" panose="02020609040205080304" pitchFamily="49" charset="-128"/>
                        <a:cs typeface="Times New Roman" panose="02020603050405020304" pitchFamily="18" charset="0"/>
                      </a:endParaRPr>
                    </a:p>
                  </a:txBody>
                  <a:tcPr marL="41275" marR="41275" marT="0" marB="0"/>
                </a:tc>
                <a:tc>
                  <a:txBody>
                    <a:bodyPr/>
                    <a:lstStyle/>
                    <a:p>
                      <a:pPr algn="l">
                        <a:spcAft>
                          <a:spcPts val="600"/>
                        </a:spcAft>
                      </a:pPr>
                      <a:r>
                        <a:rPr lang="en-GB" sz="1200" dirty="0">
                          <a:solidFill>
                            <a:srgbClr val="023554"/>
                          </a:solidFill>
                          <a:effectLst/>
                          <a:latin typeface="Georgia"/>
                        </a:rPr>
                        <a:t>Timing</a:t>
                      </a:r>
                      <a:endParaRPr lang="en-GB" sz="1200" b="1" dirty="0">
                        <a:solidFill>
                          <a:srgbClr val="023554"/>
                        </a:solidFill>
                        <a:effectLst/>
                        <a:latin typeface="Georgia"/>
                        <a:ea typeface="MS Mincho" panose="02020609040205080304" pitchFamily="49" charset="-128"/>
                        <a:cs typeface="Times New Roman" panose="02020603050405020304" pitchFamily="18" charset="0"/>
                      </a:endParaRPr>
                    </a:p>
                  </a:txBody>
                  <a:tcPr marL="41275" marR="41275" marT="0" marB="0"/>
                </a:tc>
                <a:extLst>
                  <a:ext uri="{0D108BD9-81ED-4DB2-BD59-A6C34878D82A}">
                    <a16:rowId xmlns:a16="http://schemas.microsoft.com/office/drawing/2014/main" val="596854593"/>
                  </a:ext>
                </a:extLst>
              </a:tr>
              <a:tr h="1076000">
                <a:tc>
                  <a:txBody>
                    <a:bodyPr/>
                    <a:lstStyle/>
                    <a:p>
                      <a:pPr algn="l">
                        <a:spcAft>
                          <a:spcPts val="600"/>
                        </a:spcAft>
                      </a:pPr>
                      <a:r>
                        <a:rPr lang="en-GB" sz="1200" dirty="0">
                          <a:solidFill>
                            <a:srgbClr val="023554"/>
                          </a:solidFill>
                          <a:effectLst/>
                          <a:latin typeface="Georgia"/>
                        </a:rPr>
                        <a:t>Introducing the research</a:t>
                      </a:r>
                      <a:endParaRPr lang="en-GB" sz="1200" b="1" dirty="0">
                        <a:solidFill>
                          <a:srgbClr val="023554"/>
                        </a:solidFill>
                        <a:effectLst/>
                        <a:latin typeface="Georgia"/>
                        <a:ea typeface="MS Mincho" panose="02020609040205080304" pitchFamily="49" charset="-128"/>
                        <a:cs typeface="Times New Roman" panose="02020603050405020304" pitchFamily="18" charset="0"/>
                      </a:endParaRPr>
                    </a:p>
                  </a:txBody>
                  <a:tcPr marL="41275" marR="41275" marT="0" marB="0"/>
                </a:tc>
                <a:tc>
                  <a:txBody>
                    <a:bodyPr/>
                    <a:lstStyle/>
                    <a:p>
                      <a:pPr marL="342900" lvl="0" indent="-342900" algn="l">
                        <a:buFont typeface="Symbol" panose="05050102010706020507" pitchFamily="18" charset="2"/>
                        <a:buChar char=""/>
                      </a:pPr>
                      <a:r>
                        <a:rPr lang="en-GB" sz="1200" dirty="0">
                          <a:solidFill>
                            <a:srgbClr val="023554"/>
                          </a:solidFill>
                          <a:effectLst/>
                          <a:latin typeface="Georgia"/>
                        </a:rPr>
                        <a:t>Tell the pupils that the school is taking part in the #BeeWell Programme</a:t>
                      </a:r>
                    </a:p>
                    <a:p>
                      <a:pPr marL="342900" lvl="0" indent="-342900" algn="l">
                        <a:buFont typeface="Symbol" panose="05050102010706020507" pitchFamily="18" charset="2"/>
                        <a:buChar char=""/>
                      </a:pPr>
                      <a:r>
                        <a:rPr lang="en-GB" sz="1200" dirty="0">
                          <a:solidFill>
                            <a:srgbClr val="023554"/>
                          </a:solidFill>
                          <a:effectLst/>
                          <a:latin typeface="Georgia"/>
                        </a:rPr>
                        <a:t>Researchers want to understand more about young people’s mental health and wellbeing (see Glossary for definitions), and the factors that influence these.</a:t>
                      </a:r>
                    </a:p>
                    <a:p>
                      <a:pPr marL="457200" algn="l"/>
                      <a:endParaRPr lang="en-GB" sz="1200">
                        <a:solidFill>
                          <a:srgbClr val="023554"/>
                        </a:solidFill>
                        <a:effectLst/>
                        <a:latin typeface="Georgia" panose="02040502050405020303" pitchFamily="18" charset="0"/>
                        <a:ea typeface="MS Mincho" panose="02020609040205080304" pitchFamily="49" charset="-128"/>
                        <a:cs typeface="Times New Roman" panose="02020603050405020304" pitchFamily="18" charset="0"/>
                      </a:endParaRPr>
                    </a:p>
                  </a:txBody>
                  <a:tcPr marL="41275" marR="41275" marT="0" marB="0"/>
                </a:tc>
                <a:tc>
                  <a:txBody>
                    <a:bodyPr/>
                    <a:lstStyle/>
                    <a:p>
                      <a:pPr algn="l"/>
                      <a:r>
                        <a:rPr lang="en-GB" sz="1200" dirty="0">
                          <a:solidFill>
                            <a:srgbClr val="023554"/>
                          </a:solidFill>
                          <a:effectLst/>
                          <a:latin typeface="Georgia"/>
                        </a:rPr>
                        <a:t>Glossary (Slides 18-20 of this PowerPoint)</a:t>
                      </a:r>
                      <a:endParaRPr lang="en-GB" sz="1200" dirty="0">
                        <a:solidFill>
                          <a:srgbClr val="023554"/>
                        </a:solidFill>
                        <a:effectLst/>
                        <a:latin typeface="Georgia"/>
                        <a:ea typeface="MS Mincho" panose="02020609040205080304" pitchFamily="49" charset="-128"/>
                        <a:cs typeface="Times New Roman" panose="02020603050405020304" pitchFamily="18" charset="0"/>
                      </a:endParaRPr>
                    </a:p>
                  </a:txBody>
                  <a:tcPr marL="41275" marR="41275" marT="0" marB="0"/>
                </a:tc>
                <a:tc>
                  <a:txBody>
                    <a:bodyPr/>
                    <a:lstStyle/>
                    <a:p>
                      <a:pPr algn="ctr">
                        <a:spcAft>
                          <a:spcPts val="600"/>
                        </a:spcAft>
                      </a:pPr>
                      <a:r>
                        <a:rPr lang="en-GB" sz="1200" dirty="0">
                          <a:solidFill>
                            <a:srgbClr val="023554"/>
                          </a:solidFill>
                          <a:effectLst/>
                          <a:latin typeface="Georgia"/>
                        </a:rPr>
                        <a:t>2 minutes</a:t>
                      </a:r>
                      <a:endParaRPr lang="en-GB" sz="1200" b="1" dirty="0">
                        <a:solidFill>
                          <a:srgbClr val="023554"/>
                        </a:solidFill>
                        <a:effectLst/>
                        <a:latin typeface="Georgia"/>
                        <a:ea typeface="MS Mincho" panose="02020609040205080304" pitchFamily="49" charset="-128"/>
                        <a:cs typeface="Times New Roman" panose="02020603050405020304" pitchFamily="18" charset="0"/>
                      </a:endParaRPr>
                    </a:p>
                  </a:txBody>
                  <a:tcPr marL="41275" marR="41275" marT="0" marB="0"/>
                </a:tc>
                <a:extLst>
                  <a:ext uri="{0D108BD9-81ED-4DB2-BD59-A6C34878D82A}">
                    <a16:rowId xmlns:a16="http://schemas.microsoft.com/office/drawing/2014/main" val="1402064128"/>
                  </a:ext>
                </a:extLst>
              </a:tr>
              <a:tr h="2152000">
                <a:tc>
                  <a:txBody>
                    <a:bodyPr/>
                    <a:lstStyle/>
                    <a:p>
                      <a:pPr algn="l">
                        <a:spcAft>
                          <a:spcPts val="600"/>
                        </a:spcAft>
                      </a:pPr>
                      <a:r>
                        <a:rPr lang="en-GB" sz="1200" dirty="0">
                          <a:solidFill>
                            <a:srgbClr val="023554"/>
                          </a:solidFill>
                          <a:effectLst/>
                          <a:latin typeface="Georgia"/>
                        </a:rPr>
                        <a:t>Introducing the survey</a:t>
                      </a:r>
                    </a:p>
                    <a:p>
                      <a:pPr lvl="0" algn="l">
                        <a:spcAft>
                          <a:spcPts val="600"/>
                        </a:spcAft>
                        <a:buNone/>
                      </a:pPr>
                      <a:endParaRPr lang="en-GB" sz="1200">
                        <a:solidFill>
                          <a:srgbClr val="023554"/>
                        </a:solidFill>
                        <a:effectLst/>
                        <a:latin typeface="Georgia"/>
                      </a:endParaRPr>
                    </a:p>
                  </a:txBody>
                  <a:tcPr marL="41275" marR="41275" marT="0" marB="0"/>
                </a:tc>
                <a:tc>
                  <a:txBody>
                    <a:bodyPr/>
                    <a:lstStyle/>
                    <a:p>
                      <a:pPr marL="342900" lvl="0" indent="-342900" algn="l">
                        <a:buFont typeface="Symbol" panose="05050102010706020507" pitchFamily="18" charset="2"/>
                        <a:buChar char=""/>
                      </a:pPr>
                      <a:r>
                        <a:rPr lang="en-GB" sz="1200" dirty="0">
                          <a:solidFill>
                            <a:srgbClr val="023554"/>
                          </a:solidFill>
                          <a:effectLst/>
                          <a:latin typeface="Georgia"/>
                        </a:rPr>
                        <a:t>Show the pupils the video about the survey in the PowerPoint 'Introducing the #BeeWell Survey to Pupils' (Slide 4).</a:t>
                      </a:r>
                    </a:p>
                    <a:p>
                      <a:pPr marL="342900" lvl="0" indent="-342900" algn="l">
                        <a:buFont typeface="Symbol" panose="05050102010706020507" pitchFamily="18" charset="2"/>
                        <a:buChar char=""/>
                      </a:pPr>
                      <a:r>
                        <a:rPr lang="en-GB" sz="1200" dirty="0">
                          <a:solidFill>
                            <a:srgbClr val="023554"/>
                          </a:solidFill>
                          <a:effectLst/>
                          <a:latin typeface="Georgia" panose="02040502050405020303" pitchFamily="18" charset="0"/>
                        </a:rPr>
                        <a:t>After the video, clarify that the survey is:</a:t>
                      </a:r>
                    </a:p>
                    <a:p>
                      <a:pPr marL="742950" lvl="1" indent="-285750" algn="l">
                        <a:buFont typeface="Courier New" panose="02070309020205020404" pitchFamily="49" charset="0"/>
                        <a:buChar char="o"/>
                      </a:pPr>
                      <a:r>
                        <a:rPr lang="en-GB" sz="1200" dirty="0">
                          <a:solidFill>
                            <a:srgbClr val="023554"/>
                          </a:solidFill>
                          <a:effectLst/>
                          <a:latin typeface="Georgia" panose="02040502050405020303" pitchFamily="18" charset="0"/>
                        </a:rPr>
                        <a:t>an online survey about different aspects of their lives</a:t>
                      </a:r>
                    </a:p>
                    <a:p>
                      <a:pPr marL="742950" lvl="1" indent="-285750" algn="l">
                        <a:buFont typeface="Courier New" panose="02070309020205020404" pitchFamily="49" charset="0"/>
                        <a:buChar char="o"/>
                      </a:pPr>
                      <a:r>
                        <a:rPr lang="en-GB" sz="1200" dirty="0">
                          <a:solidFill>
                            <a:srgbClr val="023554"/>
                          </a:solidFill>
                          <a:effectLst/>
                          <a:latin typeface="Georgia" panose="02040502050405020303" pitchFamily="18" charset="0"/>
                        </a:rPr>
                        <a:t>not a test</a:t>
                      </a:r>
                    </a:p>
                    <a:p>
                      <a:pPr marL="742950" lvl="1" indent="-285750" algn="l">
                        <a:buFont typeface="Courier New" panose="02070309020205020404" pitchFamily="49" charset="0"/>
                        <a:buChar char="o"/>
                      </a:pPr>
                      <a:r>
                        <a:rPr lang="en-GB" sz="1200" dirty="0">
                          <a:solidFill>
                            <a:srgbClr val="023554"/>
                          </a:solidFill>
                          <a:effectLst/>
                          <a:latin typeface="Georgia"/>
                        </a:rPr>
                        <a:t>completely anonymous – parents and teachers will not see any answers</a:t>
                      </a:r>
                    </a:p>
                    <a:p>
                      <a:pPr marL="342900" lvl="0" indent="-342900" algn="l">
                        <a:buFont typeface="Symbol" panose="05050102010706020507" pitchFamily="18" charset="2"/>
                        <a:buChar char=""/>
                      </a:pPr>
                      <a:r>
                        <a:rPr lang="en-GB" sz="1200" dirty="0">
                          <a:solidFill>
                            <a:srgbClr val="023554"/>
                          </a:solidFill>
                          <a:effectLst/>
                          <a:latin typeface="Georgia" panose="02040502050405020303" pitchFamily="18" charset="0"/>
                        </a:rPr>
                        <a:t>Ask the pupils if they have any questions about the survey.</a:t>
                      </a:r>
                    </a:p>
                    <a:p>
                      <a:pPr marL="342900" lvl="0" indent="-342900" algn="l">
                        <a:buFont typeface="Symbol" panose="05050102010706020507" pitchFamily="18" charset="2"/>
                        <a:buChar char=""/>
                      </a:pPr>
                      <a:r>
                        <a:rPr lang="en-GB" sz="1200" dirty="0">
                          <a:solidFill>
                            <a:srgbClr val="023554"/>
                          </a:solidFill>
                          <a:effectLst/>
                          <a:latin typeface="Georgia" panose="02040502050405020303" pitchFamily="18" charset="0"/>
                        </a:rPr>
                        <a:t>Highlight who pupils can talk to if they think they need some help or support.</a:t>
                      </a:r>
                    </a:p>
                    <a:p>
                      <a:pPr marL="342900" lvl="0" indent="-342900" algn="l">
                        <a:buFont typeface="Symbol" panose="05050102010706020507" pitchFamily="18" charset="2"/>
                        <a:buChar char=""/>
                      </a:pPr>
                      <a:r>
                        <a:rPr lang="en-GB" sz="1200" dirty="0">
                          <a:solidFill>
                            <a:srgbClr val="023554"/>
                          </a:solidFill>
                          <a:effectLst/>
                          <a:latin typeface="Georgia"/>
                        </a:rPr>
                        <a:t>Work through two example questions with the pupils to help them to understand how the questions work.</a:t>
                      </a:r>
                    </a:p>
                  </a:txBody>
                  <a:tcPr marL="41275" marR="41275" marT="0" marB="0"/>
                </a:tc>
                <a:tc>
                  <a:txBody>
                    <a:bodyPr/>
                    <a:lstStyle/>
                    <a:p>
                      <a:pPr algn="l"/>
                      <a:r>
                        <a:rPr lang="en-GB" sz="1200" dirty="0">
                          <a:solidFill>
                            <a:srgbClr val="023554"/>
                          </a:solidFill>
                          <a:effectLst/>
                          <a:latin typeface="Georgia"/>
                        </a:rPr>
                        <a:t>'Introducing the #BeeWell Survey to Pupils' PowerPoint (including video)</a:t>
                      </a:r>
                    </a:p>
                    <a:p>
                      <a:pPr algn="l"/>
                      <a:endParaRPr lang="en-GB" sz="1200" dirty="0">
                        <a:solidFill>
                          <a:srgbClr val="023554"/>
                        </a:solidFill>
                        <a:effectLst/>
                        <a:latin typeface="Georgia" panose="02040502050405020303" pitchFamily="18" charset="0"/>
                      </a:endParaRPr>
                    </a:p>
                  </a:txBody>
                  <a:tcPr marL="41275" marR="41275" marT="0" marB="0"/>
                </a:tc>
                <a:tc>
                  <a:txBody>
                    <a:bodyPr/>
                    <a:lstStyle/>
                    <a:p>
                      <a:pPr algn="ctr">
                        <a:spcAft>
                          <a:spcPts val="600"/>
                        </a:spcAft>
                      </a:pPr>
                      <a:r>
                        <a:rPr lang="en-GB" sz="1200" dirty="0">
                          <a:solidFill>
                            <a:srgbClr val="023554"/>
                          </a:solidFill>
                          <a:effectLst/>
                          <a:latin typeface="Georgia"/>
                        </a:rPr>
                        <a:t>8 minutes</a:t>
                      </a:r>
                      <a:endParaRPr lang="en-GB" sz="1200" b="1" dirty="0">
                        <a:solidFill>
                          <a:srgbClr val="023554"/>
                        </a:solidFill>
                        <a:effectLst/>
                        <a:latin typeface="Georgia"/>
                        <a:ea typeface="MS Mincho" panose="02020609040205080304" pitchFamily="49" charset="-128"/>
                        <a:cs typeface="Times New Roman" panose="02020603050405020304" pitchFamily="18" charset="0"/>
                      </a:endParaRPr>
                    </a:p>
                  </a:txBody>
                  <a:tcPr marL="41275" marR="41275" marT="0" marB="0"/>
                </a:tc>
                <a:extLst>
                  <a:ext uri="{0D108BD9-81ED-4DB2-BD59-A6C34878D82A}">
                    <a16:rowId xmlns:a16="http://schemas.microsoft.com/office/drawing/2014/main" val="2850376952"/>
                  </a:ext>
                </a:extLst>
              </a:tr>
              <a:tr h="1614000">
                <a:tc>
                  <a:txBody>
                    <a:bodyPr/>
                    <a:lstStyle/>
                    <a:p>
                      <a:pPr algn="l">
                        <a:spcAft>
                          <a:spcPts val="600"/>
                        </a:spcAft>
                      </a:pPr>
                      <a:r>
                        <a:rPr lang="en-GB" sz="1200" dirty="0">
                          <a:solidFill>
                            <a:srgbClr val="023554"/>
                          </a:solidFill>
                          <a:effectLst/>
                          <a:latin typeface="Georgia"/>
                        </a:rPr>
                        <a:t>Pupils completing the survey</a:t>
                      </a:r>
                      <a:endParaRPr lang="en-GB" sz="1200" b="1" dirty="0">
                        <a:solidFill>
                          <a:srgbClr val="023554"/>
                        </a:solidFill>
                        <a:effectLst/>
                        <a:latin typeface="Georgia"/>
                        <a:ea typeface="MS Mincho" panose="02020609040205080304" pitchFamily="49" charset="-128"/>
                        <a:cs typeface="Times New Roman" panose="02020603050405020304" pitchFamily="18" charset="0"/>
                      </a:endParaRPr>
                    </a:p>
                  </a:txBody>
                  <a:tcPr marL="41275" marR="41275" marT="0" marB="0"/>
                </a:tc>
                <a:tc>
                  <a:txBody>
                    <a:bodyPr/>
                    <a:lstStyle/>
                    <a:p>
                      <a:pPr marL="342900" lvl="0" indent="-342900" algn="l">
                        <a:buFont typeface="Symbol" panose="05050102010706020507" pitchFamily="18" charset="2"/>
                        <a:buChar char=""/>
                      </a:pPr>
                      <a:r>
                        <a:rPr lang="en-GB" sz="1200" dirty="0">
                          <a:solidFill>
                            <a:srgbClr val="023554"/>
                          </a:solidFill>
                          <a:effectLst/>
                          <a:latin typeface="Georgia" panose="02040502050405020303" pitchFamily="18" charset="0"/>
                        </a:rPr>
                        <a:t>Each pupil has a unique password that will allow them access to the survey.</a:t>
                      </a:r>
                    </a:p>
                    <a:p>
                      <a:pPr marL="342900" lvl="0" indent="-342900" algn="l">
                        <a:buFont typeface="Symbol" panose="05050102010706020507" pitchFamily="18" charset="2"/>
                        <a:buChar char=""/>
                      </a:pPr>
                      <a:r>
                        <a:rPr lang="en-GB" sz="1200" dirty="0">
                          <a:solidFill>
                            <a:srgbClr val="023554"/>
                          </a:solidFill>
                          <a:effectLst/>
                          <a:latin typeface="Georgia"/>
                        </a:rPr>
                        <a:t>Remember to leave Slide 13 of the 'Introducing the #BeeWell Survey to Pupils' PowerPoint up on the whiteboard as pupils complete the survey.</a:t>
                      </a:r>
                    </a:p>
                    <a:p>
                      <a:pPr marL="342900" lvl="0" indent="-342900" algn="l">
                        <a:buFont typeface="Symbol" panose="05050102010706020507" pitchFamily="18" charset="2"/>
                        <a:buChar char=""/>
                      </a:pPr>
                      <a:r>
                        <a:rPr lang="en-GB" sz="1200" dirty="0">
                          <a:solidFill>
                            <a:srgbClr val="023554"/>
                          </a:solidFill>
                          <a:effectLst/>
                          <a:latin typeface="Georgia" panose="02040502050405020303" pitchFamily="18" charset="0"/>
                        </a:rPr>
                        <a:t>Reiterate that pupils should not be looking at each other’s answers.</a:t>
                      </a:r>
                      <a:endParaRPr lang="en-GB" sz="1200" dirty="0">
                        <a:solidFill>
                          <a:srgbClr val="023554"/>
                        </a:solidFill>
                        <a:effectLst/>
                        <a:latin typeface="Georgia" panose="02040502050405020303" pitchFamily="18" charset="0"/>
                        <a:ea typeface="MS Mincho" panose="02020609040205080304" pitchFamily="49" charset="-128"/>
                        <a:cs typeface="Times New Roman" panose="02020603050405020304" pitchFamily="18" charset="0"/>
                      </a:endParaRPr>
                    </a:p>
                  </a:txBody>
                  <a:tcPr marL="41275" marR="41275" marT="0" marB="0"/>
                </a:tc>
                <a:tc>
                  <a:txBody>
                    <a:bodyPr/>
                    <a:lstStyle/>
                    <a:p>
                      <a:pPr lvl="0" algn="l">
                        <a:buNone/>
                      </a:pPr>
                      <a:r>
                        <a:rPr lang="en-GB" sz="1200" b="0" i="0" u="none" strike="noStrike" noProof="0" dirty="0">
                          <a:solidFill>
                            <a:srgbClr val="023554"/>
                          </a:solidFill>
                          <a:effectLst/>
                          <a:latin typeface="Georgia"/>
                        </a:rPr>
                        <a:t>'Introducing the #BeeWell Survey to Pupils' PowerPoint (Slide 13) </a:t>
                      </a:r>
                      <a:endParaRPr lang="en-US" dirty="0"/>
                    </a:p>
                    <a:p>
                      <a:pPr lvl="0" algn="l">
                        <a:buNone/>
                      </a:pPr>
                      <a:endParaRPr lang="en-GB" sz="1200" b="0" i="0" u="none" strike="noStrike" noProof="0" dirty="0">
                        <a:solidFill>
                          <a:srgbClr val="023554"/>
                        </a:solidFill>
                        <a:effectLst/>
                        <a:latin typeface="Georgia"/>
                      </a:endParaRPr>
                    </a:p>
                    <a:p>
                      <a:pPr lvl="0" algn="l">
                        <a:buNone/>
                      </a:pPr>
                      <a:r>
                        <a:rPr lang="en-GB" sz="1200" dirty="0">
                          <a:solidFill>
                            <a:srgbClr val="023554"/>
                          </a:solidFill>
                          <a:effectLst/>
                          <a:latin typeface="Georgia"/>
                        </a:rPr>
                        <a:t>Pupil FAQs</a:t>
                      </a:r>
                      <a:endParaRPr lang="en-GB" dirty="0"/>
                    </a:p>
                    <a:p>
                      <a:pPr lvl="0" algn="l">
                        <a:buNone/>
                      </a:pPr>
                      <a:endParaRPr lang="en-GB" sz="1200" dirty="0">
                        <a:solidFill>
                          <a:srgbClr val="023554"/>
                        </a:solidFill>
                        <a:effectLst/>
                        <a:latin typeface="Georgia"/>
                      </a:endParaRPr>
                    </a:p>
                    <a:p>
                      <a:pPr lvl="0" algn="l">
                        <a:buNone/>
                      </a:pPr>
                      <a:r>
                        <a:rPr lang="en-GB" sz="1200" dirty="0">
                          <a:solidFill>
                            <a:srgbClr val="023554"/>
                          </a:solidFill>
                          <a:effectLst/>
                          <a:latin typeface="Georgia"/>
                        </a:rPr>
                        <a:t>Staff FAQs</a:t>
                      </a:r>
                    </a:p>
                    <a:p>
                      <a:pPr algn="l"/>
                      <a:endParaRPr lang="en-GB" sz="1200" dirty="0">
                        <a:solidFill>
                          <a:srgbClr val="023554"/>
                        </a:solidFill>
                        <a:effectLst/>
                        <a:latin typeface="Georgia" panose="02040502050405020303" pitchFamily="18" charset="0"/>
                      </a:endParaRPr>
                    </a:p>
                    <a:p>
                      <a:pPr algn="l"/>
                      <a:r>
                        <a:rPr lang="en-GB" sz="1200" dirty="0">
                          <a:solidFill>
                            <a:srgbClr val="023554"/>
                          </a:solidFill>
                          <a:effectLst/>
                          <a:latin typeface="Georgia" panose="02040502050405020303" pitchFamily="18" charset="0"/>
                        </a:rPr>
                        <a:t>Glossary</a:t>
                      </a:r>
                    </a:p>
                    <a:p>
                      <a:pPr algn="l"/>
                      <a:endParaRPr lang="en-GB" sz="1200" dirty="0">
                        <a:solidFill>
                          <a:srgbClr val="023554"/>
                        </a:solidFill>
                        <a:effectLst/>
                        <a:latin typeface="Georgia" panose="02040502050405020303" pitchFamily="18" charset="0"/>
                        <a:ea typeface="MS Mincho" panose="02020609040205080304" pitchFamily="49" charset="-128"/>
                        <a:cs typeface="Times New Roman" panose="02020603050405020304" pitchFamily="18" charset="0"/>
                      </a:endParaRPr>
                    </a:p>
                  </a:txBody>
                  <a:tcPr marL="41275" marR="41275" marT="0" marB="0"/>
                </a:tc>
                <a:tc>
                  <a:txBody>
                    <a:bodyPr/>
                    <a:lstStyle/>
                    <a:p>
                      <a:pPr algn="ctr">
                        <a:spcAft>
                          <a:spcPts val="600"/>
                        </a:spcAft>
                      </a:pPr>
                      <a:r>
                        <a:rPr lang="en-GB" sz="1200" dirty="0">
                          <a:solidFill>
                            <a:srgbClr val="023554"/>
                          </a:solidFill>
                          <a:effectLst/>
                          <a:latin typeface="Georgia"/>
                        </a:rPr>
                        <a:t>30 – 40 minutes</a:t>
                      </a:r>
                      <a:endParaRPr lang="en-GB" sz="1200" dirty="0">
                        <a:solidFill>
                          <a:srgbClr val="023554"/>
                        </a:solidFill>
                        <a:effectLst/>
                        <a:latin typeface="Georgia"/>
                        <a:ea typeface="MS Mincho" panose="02020609040205080304" pitchFamily="49" charset="-128"/>
                        <a:cs typeface="Times New Roman" panose="02020603050405020304" pitchFamily="18" charset="0"/>
                      </a:endParaRPr>
                    </a:p>
                  </a:txBody>
                  <a:tcPr marL="41275" marR="41275" marT="0" marB="0"/>
                </a:tc>
                <a:extLst>
                  <a:ext uri="{0D108BD9-81ED-4DB2-BD59-A6C34878D82A}">
                    <a16:rowId xmlns:a16="http://schemas.microsoft.com/office/drawing/2014/main" val="1513138139"/>
                  </a:ext>
                </a:extLst>
              </a:tr>
              <a:tr h="896666">
                <a:tc>
                  <a:txBody>
                    <a:bodyPr/>
                    <a:lstStyle/>
                    <a:p>
                      <a:pPr algn="l">
                        <a:spcAft>
                          <a:spcPts val="600"/>
                        </a:spcAft>
                      </a:pPr>
                      <a:r>
                        <a:rPr lang="en-GB" sz="1200" dirty="0">
                          <a:solidFill>
                            <a:srgbClr val="023554"/>
                          </a:solidFill>
                          <a:effectLst/>
                          <a:latin typeface="Georgia"/>
                        </a:rPr>
                        <a:t>Summary</a:t>
                      </a:r>
                      <a:endParaRPr lang="en-GB" sz="1200" b="1" dirty="0">
                        <a:solidFill>
                          <a:srgbClr val="023554"/>
                        </a:solidFill>
                        <a:effectLst/>
                        <a:latin typeface="Georgia"/>
                        <a:ea typeface="MS Mincho" panose="02020609040205080304" pitchFamily="49" charset="-128"/>
                        <a:cs typeface="Times New Roman" panose="02020603050405020304" pitchFamily="18" charset="0"/>
                      </a:endParaRPr>
                    </a:p>
                  </a:txBody>
                  <a:tcPr marL="41275" marR="41275" marT="0" marB="0"/>
                </a:tc>
                <a:tc>
                  <a:txBody>
                    <a:bodyPr/>
                    <a:lstStyle/>
                    <a:p>
                      <a:pPr marL="342900" lvl="0" indent="-342900" algn="l">
                        <a:buFont typeface="Symbol" panose="05050102010706020507" pitchFamily="18" charset="2"/>
                        <a:buChar char=""/>
                      </a:pPr>
                      <a:r>
                        <a:rPr lang="en-GB" sz="1200" dirty="0">
                          <a:solidFill>
                            <a:srgbClr val="023554"/>
                          </a:solidFill>
                          <a:effectLst/>
                          <a:latin typeface="Georgia"/>
                        </a:rPr>
                        <a:t>Reiterate that the survey is anonymous, and no teachers or parents will be able to see the answers – highlight once again the people in the school that pupils can talk to.</a:t>
                      </a:r>
                    </a:p>
                    <a:p>
                      <a:pPr marL="342900" lvl="0" indent="-342900" algn="l">
                        <a:buFont typeface="Symbol" panose="05050102010706020507" pitchFamily="18" charset="2"/>
                        <a:buChar char=""/>
                      </a:pPr>
                      <a:r>
                        <a:rPr lang="en-GB" sz="1200" dirty="0">
                          <a:solidFill>
                            <a:srgbClr val="023554"/>
                          </a:solidFill>
                          <a:effectLst/>
                          <a:latin typeface="Georgia"/>
                        </a:rPr>
                        <a:t>Ask the pupils for any questions that they may have about the survey, now that they have completed it.</a:t>
                      </a:r>
                      <a:endParaRPr lang="en-GB" sz="1200" dirty="0">
                        <a:solidFill>
                          <a:srgbClr val="023554"/>
                        </a:solidFill>
                        <a:effectLst/>
                        <a:latin typeface="Georgia"/>
                        <a:ea typeface="MS Mincho" panose="02020609040205080304" pitchFamily="49" charset="-128"/>
                        <a:cs typeface="Times New Roman" panose="02020603050405020304" pitchFamily="18" charset="0"/>
                      </a:endParaRPr>
                    </a:p>
                  </a:txBody>
                  <a:tcPr marL="41275" marR="41275" marT="0" marB="0"/>
                </a:tc>
                <a:tc>
                  <a:txBody>
                    <a:bodyPr/>
                    <a:lstStyle/>
                    <a:p>
                      <a:pPr algn="l"/>
                      <a:r>
                        <a:rPr lang="en-GB" sz="1200" dirty="0">
                          <a:solidFill>
                            <a:srgbClr val="023554"/>
                          </a:solidFill>
                          <a:effectLst/>
                          <a:latin typeface="Georgia"/>
                        </a:rPr>
                        <a:t>None</a:t>
                      </a:r>
                      <a:endParaRPr lang="en-GB" sz="1200" dirty="0">
                        <a:solidFill>
                          <a:srgbClr val="023554"/>
                        </a:solidFill>
                        <a:effectLst/>
                        <a:latin typeface="Georgia"/>
                        <a:ea typeface="MS Mincho" panose="02020609040205080304" pitchFamily="49" charset="-128"/>
                        <a:cs typeface="Times New Roman" panose="02020603050405020304" pitchFamily="18" charset="0"/>
                      </a:endParaRPr>
                    </a:p>
                  </a:txBody>
                  <a:tcPr marL="41275" marR="41275" marT="0" marB="0"/>
                </a:tc>
                <a:tc>
                  <a:txBody>
                    <a:bodyPr/>
                    <a:lstStyle/>
                    <a:p>
                      <a:pPr algn="ctr">
                        <a:spcAft>
                          <a:spcPts val="600"/>
                        </a:spcAft>
                      </a:pPr>
                      <a:r>
                        <a:rPr lang="en-GB" sz="1200" dirty="0">
                          <a:solidFill>
                            <a:srgbClr val="023554"/>
                          </a:solidFill>
                          <a:effectLst/>
                          <a:latin typeface="Georgia" panose="02040502050405020303" pitchFamily="18" charset="0"/>
                        </a:rPr>
                        <a:t>2 minutes</a:t>
                      </a:r>
                    </a:p>
                    <a:p>
                      <a:pPr algn="l">
                        <a:spcAft>
                          <a:spcPts val="600"/>
                        </a:spcAft>
                      </a:pPr>
                      <a:r>
                        <a:rPr lang="en-GB" sz="1200" dirty="0">
                          <a:solidFill>
                            <a:srgbClr val="023554"/>
                          </a:solidFill>
                          <a:effectLst/>
                          <a:latin typeface="Georgia" panose="02040502050405020303" pitchFamily="18" charset="0"/>
                        </a:rPr>
                        <a:t> </a:t>
                      </a:r>
                    </a:p>
                    <a:p>
                      <a:pPr algn="l">
                        <a:spcAft>
                          <a:spcPts val="600"/>
                        </a:spcAft>
                      </a:pPr>
                      <a:r>
                        <a:rPr lang="en-GB" sz="1200" dirty="0">
                          <a:solidFill>
                            <a:srgbClr val="023554"/>
                          </a:solidFill>
                          <a:effectLst/>
                          <a:latin typeface="Georgia" panose="02040502050405020303" pitchFamily="18" charset="0"/>
                        </a:rPr>
                        <a:t> </a:t>
                      </a:r>
                      <a:endParaRPr lang="en-GB" sz="1200" dirty="0">
                        <a:solidFill>
                          <a:srgbClr val="023554"/>
                        </a:solidFill>
                        <a:effectLst/>
                        <a:latin typeface="Georgia" panose="02040502050405020303" pitchFamily="18" charset="0"/>
                        <a:ea typeface="MS Mincho" panose="02020609040205080304" pitchFamily="49" charset="-128"/>
                        <a:cs typeface="Times New Roman" panose="02020603050405020304" pitchFamily="18" charset="0"/>
                      </a:endParaRPr>
                    </a:p>
                  </a:txBody>
                  <a:tcPr marL="41275" marR="41275" marT="0" marB="0"/>
                </a:tc>
                <a:extLst>
                  <a:ext uri="{0D108BD9-81ED-4DB2-BD59-A6C34878D82A}">
                    <a16:rowId xmlns:a16="http://schemas.microsoft.com/office/drawing/2014/main" val="2883122593"/>
                  </a:ext>
                </a:extLst>
              </a:tr>
            </a:tbl>
          </a:graphicData>
        </a:graphic>
      </p:graphicFrame>
    </p:spTree>
    <p:extLst>
      <p:ext uri="{BB962C8B-B14F-4D97-AF65-F5344CB8AC3E}">
        <p14:creationId xmlns:p14="http://schemas.microsoft.com/office/powerpoint/2010/main" val="773503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pic>
        <p:nvPicPr>
          <p:cNvPr id="4" name="Picture 3" descr="Shape, circle&#10;&#10;Description automatically generated">
            <a:extLst>
              <a:ext uri="{FF2B5EF4-FFF2-40B4-BE49-F238E27FC236}">
                <a16:creationId xmlns:a16="http://schemas.microsoft.com/office/drawing/2014/main" id="{E58C3CC4-17F5-471F-AFF1-146466299B7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3778625">
            <a:off x="8375509" y="-1423106"/>
            <a:ext cx="3944847" cy="3795775"/>
          </a:xfrm>
          <a:prstGeom prst="rect">
            <a:avLst/>
          </a:prstGeom>
        </p:spPr>
      </p:pic>
      <p:sp>
        <p:nvSpPr>
          <p:cNvPr id="2" name="Title 1">
            <a:extLst>
              <a:ext uri="{FF2B5EF4-FFF2-40B4-BE49-F238E27FC236}">
                <a16:creationId xmlns:a16="http://schemas.microsoft.com/office/drawing/2014/main" id="{2BCAFC64-9365-48AF-9AB9-931D44F592F1}"/>
              </a:ext>
            </a:extLst>
          </p:cNvPr>
          <p:cNvSpPr>
            <a:spLocks noGrp="1"/>
          </p:cNvSpPr>
          <p:nvPr>
            <p:ph type="title"/>
          </p:nvPr>
        </p:nvSpPr>
        <p:spPr>
          <a:xfrm>
            <a:off x="8036520" y="-530194"/>
            <a:ext cx="3809685" cy="2586875"/>
          </a:xfrm>
        </p:spPr>
        <p:txBody>
          <a:bodyPr/>
          <a:lstStyle/>
          <a:p>
            <a:pPr algn="r"/>
            <a:br>
              <a:rPr lang="en-GB" sz="3000" dirty="0"/>
            </a:br>
            <a:r>
              <a:rPr lang="en-GB" sz="3000" dirty="0">
                <a:latin typeface="Georgia"/>
                <a:cs typeface="Arial"/>
              </a:rPr>
              <a:t>Supporting pupils with additional needs</a:t>
            </a:r>
          </a:p>
        </p:txBody>
      </p:sp>
      <p:sp>
        <p:nvSpPr>
          <p:cNvPr id="6" name="Content Placeholder 2">
            <a:extLst>
              <a:ext uri="{FF2B5EF4-FFF2-40B4-BE49-F238E27FC236}">
                <a16:creationId xmlns:a16="http://schemas.microsoft.com/office/drawing/2014/main" id="{48FAA10D-8015-4F0C-A6AC-BC9D15239B7E}"/>
              </a:ext>
            </a:extLst>
          </p:cNvPr>
          <p:cNvSpPr txBox="1">
            <a:spLocks/>
          </p:cNvSpPr>
          <p:nvPr/>
        </p:nvSpPr>
        <p:spPr>
          <a:xfrm>
            <a:off x="2512749" y="470633"/>
            <a:ext cx="5647437" cy="2856984"/>
          </a:xfrm>
          <a:prstGeom prst="rect">
            <a:avLst/>
          </a:prstGeom>
        </p:spPr>
        <p:txBody>
          <a:bodyPr lIns="91440" tIns="45720" rIns="91440" bIns="45720" anchor="t"/>
          <a:lstStyle>
            <a:lvl1pPr marL="342900" indent="-342900" algn="l" rtl="0" fontAlgn="base">
              <a:spcBef>
                <a:spcPct val="20000"/>
              </a:spcBef>
              <a:spcAft>
                <a:spcPct val="0"/>
              </a:spcAft>
              <a:buFont typeface="Arial" pitchFamily="34" charset="0"/>
              <a:buChar char="•"/>
              <a:defRPr sz="2800" kern="1200">
                <a:solidFill>
                  <a:srgbClr val="023554"/>
                </a:solidFill>
                <a:latin typeface="Georgia" panose="02040502050405020303" pitchFamily="18" charset="0"/>
                <a:ea typeface="+mn-ea"/>
                <a:cs typeface="Arial" pitchFamily="34" charset="0"/>
              </a:defRPr>
            </a:lvl1pPr>
            <a:lvl2pPr marL="742950" indent="-285750" algn="l" rtl="0" fontAlgn="base">
              <a:spcBef>
                <a:spcPct val="20000"/>
              </a:spcBef>
              <a:spcAft>
                <a:spcPct val="0"/>
              </a:spcAft>
              <a:buFont typeface="Arial" pitchFamily="34" charset="0"/>
              <a:buChar char="–"/>
              <a:defRPr sz="2800" kern="1200">
                <a:solidFill>
                  <a:srgbClr val="023554"/>
                </a:solidFill>
                <a:latin typeface="Georgia" panose="02040502050405020303" pitchFamily="18" charset="0"/>
                <a:ea typeface="+mn-ea"/>
                <a:cs typeface="Arial" pitchFamily="34" charset="0"/>
              </a:defRPr>
            </a:lvl2pPr>
            <a:lvl3pPr marL="1143000" indent="-228600" algn="l" rtl="0" fontAlgn="base">
              <a:spcBef>
                <a:spcPct val="20000"/>
              </a:spcBef>
              <a:spcAft>
                <a:spcPct val="0"/>
              </a:spcAft>
              <a:buFont typeface="Arial" pitchFamily="34" charset="0"/>
              <a:buChar char="•"/>
              <a:defRPr sz="2800" kern="1200">
                <a:solidFill>
                  <a:srgbClr val="023554"/>
                </a:solidFill>
                <a:latin typeface="Georgia" panose="02040502050405020303" pitchFamily="18" charset="0"/>
                <a:ea typeface="+mn-ea"/>
                <a:cs typeface="Arial" pitchFamily="34" charset="0"/>
              </a:defRPr>
            </a:lvl3pPr>
            <a:lvl4pPr marL="1600200" indent="-228600" algn="l" rtl="0" fontAlgn="base">
              <a:spcBef>
                <a:spcPct val="20000"/>
              </a:spcBef>
              <a:spcAft>
                <a:spcPct val="0"/>
              </a:spcAft>
              <a:buFont typeface="Arial" pitchFamily="34" charset="0"/>
              <a:buChar char="–"/>
              <a:defRPr sz="2800" kern="1200">
                <a:solidFill>
                  <a:srgbClr val="023554"/>
                </a:solidFill>
                <a:latin typeface="Georgia" panose="02040502050405020303" pitchFamily="18" charset="0"/>
                <a:ea typeface="+mn-ea"/>
                <a:cs typeface="Arial" pitchFamily="34" charset="0"/>
              </a:defRPr>
            </a:lvl4pPr>
            <a:lvl5pPr marL="2057400" indent="-228600" algn="l" rtl="0" fontAlgn="base">
              <a:spcBef>
                <a:spcPct val="20000"/>
              </a:spcBef>
              <a:spcAft>
                <a:spcPct val="0"/>
              </a:spcAft>
              <a:buFont typeface="Arial" pitchFamily="34" charset="0"/>
              <a:buChar char="»"/>
              <a:defRPr sz="2800" kern="1200">
                <a:solidFill>
                  <a:srgbClr val="023554"/>
                </a:solidFill>
                <a:latin typeface="Georgia" panose="02040502050405020303" pitchFamily="18"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2000" b="1" dirty="0">
                <a:latin typeface="Georgia"/>
                <a:cs typeface="Arial"/>
              </a:rPr>
              <a:t>Principles:</a:t>
            </a:r>
          </a:p>
          <a:p>
            <a:r>
              <a:rPr lang="en-US" sz="2000" dirty="0">
                <a:latin typeface="Georgia"/>
                <a:cs typeface="Arial"/>
              </a:rPr>
              <a:t>We want everyone to have the support they need to enable them to take part.  </a:t>
            </a:r>
          </a:p>
          <a:p>
            <a:r>
              <a:rPr lang="en-US" sz="2000" dirty="0">
                <a:latin typeface="Georgia"/>
                <a:cs typeface="Arial"/>
              </a:rPr>
              <a:t>You are the experts, your staff know your pupils best, you are best placed to know how each young person is best supported.  </a:t>
            </a:r>
          </a:p>
          <a:p>
            <a:r>
              <a:rPr lang="en-US" sz="2000" dirty="0">
                <a:latin typeface="Georgia"/>
                <a:cs typeface="Arial"/>
              </a:rPr>
              <a:t>As far as possible support should align with usual practice in your setting.  </a:t>
            </a:r>
          </a:p>
          <a:p>
            <a:r>
              <a:rPr lang="en-US" sz="2000" dirty="0">
                <a:latin typeface="Georgia"/>
                <a:cs typeface="Arial"/>
              </a:rPr>
              <a:t>Plan ahead to ensure support is available.</a:t>
            </a:r>
            <a:endParaRPr lang="en-US" sz="2000" dirty="0"/>
          </a:p>
          <a:p>
            <a:pPr marL="0" indent="0">
              <a:buFont typeface="Arial" pitchFamily="34" charset="0"/>
              <a:buNone/>
            </a:pPr>
            <a:endParaRPr lang="en-US" sz="1800"/>
          </a:p>
          <a:p>
            <a:pPr marL="0" indent="0">
              <a:buFont typeface="Arial" pitchFamily="34" charset="0"/>
              <a:buNone/>
            </a:pPr>
            <a:endParaRPr lang="en-US" sz="1600"/>
          </a:p>
          <a:p>
            <a:pPr marL="0" indent="0">
              <a:buFont typeface="Arial" pitchFamily="34" charset="0"/>
              <a:buNone/>
            </a:pPr>
            <a:endParaRPr lang="en-US" sz="1600"/>
          </a:p>
          <a:p>
            <a:endParaRPr lang="en-US" sz="1600"/>
          </a:p>
        </p:txBody>
      </p:sp>
      <p:sp>
        <p:nvSpPr>
          <p:cNvPr id="7" name="Content Placeholder 2">
            <a:extLst>
              <a:ext uri="{FF2B5EF4-FFF2-40B4-BE49-F238E27FC236}">
                <a16:creationId xmlns:a16="http://schemas.microsoft.com/office/drawing/2014/main" id="{8750E605-6E21-446D-BB2B-243465F0451F}"/>
              </a:ext>
            </a:extLst>
          </p:cNvPr>
          <p:cNvSpPr txBox="1">
            <a:spLocks/>
          </p:cNvSpPr>
          <p:nvPr/>
        </p:nvSpPr>
        <p:spPr>
          <a:xfrm>
            <a:off x="482691" y="3796854"/>
            <a:ext cx="11356520" cy="2220089"/>
          </a:xfrm>
          <a:prstGeom prst="rect">
            <a:avLst/>
          </a:prstGeom>
        </p:spPr>
        <p:txBody>
          <a:bodyPr lIns="91440" tIns="45720" rIns="91440" bIns="45720" anchor="t"/>
          <a:lstStyle>
            <a:lvl1pPr marL="342900" indent="-342900" algn="l" rtl="0" fontAlgn="base">
              <a:spcBef>
                <a:spcPct val="20000"/>
              </a:spcBef>
              <a:spcAft>
                <a:spcPct val="0"/>
              </a:spcAft>
              <a:buFont typeface="Arial" pitchFamily="34" charset="0"/>
              <a:buChar char="•"/>
              <a:defRPr sz="2800" kern="1200">
                <a:solidFill>
                  <a:srgbClr val="023554"/>
                </a:solidFill>
                <a:latin typeface="Georgia" panose="02040502050405020303" pitchFamily="18" charset="0"/>
                <a:ea typeface="+mn-ea"/>
                <a:cs typeface="Arial" pitchFamily="34" charset="0"/>
              </a:defRPr>
            </a:lvl1pPr>
            <a:lvl2pPr marL="742950" indent="-285750" algn="l" rtl="0" fontAlgn="base">
              <a:spcBef>
                <a:spcPct val="20000"/>
              </a:spcBef>
              <a:spcAft>
                <a:spcPct val="0"/>
              </a:spcAft>
              <a:buFont typeface="Arial" pitchFamily="34" charset="0"/>
              <a:buChar char="–"/>
              <a:defRPr sz="2800" kern="1200">
                <a:solidFill>
                  <a:srgbClr val="023554"/>
                </a:solidFill>
                <a:latin typeface="Georgia" panose="02040502050405020303" pitchFamily="18" charset="0"/>
                <a:ea typeface="+mn-ea"/>
                <a:cs typeface="Arial" pitchFamily="34" charset="0"/>
              </a:defRPr>
            </a:lvl2pPr>
            <a:lvl3pPr marL="1143000" indent="-228600" algn="l" rtl="0" fontAlgn="base">
              <a:spcBef>
                <a:spcPct val="20000"/>
              </a:spcBef>
              <a:spcAft>
                <a:spcPct val="0"/>
              </a:spcAft>
              <a:buFont typeface="Arial" pitchFamily="34" charset="0"/>
              <a:buChar char="•"/>
              <a:defRPr sz="2800" kern="1200">
                <a:solidFill>
                  <a:srgbClr val="023554"/>
                </a:solidFill>
                <a:latin typeface="Georgia" panose="02040502050405020303" pitchFamily="18" charset="0"/>
                <a:ea typeface="+mn-ea"/>
                <a:cs typeface="Arial" pitchFamily="34" charset="0"/>
              </a:defRPr>
            </a:lvl3pPr>
            <a:lvl4pPr marL="1600200" indent="-228600" algn="l" rtl="0" fontAlgn="base">
              <a:spcBef>
                <a:spcPct val="20000"/>
              </a:spcBef>
              <a:spcAft>
                <a:spcPct val="0"/>
              </a:spcAft>
              <a:buFont typeface="Arial" pitchFamily="34" charset="0"/>
              <a:buChar char="–"/>
              <a:defRPr sz="2800" kern="1200">
                <a:solidFill>
                  <a:srgbClr val="023554"/>
                </a:solidFill>
                <a:latin typeface="Georgia" panose="02040502050405020303" pitchFamily="18" charset="0"/>
                <a:ea typeface="+mn-ea"/>
                <a:cs typeface="Arial" pitchFamily="34" charset="0"/>
              </a:defRPr>
            </a:lvl4pPr>
            <a:lvl5pPr marL="2057400" indent="-228600" algn="l" rtl="0" fontAlgn="base">
              <a:spcBef>
                <a:spcPct val="20000"/>
              </a:spcBef>
              <a:spcAft>
                <a:spcPct val="0"/>
              </a:spcAft>
              <a:buFont typeface="Arial" pitchFamily="34" charset="0"/>
              <a:buChar char="»"/>
              <a:defRPr sz="2800" kern="1200">
                <a:solidFill>
                  <a:srgbClr val="023554"/>
                </a:solidFill>
                <a:latin typeface="Georgia" panose="02040502050405020303" pitchFamily="18"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000" dirty="0">
                <a:latin typeface="Georgia"/>
                <a:ea typeface="Open Sans"/>
                <a:cs typeface="Arial"/>
              </a:rPr>
              <a:t>Support could include:</a:t>
            </a:r>
            <a:endParaRPr lang="en-US" sz="2000"/>
          </a:p>
          <a:p>
            <a:r>
              <a:rPr lang="en-US" sz="2000" dirty="0">
                <a:latin typeface="Georgia"/>
                <a:cs typeface="Arial"/>
              </a:rPr>
              <a:t>reading the text to the young person.</a:t>
            </a:r>
            <a:endParaRPr lang="en-US" sz="2000"/>
          </a:p>
          <a:p>
            <a:r>
              <a:rPr lang="en-US" sz="2000" dirty="0">
                <a:latin typeface="Georgia"/>
                <a:cs typeface="Arial"/>
              </a:rPr>
              <a:t>explaining words and concepts to help them understand.</a:t>
            </a:r>
            <a:endParaRPr lang="en-US" sz="2000"/>
          </a:p>
          <a:p>
            <a:r>
              <a:rPr lang="en-US" sz="2000" dirty="0">
                <a:latin typeface="Georgia"/>
                <a:cs typeface="Arial"/>
              </a:rPr>
              <a:t>providing breaks (the survey can be completed in multiple sittings).</a:t>
            </a:r>
            <a:endParaRPr lang="en-US" sz="2000"/>
          </a:p>
          <a:p>
            <a:pPr marL="0" indent="0">
              <a:buFont typeface="Arial" pitchFamily="34" charset="0"/>
              <a:buNone/>
            </a:pPr>
            <a:r>
              <a:rPr lang="en-US" sz="2000" b="1" dirty="0">
                <a:latin typeface="Georgia"/>
                <a:cs typeface="Arial"/>
              </a:rPr>
              <a:t>Do try to provide some privacy when the young person is choosing their response – this can be as simple as looking away.</a:t>
            </a:r>
            <a:endParaRPr lang="en-US" sz="2000" b="1" dirty="0"/>
          </a:p>
          <a:p>
            <a:endParaRPr lang="en-US" dirty="0"/>
          </a:p>
        </p:txBody>
      </p:sp>
      <p:sp>
        <p:nvSpPr>
          <p:cNvPr id="3" name="TextBox 2">
            <a:extLst>
              <a:ext uri="{FF2B5EF4-FFF2-40B4-BE49-F238E27FC236}">
                <a16:creationId xmlns:a16="http://schemas.microsoft.com/office/drawing/2014/main" id="{EC1CB883-B36B-4157-833E-6C513D5EDA04}"/>
              </a:ext>
            </a:extLst>
          </p:cNvPr>
          <p:cNvSpPr txBox="1"/>
          <p:nvPr/>
        </p:nvSpPr>
        <p:spPr>
          <a:xfrm>
            <a:off x="479895" y="6122681"/>
            <a:ext cx="6976153" cy="369332"/>
          </a:xfrm>
          <a:prstGeom prst="rect">
            <a:avLst/>
          </a:prstGeom>
          <a:noFill/>
        </p:spPr>
        <p:txBody>
          <a:bodyPr wrap="square" rtlCol="0">
            <a:spAutoFit/>
          </a:bodyPr>
          <a:lstStyle/>
          <a:p>
            <a:r>
              <a:rPr lang="en-GB" i="1">
                <a:solidFill>
                  <a:srgbClr val="023554"/>
                </a:solidFill>
                <a:latin typeface="Georgia" panose="02040502050405020303" pitchFamily="18" charset="0"/>
              </a:rPr>
              <a:t>More information can be found in Staff FAQs and Pupil FAQs</a:t>
            </a:r>
          </a:p>
        </p:txBody>
      </p:sp>
    </p:spTree>
    <p:extLst>
      <p:ext uri="{BB962C8B-B14F-4D97-AF65-F5344CB8AC3E}">
        <p14:creationId xmlns:p14="http://schemas.microsoft.com/office/powerpoint/2010/main" val="16130989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pic>
        <p:nvPicPr>
          <p:cNvPr id="4" name="Picture 3" descr="Shape, circle&#10;&#10;Description automatically generated">
            <a:extLst>
              <a:ext uri="{FF2B5EF4-FFF2-40B4-BE49-F238E27FC236}">
                <a16:creationId xmlns:a16="http://schemas.microsoft.com/office/drawing/2014/main" id="{E58C3CC4-17F5-471F-AFF1-146466299B7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3778625">
            <a:off x="7887755" y="-2200850"/>
            <a:ext cx="4570369" cy="4398551"/>
          </a:xfrm>
          <a:prstGeom prst="rect">
            <a:avLst/>
          </a:prstGeom>
        </p:spPr>
      </p:pic>
      <p:sp>
        <p:nvSpPr>
          <p:cNvPr id="2" name="Title 1">
            <a:extLst>
              <a:ext uri="{FF2B5EF4-FFF2-40B4-BE49-F238E27FC236}">
                <a16:creationId xmlns:a16="http://schemas.microsoft.com/office/drawing/2014/main" id="{2BCAFC64-9365-48AF-9AB9-931D44F592F1}"/>
              </a:ext>
            </a:extLst>
          </p:cNvPr>
          <p:cNvSpPr>
            <a:spLocks noGrp="1"/>
          </p:cNvSpPr>
          <p:nvPr>
            <p:ph type="title"/>
          </p:nvPr>
        </p:nvSpPr>
        <p:spPr>
          <a:xfrm>
            <a:off x="8711648" y="560297"/>
            <a:ext cx="3309268" cy="1143000"/>
          </a:xfrm>
        </p:spPr>
        <p:txBody>
          <a:bodyPr/>
          <a:lstStyle/>
          <a:p>
            <a:r>
              <a:rPr lang="en-GB" sz="3000" dirty="0">
                <a:latin typeface="Georgia"/>
                <a:cs typeface="Arial"/>
              </a:rPr>
              <a:t>Signposting to support</a:t>
            </a:r>
            <a:br>
              <a:rPr lang="en-GB" sz="3600" dirty="0"/>
            </a:br>
            <a:endParaRPr lang="en-GB" sz="3600"/>
          </a:p>
        </p:txBody>
      </p:sp>
      <p:sp>
        <p:nvSpPr>
          <p:cNvPr id="6" name="Content Placeholder 2">
            <a:extLst>
              <a:ext uri="{FF2B5EF4-FFF2-40B4-BE49-F238E27FC236}">
                <a16:creationId xmlns:a16="http://schemas.microsoft.com/office/drawing/2014/main" id="{44CDAB32-390D-42ED-B910-A58725F4FF0E}"/>
              </a:ext>
            </a:extLst>
          </p:cNvPr>
          <p:cNvSpPr txBox="1">
            <a:spLocks/>
          </p:cNvSpPr>
          <p:nvPr/>
        </p:nvSpPr>
        <p:spPr bwMode="auto">
          <a:xfrm>
            <a:off x="6878637" y="2300305"/>
            <a:ext cx="5013647" cy="363326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fontAlgn="base">
              <a:spcBef>
                <a:spcPct val="20000"/>
              </a:spcBef>
              <a:spcAft>
                <a:spcPct val="0"/>
              </a:spcAft>
              <a:buFont typeface="Arial" pitchFamily="34" charset="0"/>
              <a:buChar char="•"/>
              <a:defRPr sz="2800" kern="1200" baseline="0">
                <a:solidFill>
                  <a:schemeClr val="bg1"/>
                </a:solidFill>
                <a:latin typeface="Arial" pitchFamily="34" charset="0"/>
                <a:ea typeface="+mn-ea"/>
                <a:cs typeface="Arial" pitchFamily="34" charset="0"/>
              </a:defRPr>
            </a:lvl1pPr>
            <a:lvl2pPr marL="742950" indent="-285750" algn="l" rtl="0" fontAlgn="base">
              <a:spcBef>
                <a:spcPct val="20000"/>
              </a:spcBef>
              <a:spcAft>
                <a:spcPct val="0"/>
              </a:spcAft>
              <a:buFont typeface="Arial" pitchFamily="34" charset="0"/>
              <a:buChar char="–"/>
              <a:defRPr sz="2400" kern="1200" baseline="0">
                <a:solidFill>
                  <a:schemeClr val="bg1"/>
                </a:solidFill>
                <a:latin typeface="Arial" pitchFamily="34" charset="0"/>
                <a:ea typeface="+mn-ea"/>
                <a:cs typeface="Arial" pitchFamily="34" charset="0"/>
              </a:defRPr>
            </a:lvl2pPr>
            <a:lvl3pPr marL="1143000" indent="-228600" algn="l" rtl="0" fontAlgn="base">
              <a:spcBef>
                <a:spcPct val="20000"/>
              </a:spcBef>
              <a:spcAft>
                <a:spcPct val="0"/>
              </a:spcAft>
              <a:buFont typeface="Arial" pitchFamily="34" charset="0"/>
              <a:buChar char="•"/>
              <a:defRPr sz="2400" kern="1200" baseline="0">
                <a:solidFill>
                  <a:schemeClr val="bg1"/>
                </a:solidFill>
                <a:latin typeface="Arial" pitchFamily="34" charset="0"/>
                <a:ea typeface="+mn-ea"/>
                <a:cs typeface="Arial" pitchFamily="34" charset="0"/>
              </a:defRPr>
            </a:lvl3pPr>
            <a:lvl4pPr marL="1600200" indent="-228600" algn="l" rtl="0" fontAlgn="base">
              <a:spcBef>
                <a:spcPct val="20000"/>
              </a:spcBef>
              <a:spcAft>
                <a:spcPct val="0"/>
              </a:spcAft>
              <a:buFont typeface="Arial" pitchFamily="34" charset="0"/>
              <a:buChar char="–"/>
              <a:defRPr sz="2400" kern="1200" baseline="0">
                <a:solidFill>
                  <a:schemeClr val="bg1"/>
                </a:solidFill>
                <a:latin typeface="Arial" pitchFamily="34" charset="0"/>
                <a:ea typeface="+mn-ea"/>
                <a:cs typeface="Arial" pitchFamily="34" charset="0"/>
              </a:defRPr>
            </a:lvl4pPr>
            <a:lvl5pPr marL="2057400" indent="-228600" algn="l" rtl="0" fontAlgn="base">
              <a:spcBef>
                <a:spcPct val="20000"/>
              </a:spcBef>
              <a:spcAft>
                <a:spcPct val="0"/>
              </a:spcAft>
              <a:buFont typeface="Arial" pitchFamily="34" charset="0"/>
              <a:buChar char="»"/>
              <a:defRPr sz="2400" kern="1200" baseline="0">
                <a:solidFill>
                  <a:schemeClr val="bg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defRPr/>
            </a:pPr>
            <a:r>
              <a:rPr lang="en-GB" sz="1800">
                <a:solidFill>
                  <a:srgbClr val="023554"/>
                </a:solidFill>
                <a:latin typeface="Georgia"/>
                <a:cs typeface="Arial"/>
              </a:rPr>
              <a:t>Most pupils will cope well with completing the survey</a:t>
            </a:r>
          </a:p>
          <a:p>
            <a:pPr>
              <a:defRPr/>
            </a:pPr>
            <a:r>
              <a:rPr lang="en-GB" sz="1800">
                <a:solidFill>
                  <a:srgbClr val="023554"/>
                </a:solidFill>
                <a:latin typeface="Georgia"/>
                <a:cs typeface="Arial"/>
              </a:rPr>
              <a:t>For some it may raise issues for which they may benefit from support</a:t>
            </a:r>
          </a:p>
          <a:p>
            <a:pPr>
              <a:defRPr/>
            </a:pPr>
            <a:r>
              <a:rPr lang="en-GB" sz="1800">
                <a:solidFill>
                  <a:srgbClr val="023554"/>
                </a:solidFill>
                <a:latin typeface="Georgia"/>
                <a:cs typeface="Arial"/>
              </a:rPr>
              <a:t>A poster is provided to be displayed both in the room and other places where participants may see it.  </a:t>
            </a:r>
            <a:endParaRPr lang="en-GB" sz="1800">
              <a:solidFill>
                <a:srgbClr val="023554"/>
              </a:solidFill>
              <a:latin typeface="Georgia" panose="02040502050405020303" pitchFamily="18" charset="0"/>
            </a:endParaRPr>
          </a:p>
          <a:p>
            <a:pPr>
              <a:defRPr/>
            </a:pPr>
            <a:r>
              <a:rPr lang="en-GB" sz="1800">
                <a:solidFill>
                  <a:srgbClr val="023554"/>
                </a:solidFill>
                <a:latin typeface="Georgia"/>
                <a:cs typeface="Arial"/>
              </a:rPr>
              <a:t>The poster signposts to some sources of support, we suggest also making participants aware of  in-school support</a:t>
            </a:r>
          </a:p>
          <a:p>
            <a:pPr>
              <a:defRPr/>
            </a:pPr>
            <a:r>
              <a:rPr lang="en-GB" sz="1800">
                <a:solidFill>
                  <a:srgbClr val="023554"/>
                </a:solidFill>
                <a:latin typeface="Georgia" panose="02040502050405020303" pitchFamily="18" charset="0"/>
              </a:rPr>
              <a:t>It is possible that a young person becomes distressed during the session.  If this happens then the ‘distress protocol’ needs to be followed (more information overleaf and enclosed as a PDF).</a:t>
            </a:r>
          </a:p>
        </p:txBody>
      </p:sp>
      <p:pic>
        <p:nvPicPr>
          <p:cNvPr id="3" name="Picture 2">
            <a:extLst>
              <a:ext uri="{FF2B5EF4-FFF2-40B4-BE49-F238E27FC236}">
                <a16:creationId xmlns:a16="http://schemas.microsoft.com/office/drawing/2014/main" id="{6C70B15B-5FB9-B5C2-FFDF-457C91E24937}"/>
              </a:ext>
            </a:extLst>
          </p:cNvPr>
          <p:cNvPicPr>
            <a:picLocks noChangeAspect="1"/>
          </p:cNvPicPr>
          <p:nvPr/>
        </p:nvPicPr>
        <p:blipFill>
          <a:blip r:embed="rId4"/>
          <a:stretch>
            <a:fillRect/>
          </a:stretch>
        </p:blipFill>
        <p:spPr>
          <a:xfrm>
            <a:off x="2547469" y="858967"/>
            <a:ext cx="4061553" cy="5752163"/>
          </a:xfrm>
          <a:prstGeom prst="rect">
            <a:avLst/>
          </a:prstGeom>
        </p:spPr>
      </p:pic>
    </p:spTree>
    <p:extLst>
      <p:ext uri="{BB962C8B-B14F-4D97-AF65-F5344CB8AC3E}">
        <p14:creationId xmlns:p14="http://schemas.microsoft.com/office/powerpoint/2010/main" val="914376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pic>
        <p:nvPicPr>
          <p:cNvPr id="4" name="Picture 3" descr="Shape, circle&#10;&#10;Description automatically generated">
            <a:extLst>
              <a:ext uri="{FF2B5EF4-FFF2-40B4-BE49-F238E27FC236}">
                <a16:creationId xmlns:a16="http://schemas.microsoft.com/office/drawing/2014/main" id="{E58C3CC4-17F5-471F-AFF1-146466299B7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3778625">
            <a:off x="7933248" y="-2394193"/>
            <a:ext cx="4570369" cy="4398551"/>
          </a:xfrm>
          <a:prstGeom prst="rect">
            <a:avLst/>
          </a:prstGeom>
        </p:spPr>
      </p:pic>
      <p:sp>
        <p:nvSpPr>
          <p:cNvPr id="2" name="Title 1">
            <a:extLst>
              <a:ext uri="{FF2B5EF4-FFF2-40B4-BE49-F238E27FC236}">
                <a16:creationId xmlns:a16="http://schemas.microsoft.com/office/drawing/2014/main" id="{2BCAFC64-9365-48AF-9AB9-931D44F592F1}"/>
              </a:ext>
            </a:extLst>
          </p:cNvPr>
          <p:cNvSpPr>
            <a:spLocks noGrp="1"/>
          </p:cNvSpPr>
          <p:nvPr>
            <p:ph type="title"/>
          </p:nvPr>
        </p:nvSpPr>
        <p:spPr>
          <a:xfrm>
            <a:off x="9291678" y="355581"/>
            <a:ext cx="3309268" cy="1143000"/>
          </a:xfrm>
        </p:spPr>
        <p:txBody>
          <a:bodyPr/>
          <a:lstStyle/>
          <a:p>
            <a:r>
              <a:rPr lang="en-GB" sz="3000" dirty="0">
                <a:latin typeface="Georgia"/>
                <a:cs typeface="Arial"/>
              </a:rPr>
              <a:t>Distress protocol</a:t>
            </a:r>
            <a:br>
              <a:rPr lang="en-GB" sz="3600" dirty="0"/>
            </a:br>
            <a:endParaRPr lang="en-GB" sz="3600"/>
          </a:p>
        </p:txBody>
      </p:sp>
      <p:sp>
        <p:nvSpPr>
          <p:cNvPr id="6" name="Content Placeholder 2">
            <a:extLst>
              <a:ext uri="{FF2B5EF4-FFF2-40B4-BE49-F238E27FC236}">
                <a16:creationId xmlns:a16="http://schemas.microsoft.com/office/drawing/2014/main" id="{44CDAB32-390D-42ED-B910-A58725F4FF0E}"/>
              </a:ext>
            </a:extLst>
          </p:cNvPr>
          <p:cNvSpPr txBox="1">
            <a:spLocks/>
          </p:cNvSpPr>
          <p:nvPr/>
        </p:nvSpPr>
        <p:spPr bwMode="auto">
          <a:xfrm>
            <a:off x="6852260" y="2972292"/>
            <a:ext cx="5339329" cy="363326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fontAlgn="base">
              <a:spcBef>
                <a:spcPct val="20000"/>
              </a:spcBef>
              <a:spcAft>
                <a:spcPct val="0"/>
              </a:spcAft>
              <a:buFont typeface="Arial" pitchFamily="34" charset="0"/>
              <a:buChar char="•"/>
              <a:defRPr sz="2800" kern="1200" baseline="0">
                <a:solidFill>
                  <a:schemeClr val="bg1"/>
                </a:solidFill>
                <a:latin typeface="Arial" pitchFamily="34" charset="0"/>
                <a:ea typeface="+mn-ea"/>
                <a:cs typeface="Arial" pitchFamily="34" charset="0"/>
              </a:defRPr>
            </a:lvl1pPr>
            <a:lvl2pPr marL="742950" indent="-285750" algn="l" rtl="0" fontAlgn="base">
              <a:spcBef>
                <a:spcPct val="20000"/>
              </a:spcBef>
              <a:spcAft>
                <a:spcPct val="0"/>
              </a:spcAft>
              <a:buFont typeface="Arial" pitchFamily="34" charset="0"/>
              <a:buChar char="–"/>
              <a:defRPr sz="2400" kern="1200" baseline="0">
                <a:solidFill>
                  <a:schemeClr val="bg1"/>
                </a:solidFill>
                <a:latin typeface="Arial" pitchFamily="34" charset="0"/>
                <a:ea typeface="+mn-ea"/>
                <a:cs typeface="Arial" pitchFamily="34" charset="0"/>
              </a:defRPr>
            </a:lvl2pPr>
            <a:lvl3pPr marL="1143000" indent="-228600" algn="l" rtl="0" fontAlgn="base">
              <a:spcBef>
                <a:spcPct val="20000"/>
              </a:spcBef>
              <a:spcAft>
                <a:spcPct val="0"/>
              </a:spcAft>
              <a:buFont typeface="Arial" pitchFamily="34" charset="0"/>
              <a:buChar char="•"/>
              <a:defRPr sz="2400" kern="1200" baseline="0">
                <a:solidFill>
                  <a:schemeClr val="bg1"/>
                </a:solidFill>
                <a:latin typeface="Arial" pitchFamily="34" charset="0"/>
                <a:ea typeface="+mn-ea"/>
                <a:cs typeface="Arial" pitchFamily="34" charset="0"/>
              </a:defRPr>
            </a:lvl3pPr>
            <a:lvl4pPr marL="1600200" indent="-228600" algn="l" rtl="0" fontAlgn="base">
              <a:spcBef>
                <a:spcPct val="20000"/>
              </a:spcBef>
              <a:spcAft>
                <a:spcPct val="0"/>
              </a:spcAft>
              <a:buFont typeface="Arial" pitchFamily="34" charset="0"/>
              <a:buChar char="–"/>
              <a:defRPr sz="2400" kern="1200" baseline="0">
                <a:solidFill>
                  <a:schemeClr val="bg1"/>
                </a:solidFill>
                <a:latin typeface="Arial" pitchFamily="34" charset="0"/>
                <a:ea typeface="+mn-ea"/>
                <a:cs typeface="Arial" pitchFamily="34" charset="0"/>
              </a:defRPr>
            </a:lvl4pPr>
            <a:lvl5pPr marL="2057400" indent="-228600" algn="l" rtl="0" fontAlgn="base">
              <a:spcBef>
                <a:spcPct val="20000"/>
              </a:spcBef>
              <a:spcAft>
                <a:spcPct val="0"/>
              </a:spcAft>
              <a:buFont typeface="Arial" pitchFamily="34" charset="0"/>
              <a:buChar char="»"/>
              <a:defRPr sz="2400" kern="1200" baseline="0">
                <a:solidFill>
                  <a:schemeClr val="bg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defRPr/>
            </a:pPr>
            <a:r>
              <a:rPr lang="en-GB" sz="1800">
                <a:solidFill>
                  <a:srgbClr val="023554"/>
                </a:solidFill>
                <a:latin typeface="Georgia" panose="02040502050405020303" pitchFamily="18" charset="0"/>
              </a:rPr>
              <a:t>This is an information sheet for school staff about the steps to follow if a pupil becomes distressed during completion of the #BeeWell survey.  By distress, we mean signs of anxiety, sorrow or pain (such as crying).  This might suggest that the questions asked have caused stress to the pupil or that the responses given have triggered personal and traumatic memories. </a:t>
            </a:r>
          </a:p>
        </p:txBody>
      </p:sp>
      <p:pic>
        <p:nvPicPr>
          <p:cNvPr id="3" name="Picture 2" descr="A close up of a document&#10;&#10;Description automatically generated">
            <a:extLst>
              <a:ext uri="{FF2B5EF4-FFF2-40B4-BE49-F238E27FC236}">
                <a16:creationId xmlns:a16="http://schemas.microsoft.com/office/drawing/2014/main" id="{01FB871E-A25C-3FDC-DBA5-2C8A0FE6EE46}"/>
              </a:ext>
            </a:extLst>
          </p:cNvPr>
          <p:cNvPicPr>
            <a:picLocks noChangeAspect="1"/>
          </p:cNvPicPr>
          <p:nvPr/>
        </p:nvPicPr>
        <p:blipFill>
          <a:blip r:embed="rId4"/>
          <a:stretch>
            <a:fillRect/>
          </a:stretch>
        </p:blipFill>
        <p:spPr>
          <a:xfrm>
            <a:off x="2438964" y="703074"/>
            <a:ext cx="3839867" cy="5438937"/>
          </a:xfrm>
          <a:prstGeom prst="rect">
            <a:avLst/>
          </a:prstGeom>
        </p:spPr>
      </p:pic>
    </p:spTree>
    <p:extLst>
      <p:ext uri="{BB962C8B-B14F-4D97-AF65-F5344CB8AC3E}">
        <p14:creationId xmlns:p14="http://schemas.microsoft.com/office/powerpoint/2010/main" val="9464714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pic>
        <p:nvPicPr>
          <p:cNvPr id="6" name="Picture 5" descr="Shape, circle&#10;&#10;Description automatically generated">
            <a:extLst>
              <a:ext uri="{FF2B5EF4-FFF2-40B4-BE49-F238E27FC236}">
                <a16:creationId xmlns:a16="http://schemas.microsoft.com/office/drawing/2014/main" id="{CC74D277-ED2B-C1A3-8907-327772034CB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3778625">
            <a:off x="8386882" y="-1900777"/>
            <a:ext cx="3944847" cy="3795775"/>
          </a:xfrm>
          <a:prstGeom prst="rect">
            <a:avLst/>
          </a:prstGeom>
        </p:spPr>
      </p:pic>
      <p:sp>
        <p:nvSpPr>
          <p:cNvPr id="5" name="Content Placeholder 2">
            <a:extLst>
              <a:ext uri="{FF2B5EF4-FFF2-40B4-BE49-F238E27FC236}">
                <a16:creationId xmlns:a16="http://schemas.microsoft.com/office/drawing/2014/main" id="{7026748D-AE30-2C43-88CD-55ED4F51F7D5}"/>
              </a:ext>
            </a:extLst>
          </p:cNvPr>
          <p:cNvSpPr txBox="1">
            <a:spLocks/>
          </p:cNvSpPr>
          <p:nvPr/>
        </p:nvSpPr>
        <p:spPr bwMode="auto">
          <a:xfrm>
            <a:off x="333169" y="483889"/>
            <a:ext cx="5973680" cy="620359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fontAlgn="base">
              <a:spcBef>
                <a:spcPct val="20000"/>
              </a:spcBef>
              <a:spcAft>
                <a:spcPct val="0"/>
              </a:spcAft>
              <a:buFont typeface="Arial" pitchFamily="34" charset="0"/>
              <a:buChar char="•"/>
              <a:defRPr sz="2800" kern="1200" baseline="0">
                <a:solidFill>
                  <a:schemeClr val="bg1"/>
                </a:solidFill>
                <a:latin typeface="Arial" pitchFamily="34" charset="0"/>
                <a:ea typeface="+mn-ea"/>
                <a:cs typeface="Arial" pitchFamily="34" charset="0"/>
              </a:defRPr>
            </a:lvl1pPr>
            <a:lvl2pPr marL="742950" indent="-285750" algn="l" rtl="0" fontAlgn="base">
              <a:spcBef>
                <a:spcPct val="20000"/>
              </a:spcBef>
              <a:spcAft>
                <a:spcPct val="0"/>
              </a:spcAft>
              <a:buFont typeface="Arial" pitchFamily="34" charset="0"/>
              <a:buChar char="–"/>
              <a:defRPr sz="2400" kern="1200" baseline="0">
                <a:solidFill>
                  <a:schemeClr val="bg1"/>
                </a:solidFill>
                <a:latin typeface="Arial" pitchFamily="34" charset="0"/>
                <a:ea typeface="+mn-ea"/>
                <a:cs typeface="Arial" pitchFamily="34" charset="0"/>
              </a:defRPr>
            </a:lvl2pPr>
            <a:lvl3pPr marL="1143000" indent="-228600" algn="l" rtl="0" fontAlgn="base">
              <a:spcBef>
                <a:spcPct val="20000"/>
              </a:spcBef>
              <a:spcAft>
                <a:spcPct val="0"/>
              </a:spcAft>
              <a:buFont typeface="Arial" pitchFamily="34" charset="0"/>
              <a:buChar char="•"/>
              <a:defRPr sz="2400" kern="1200" baseline="0">
                <a:solidFill>
                  <a:schemeClr val="bg1"/>
                </a:solidFill>
                <a:latin typeface="Arial" pitchFamily="34" charset="0"/>
                <a:ea typeface="+mn-ea"/>
                <a:cs typeface="Arial" pitchFamily="34" charset="0"/>
              </a:defRPr>
            </a:lvl3pPr>
            <a:lvl4pPr marL="1600200" indent="-228600" algn="l" rtl="0" fontAlgn="base">
              <a:spcBef>
                <a:spcPct val="20000"/>
              </a:spcBef>
              <a:spcAft>
                <a:spcPct val="0"/>
              </a:spcAft>
              <a:buFont typeface="Arial" pitchFamily="34" charset="0"/>
              <a:buChar char="–"/>
              <a:defRPr sz="2400" kern="1200" baseline="0">
                <a:solidFill>
                  <a:schemeClr val="bg1"/>
                </a:solidFill>
                <a:latin typeface="Arial" pitchFamily="34" charset="0"/>
                <a:ea typeface="+mn-ea"/>
                <a:cs typeface="Arial" pitchFamily="34" charset="0"/>
              </a:defRPr>
            </a:lvl4pPr>
            <a:lvl5pPr marL="2057400" indent="-228600" algn="l" rtl="0" fontAlgn="base">
              <a:spcBef>
                <a:spcPct val="20000"/>
              </a:spcBef>
              <a:spcAft>
                <a:spcPct val="0"/>
              </a:spcAft>
              <a:buFont typeface="Arial" pitchFamily="34" charset="0"/>
              <a:buChar char="»"/>
              <a:defRPr sz="2400" kern="1200" baseline="0">
                <a:solidFill>
                  <a:schemeClr val="bg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defRPr/>
            </a:pPr>
            <a:r>
              <a:rPr lang="en-GB" sz="1700" b="1" dirty="0">
                <a:solidFill>
                  <a:srgbClr val="023554"/>
                </a:solidFill>
                <a:latin typeface="Georgia"/>
                <a:cs typeface="Arial"/>
              </a:rPr>
              <a:t>I’m worried that some of the young people may find the questions hard to understand. How can I help? </a:t>
            </a:r>
            <a:endParaRPr lang="en-GB" sz="1700" b="1">
              <a:solidFill>
                <a:srgbClr val="023554"/>
              </a:solidFill>
              <a:latin typeface="Georgia" panose="02040502050405020303" pitchFamily="18" charset="0"/>
            </a:endParaRPr>
          </a:p>
          <a:p>
            <a:pPr marL="0" indent="0">
              <a:buNone/>
              <a:defRPr/>
            </a:pPr>
            <a:r>
              <a:rPr lang="en-GB" sz="1700" i="1" dirty="0">
                <a:solidFill>
                  <a:srgbClr val="023554"/>
                </a:solidFill>
                <a:latin typeface="Georgia"/>
                <a:cs typeface="Arial"/>
              </a:rPr>
              <a:t>Sometimes pupils may find some of the survey questions abstract and struggle to imagine certain scenarios. Hopefully, the examples on the PowerPoint will help your pupils understand what they need to do. If they are still struggling with individual questions, you could try to offer them other examples (e.g., ‘Imagine you came out from class late and you are alone, will xx ask you to join in?’). </a:t>
            </a:r>
            <a:endParaRPr lang="en-GB" sz="1700" i="1">
              <a:solidFill>
                <a:srgbClr val="023554"/>
              </a:solidFill>
              <a:latin typeface="Georgia" panose="02040502050405020303" pitchFamily="18" charset="0"/>
            </a:endParaRPr>
          </a:p>
          <a:p>
            <a:pPr marL="0" indent="0">
              <a:buNone/>
              <a:defRPr/>
            </a:pPr>
            <a:endParaRPr lang="en-GB" sz="1700" i="1" dirty="0">
              <a:solidFill>
                <a:srgbClr val="023554"/>
              </a:solidFill>
              <a:latin typeface="Georgia"/>
              <a:cs typeface="Arial"/>
            </a:endParaRPr>
          </a:p>
          <a:p>
            <a:pPr marL="0" indent="0">
              <a:buNone/>
              <a:defRPr/>
            </a:pPr>
            <a:r>
              <a:rPr lang="en-GB" sz="1700" b="1" dirty="0">
                <a:solidFill>
                  <a:srgbClr val="023554"/>
                </a:solidFill>
                <a:latin typeface="Georgia"/>
                <a:cs typeface="Arial"/>
              </a:rPr>
              <a:t>My pupils work at very different speeds. How should I manage this? </a:t>
            </a:r>
            <a:endParaRPr lang="en-GB" sz="1700" b="1">
              <a:solidFill>
                <a:srgbClr val="023554"/>
              </a:solidFill>
              <a:latin typeface="Georgia" panose="02040502050405020303" pitchFamily="18" charset="0"/>
            </a:endParaRPr>
          </a:p>
          <a:p>
            <a:pPr marL="0" indent="0">
              <a:buNone/>
              <a:defRPr/>
            </a:pPr>
            <a:r>
              <a:rPr lang="en-GB" sz="1700" i="1" dirty="0">
                <a:solidFill>
                  <a:srgbClr val="023554"/>
                </a:solidFill>
                <a:latin typeface="Georgia"/>
                <a:cs typeface="Arial"/>
              </a:rPr>
              <a:t>Some pupils will work through the survey very quickly. This is why we recommend having a task ready for early finishers that won’t disturb others who are finishing the survey. Some pupils may find it harder to understand the survey questions and will take a little longer. It is important that you allow them time and space to understand the questions and offer a helping hand only when asked. In our experience, almost all pupils can complete the survey within 3</a:t>
            </a:r>
            <a:r>
              <a:rPr lang="en-GB" sz="1700" i="1" dirty="0">
                <a:solidFill>
                  <a:schemeClr val="accent2"/>
                </a:solidFill>
                <a:latin typeface="Georgia"/>
                <a:cs typeface="Arial"/>
              </a:rPr>
              <a:t>0 minutes, with an average survey completion time in 2021 of 22 minutes.</a:t>
            </a:r>
            <a:endParaRPr lang="en-GB" sz="1700" i="1" dirty="0">
              <a:solidFill>
                <a:schemeClr val="accent2"/>
              </a:solidFill>
              <a:latin typeface="Georgia" panose="02040502050405020303" pitchFamily="18" charset="0"/>
            </a:endParaRPr>
          </a:p>
        </p:txBody>
      </p:sp>
      <p:sp>
        <p:nvSpPr>
          <p:cNvPr id="2" name="Title 1">
            <a:extLst>
              <a:ext uri="{FF2B5EF4-FFF2-40B4-BE49-F238E27FC236}">
                <a16:creationId xmlns:a16="http://schemas.microsoft.com/office/drawing/2014/main" id="{2BCAFC64-9365-48AF-9AB9-931D44F592F1}"/>
              </a:ext>
            </a:extLst>
          </p:cNvPr>
          <p:cNvSpPr>
            <a:spLocks noGrp="1"/>
          </p:cNvSpPr>
          <p:nvPr>
            <p:ph type="title" idx="4294967295"/>
          </p:nvPr>
        </p:nvSpPr>
        <p:spPr>
          <a:xfrm>
            <a:off x="9109526" y="341171"/>
            <a:ext cx="3309937" cy="1143000"/>
          </a:xfrm>
        </p:spPr>
        <p:txBody>
          <a:bodyPr/>
          <a:lstStyle/>
          <a:p>
            <a:r>
              <a:rPr lang="en-GB" sz="3000" dirty="0">
                <a:latin typeface="Georgia"/>
                <a:cs typeface="Arial"/>
              </a:rPr>
              <a:t>Staff FAQs</a:t>
            </a:r>
            <a:br>
              <a:rPr lang="en-GB" sz="3600" dirty="0"/>
            </a:br>
            <a:endParaRPr lang="en-GB" sz="3600"/>
          </a:p>
        </p:txBody>
      </p:sp>
      <p:sp>
        <p:nvSpPr>
          <p:cNvPr id="7" name="Content Placeholder 2">
            <a:extLst>
              <a:ext uri="{FF2B5EF4-FFF2-40B4-BE49-F238E27FC236}">
                <a16:creationId xmlns:a16="http://schemas.microsoft.com/office/drawing/2014/main" id="{1E8CCACB-199B-4798-AA5A-5C9BAE29DB16}"/>
              </a:ext>
            </a:extLst>
          </p:cNvPr>
          <p:cNvSpPr txBox="1">
            <a:spLocks/>
          </p:cNvSpPr>
          <p:nvPr/>
        </p:nvSpPr>
        <p:spPr bwMode="auto">
          <a:xfrm>
            <a:off x="6315182" y="2069412"/>
            <a:ext cx="5589141" cy="4622729"/>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fontAlgn="base">
              <a:spcBef>
                <a:spcPct val="20000"/>
              </a:spcBef>
              <a:spcAft>
                <a:spcPct val="0"/>
              </a:spcAft>
              <a:buFont typeface="Arial" pitchFamily="34" charset="0"/>
              <a:buChar char="•"/>
              <a:defRPr sz="2800" kern="1200" baseline="0">
                <a:solidFill>
                  <a:schemeClr val="bg1"/>
                </a:solidFill>
                <a:latin typeface="Arial" pitchFamily="34" charset="0"/>
                <a:ea typeface="+mn-ea"/>
                <a:cs typeface="Arial" pitchFamily="34" charset="0"/>
              </a:defRPr>
            </a:lvl1pPr>
            <a:lvl2pPr marL="742950" indent="-285750" algn="l" rtl="0" fontAlgn="base">
              <a:spcBef>
                <a:spcPct val="20000"/>
              </a:spcBef>
              <a:spcAft>
                <a:spcPct val="0"/>
              </a:spcAft>
              <a:buFont typeface="Arial" pitchFamily="34" charset="0"/>
              <a:buChar char="–"/>
              <a:defRPr sz="2400" kern="1200" baseline="0">
                <a:solidFill>
                  <a:schemeClr val="bg1"/>
                </a:solidFill>
                <a:latin typeface="Arial" pitchFamily="34" charset="0"/>
                <a:ea typeface="+mn-ea"/>
                <a:cs typeface="Arial" pitchFamily="34" charset="0"/>
              </a:defRPr>
            </a:lvl2pPr>
            <a:lvl3pPr marL="1143000" indent="-228600" algn="l" rtl="0" fontAlgn="base">
              <a:spcBef>
                <a:spcPct val="20000"/>
              </a:spcBef>
              <a:spcAft>
                <a:spcPct val="0"/>
              </a:spcAft>
              <a:buFont typeface="Arial" pitchFamily="34" charset="0"/>
              <a:buChar char="•"/>
              <a:defRPr sz="2400" kern="1200" baseline="0">
                <a:solidFill>
                  <a:schemeClr val="bg1"/>
                </a:solidFill>
                <a:latin typeface="Arial" pitchFamily="34" charset="0"/>
                <a:ea typeface="+mn-ea"/>
                <a:cs typeface="Arial" pitchFamily="34" charset="0"/>
              </a:defRPr>
            </a:lvl3pPr>
            <a:lvl4pPr marL="1600200" indent="-228600" algn="l" rtl="0" fontAlgn="base">
              <a:spcBef>
                <a:spcPct val="20000"/>
              </a:spcBef>
              <a:spcAft>
                <a:spcPct val="0"/>
              </a:spcAft>
              <a:buFont typeface="Arial" pitchFamily="34" charset="0"/>
              <a:buChar char="–"/>
              <a:defRPr sz="2400" kern="1200" baseline="0">
                <a:solidFill>
                  <a:schemeClr val="bg1"/>
                </a:solidFill>
                <a:latin typeface="Arial" pitchFamily="34" charset="0"/>
                <a:ea typeface="+mn-ea"/>
                <a:cs typeface="Arial" pitchFamily="34" charset="0"/>
              </a:defRPr>
            </a:lvl4pPr>
            <a:lvl5pPr marL="2057400" indent="-228600" algn="l" rtl="0" fontAlgn="base">
              <a:spcBef>
                <a:spcPct val="20000"/>
              </a:spcBef>
              <a:spcAft>
                <a:spcPct val="0"/>
              </a:spcAft>
              <a:buFont typeface="Arial" pitchFamily="34" charset="0"/>
              <a:buChar char="»"/>
              <a:defRPr sz="2400" kern="1200" baseline="0">
                <a:solidFill>
                  <a:schemeClr val="bg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0" indent="0">
              <a:buNone/>
              <a:defRPr/>
            </a:pPr>
            <a:r>
              <a:rPr lang="en-GB" sz="1700" b="1" dirty="0">
                <a:solidFill>
                  <a:srgbClr val="023554"/>
                </a:solidFill>
                <a:latin typeface="Georgia"/>
                <a:cs typeface="Arial"/>
              </a:rPr>
              <a:t>One of my pupils finds it hard to concentrate for more than a few minutes. How can I support them to finish the survey? </a:t>
            </a:r>
          </a:p>
          <a:p>
            <a:pPr marL="0" indent="0">
              <a:buNone/>
              <a:defRPr/>
            </a:pPr>
            <a:r>
              <a:rPr lang="en-GB" sz="1700" i="1" dirty="0">
                <a:solidFill>
                  <a:srgbClr val="023554"/>
                </a:solidFill>
                <a:latin typeface="Georgia"/>
                <a:cs typeface="Arial"/>
              </a:rPr>
              <a:t>If you predict that some pupils may find it difficult to concentrate for the duration of the survey, then make appropriate arrangements for rest breaks. A young person can take as long as they need to complete the survey, though ideally it will be completed in one sitting.   </a:t>
            </a:r>
            <a:br>
              <a:rPr lang="en-GB" sz="1700" i="1" dirty="0">
                <a:solidFill>
                  <a:srgbClr val="023554"/>
                </a:solidFill>
                <a:latin typeface="Georgia"/>
                <a:cs typeface="Arial"/>
              </a:rPr>
            </a:br>
            <a:endParaRPr lang="en-GB" sz="1700" i="1" dirty="0">
              <a:solidFill>
                <a:srgbClr val="023554"/>
              </a:solidFill>
              <a:latin typeface="Georgia" panose="02040502050405020303" pitchFamily="18" charset="0"/>
            </a:endParaRPr>
          </a:p>
          <a:p>
            <a:pPr marL="0" lvl="0" indent="0">
              <a:buNone/>
              <a:defRPr/>
            </a:pPr>
            <a:r>
              <a:rPr lang="en-GB" sz="1700" b="1" dirty="0">
                <a:solidFill>
                  <a:srgbClr val="023554"/>
                </a:solidFill>
                <a:latin typeface="Georgia"/>
                <a:cs typeface="Arial"/>
              </a:rPr>
              <a:t>One of my pupils finds it difficult to read small print on screen. Can the text be made larger? </a:t>
            </a:r>
          </a:p>
          <a:p>
            <a:pPr marL="0" lvl="0" indent="0">
              <a:buNone/>
              <a:defRPr/>
            </a:pPr>
            <a:r>
              <a:rPr lang="en-GB" sz="1700" i="1" dirty="0">
                <a:solidFill>
                  <a:srgbClr val="023554"/>
                </a:solidFill>
                <a:latin typeface="Georgia"/>
                <a:cs typeface="Arial"/>
              </a:rPr>
              <a:t>Pupils can zoom in by pressing “Ctrl + plus sign” and zoom out by pressing “Ctrl + minus sign”. </a:t>
            </a:r>
          </a:p>
          <a:p>
            <a:pPr marL="0" lvl="0" indent="0">
              <a:buNone/>
              <a:defRPr/>
            </a:pPr>
            <a:endParaRPr lang="en-GB" sz="1400" i="1" dirty="0">
              <a:solidFill>
                <a:srgbClr val="023554"/>
              </a:solidFill>
              <a:latin typeface="Georgia" panose="02040502050405020303" pitchFamily="18" charset="0"/>
            </a:endParaRPr>
          </a:p>
          <a:p>
            <a:pPr marL="0" lvl="0" indent="0" algn="r">
              <a:buNone/>
              <a:defRPr/>
            </a:pPr>
            <a:r>
              <a:rPr lang="en-GB" sz="1700" i="1" dirty="0">
                <a:solidFill>
                  <a:srgbClr val="023554"/>
                </a:solidFill>
                <a:latin typeface="Georgia"/>
                <a:cs typeface="Arial"/>
              </a:rPr>
              <a:t>Continued…</a:t>
            </a:r>
          </a:p>
        </p:txBody>
      </p:sp>
    </p:spTree>
    <p:extLst>
      <p:ext uri="{BB962C8B-B14F-4D97-AF65-F5344CB8AC3E}">
        <p14:creationId xmlns:p14="http://schemas.microsoft.com/office/powerpoint/2010/main" val="25592374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pic>
        <p:nvPicPr>
          <p:cNvPr id="4" name="Picture 3" descr="Shape, circle&#10;&#10;Description automatically generated">
            <a:extLst>
              <a:ext uri="{FF2B5EF4-FFF2-40B4-BE49-F238E27FC236}">
                <a16:creationId xmlns:a16="http://schemas.microsoft.com/office/drawing/2014/main" id="{E58C3CC4-17F5-471F-AFF1-146466299B7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3778625">
            <a:off x="8126591" y="-2360074"/>
            <a:ext cx="4570369" cy="4398551"/>
          </a:xfrm>
          <a:prstGeom prst="rect">
            <a:avLst/>
          </a:prstGeom>
        </p:spPr>
      </p:pic>
      <p:sp>
        <p:nvSpPr>
          <p:cNvPr id="2" name="Title 1">
            <a:extLst>
              <a:ext uri="{FF2B5EF4-FFF2-40B4-BE49-F238E27FC236}">
                <a16:creationId xmlns:a16="http://schemas.microsoft.com/office/drawing/2014/main" id="{2BCAFC64-9365-48AF-9AB9-931D44F592F1}"/>
              </a:ext>
            </a:extLst>
          </p:cNvPr>
          <p:cNvSpPr>
            <a:spLocks noGrp="1"/>
          </p:cNvSpPr>
          <p:nvPr>
            <p:ph type="title" idx="4294967295"/>
          </p:nvPr>
        </p:nvSpPr>
        <p:spPr>
          <a:xfrm>
            <a:off x="9075406" y="398037"/>
            <a:ext cx="3309937" cy="1143000"/>
          </a:xfrm>
        </p:spPr>
        <p:txBody>
          <a:bodyPr/>
          <a:lstStyle/>
          <a:p>
            <a:r>
              <a:rPr lang="en-GB" sz="3000" dirty="0">
                <a:latin typeface="Georgia"/>
                <a:cs typeface="Arial"/>
              </a:rPr>
              <a:t>Staff FAQs</a:t>
            </a:r>
            <a:br>
              <a:rPr lang="en-GB" sz="3000" dirty="0"/>
            </a:br>
            <a:r>
              <a:rPr lang="en-GB" sz="3000" dirty="0">
                <a:latin typeface="Georgia"/>
                <a:cs typeface="Arial"/>
              </a:rPr>
              <a:t>continued</a:t>
            </a:r>
            <a:br>
              <a:rPr lang="en-GB" sz="3600" dirty="0"/>
            </a:br>
            <a:endParaRPr lang="en-GB" sz="3600"/>
          </a:p>
        </p:txBody>
      </p:sp>
      <p:sp>
        <p:nvSpPr>
          <p:cNvPr id="7" name="Content Placeholder 2">
            <a:extLst>
              <a:ext uri="{FF2B5EF4-FFF2-40B4-BE49-F238E27FC236}">
                <a16:creationId xmlns:a16="http://schemas.microsoft.com/office/drawing/2014/main" id="{1E8CCACB-199B-4798-AA5A-5C9BAE29DB16}"/>
              </a:ext>
            </a:extLst>
          </p:cNvPr>
          <p:cNvSpPr txBox="1">
            <a:spLocks/>
          </p:cNvSpPr>
          <p:nvPr/>
        </p:nvSpPr>
        <p:spPr bwMode="auto">
          <a:xfrm>
            <a:off x="506859" y="961479"/>
            <a:ext cx="5589141" cy="363326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fontAlgn="base">
              <a:spcBef>
                <a:spcPct val="20000"/>
              </a:spcBef>
              <a:spcAft>
                <a:spcPct val="0"/>
              </a:spcAft>
              <a:buFont typeface="Arial" pitchFamily="34" charset="0"/>
              <a:buChar char="•"/>
              <a:defRPr sz="2800" kern="1200" baseline="0">
                <a:solidFill>
                  <a:schemeClr val="bg1"/>
                </a:solidFill>
                <a:latin typeface="Arial" pitchFamily="34" charset="0"/>
                <a:ea typeface="+mn-ea"/>
                <a:cs typeface="Arial" pitchFamily="34" charset="0"/>
              </a:defRPr>
            </a:lvl1pPr>
            <a:lvl2pPr marL="742950" indent="-285750" algn="l" rtl="0" fontAlgn="base">
              <a:spcBef>
                <a:spcPct val="20000"/>
              </a:spcBef>
              <a:spcAft>
                <a:spcPct val="0"/>
              </a:spcAft>
              <a:buFont typeface="Arial" pitchFamily="34" charset="0"/>
              <a:buChar char="–"/>
              <a:defRPr sz="2400" kern="1200" baseline="0">
                <a:solidFill>
                  <a:schemeClr val="bg1"/>
                </a:solidFill>
                <a:latin typeface="Arial" pitchFamily="34" charset="0"/>
                <a:ea typeface="+mn-ea"/>
                <a:cs typeface="Arial" pitchFamily="34" charset="0"/>
              </a:defRPr>
            </a:lvl2pPr>
            <a:lvl3pPr marL="1143000" indent="-228600" algn="l" rtl="0" fontAlgn="base">
              <a:spcBef>
                <a:spcPct val="20000"/>
              </a:spcBef>
              <a:spcAft>
                <a:spcPct val="0"/>
              </a:spcAft>
              <a:buFont typeface="Arial" pitchFamily="34" charset="0"/>
              <a:buChar char="•"/>
              <a:defRPr sz="2400" kern="1200" baseline="0">
                <a:solidFill>
                  <a:schemeClr val="bg1"/>
                </a:solidFill>
                <a:latin typeface="Arial" pitchFamily="34" charset="0"/>
                <a:ea typeface="+mn-ea"/>
                <a:cs typeface="Arial" pitchFamily="34" charset="0"/>
              </a:defRPr>
            </a:lvl3pPr>
            <a:lvl4pPr marL="1600200" indent="-228600" algn="l" rtl="0" fontAlgn="base">
              <a:spcBef>
                <a:spcPct val="20000"/>
              </a:spcBef>
              <a:spcAft>
                <a:spcPct val="0"/>
              </a:spcAft>
              <a:buFont typeface="Arial" pitchFamily="34" charset="0"/>
              <a:buChar char="–"/>
              <a:defRPr sz="2400" kern="1200" baseline="0">
                <a:solidFill>
                  <a:schemeClr val="bg1"/>
                </a:solidFill>
                <a:latin typeface="Arial" pitchFamily="34" charset="0"/>
                <a:ea typeface="+mn-ea"/>
                <a:cs typeface="Arial" pitchFamily="34" charset="0"/>
              </a:defRPr>
            </a:lvl4pPr>
            <a:lvl5pPr marL="2057400" indent="-228600" algn="l" rtl="0" fontAlgn="base">
              <a:spcBef>
                <a:spcPct val="20000"/>
              </a:spcBef>
              <a:spcAft>
                <a:spcPct val="0"/>
              </a:spcAft>
              <a:buFont typeface="Arial" pitchFamily="34" charset="0"/>
              <a:buChar char="»"/>
              <a:defRPr sz="2400" kern="1200" baseline="0">
                <a:solidFill>
                  <a:schemeClr val="bg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0" indent="0">
              <a:buNone/>
              <a:defRPr/>
            </a:pPr>
            <a:r>
              <a:rPr lang="en-GB" sz="1800" b="1" dirty="0">
                <a:solidFill>
                  <a:srgbClr val="023554"/>
                </a:solidFill>
                <a:latin typeface="Georgia"/>
                <a:cs typeface="Arial"/>
              </a:rPr>
              <a:t>Some of my pupils have reading difficulties. How can I help them answering the questions in the survey? </a:t>
            </a:r>
          </a:p>
          <a:p>
            <a:pPr marL="0" indent="0">
              <a:buNone/>
              <a:defRPr/>
            </a:pPr>
            <a:r>
              <a:rPr lang="en-GB" sz="1800" i="1" dirty="0">
                <a:solidFill>
                  <a:srgbClr val="023554"/>
                </a:solidFill>
                <a:latin typeface="Georgia"/>
                <a:cs typeface="Arial"/>
              </a:rPr>
              <a:t>To help pupils with reading difficulties or special educational needs, you may want to have a print out of the survey and read the questions for them (or have a teaching assistant or learning mentor do this with them). If this is the chosen option, please support pupils in understanding the question but make sure they are given space to select their answer privately (e.g., look away or move away). </a:t>
            </a:r>
            <a:br>
              <a:rPr lang="en-GB" sz="1800" i="1" dirty="0">
                <a:solidFill>
                  <a:srgbClr val="023554"/>
                </a:solidFill>
                <a:latin typeface="Georgia"/>
                <a:cs typeface="Arial"/>
              </a:rPr>
            </a:br>
            <a:endParaRPr lang="en-GB" sz="1800" i="1" dirty="0">
              <a:solidFill>
                <a:srgbClr val="023554"/>
              </a:solidFill>
              <a:latin typeface="Georgia"/>
              <a:cs typeface="Arial"/>
            </a:endParaRPr>
          </a:p>
          <a:p>
            <a:pPr marL="0" lvl="0" indent="0">
              <a:buNone/>
              <a:defRPr/>
            </a:pPr>
            <a:r>
              <a:rPr lang="en-GB" sz="1800" b="1" dirty="0">
                <a:solidFill>
                  <a:srgbClr val="023554"/>
                </a:solidFill>
                <a:latin typeface="Georgia"/>
                <a:cs typeface="Arial"/>
              </a:rPr>
              <a:t>My pupils find it hard to choose how to respond. How should I support them?  </a:t>
            </a:r>
          </a:p>
          <a:p>
            <a:pPr marL="0" lvl="0" indent="0">
              <a:buNone/>
              <a:defRPr/>
            </a:pPr>
            <a:r>
              <a:rPr lang="en-GB" sz="1800" i="1" dirty="0">
                <a:solidFill>
                  <a:srgbClr val="023554"/>
                </a:solidFill>
                <a:latin typeface="Georgia"/>
                <a:cs typeface="Arial"/>
              </a:rPr>
              <a:t>Remind them that the response options range in severity and talk through the scales with them (i.e. from disagree to agree or from never to always). </a:t>
            </a:r>
            <a:endParaRPr lang="en-US" sz="1800" i="1" dirty="0">
              <a:solidFill>
                <a:srgbClr val="023554"/>
              </a:solidFill>
              <a:latin typeface="Georgia"/>
              <a:cs typeface="Arial"/>
            </a:endParaRPr>
          </a:p>
        </p:txBody>
      </p:sp>
      <p:sp>
        <p:nvSpPr>
          <p:cNvPr id="3" name="TextBox 2">
            <a:extLst>
              <a:ext uri="{FF2B5EF4-FFF2-40B4-BE49-F238E27FC236}">
                <a16:creationId xmlns:a16="http://schemas.microsoft.com/office/drawing/2014/main" id="{B82553B3-E2A1-4D67-A6E8-672C53417337}"/>
              </a:ext>
            </a:extLst>
          </p:cNvPr>
          <p:cNvSpPr txBox="1"/>
          <p:nvPr/>
        </p:nvSpPr>
        <p:spPr>
          <a:xfrm>
            <a:off x="6616327" y="5013346"/>
            <a:ext cx="4366517" cy="1015663"/>
          </a:xfrm>
          <a:prstGeom prst="rect">
            <a:avLst/>
          </a:prstGeom>
          <a:noFill/>
        </p:spPr>
        <p:txBody>
          <a:bodyPr wrap="square" lIns="91440" tIns="45720" rIns="91440" bIns="45720" rtlCol="0" anchor="t">
            <a:spAutoFit/>
          </a:bodyPr>
          <a:lstStyle/>
          <a:p>
            <a:r>
              <a:rPr lang="en-GB" sz="2000" dirty="0">
                <a:solidFill>
                  <a:srgbClr val="023554"/>
                </a:solidFill>
                <a:latin typeface="Georgia"/>
                <a:cs typeface="Arial"/>
              </a:rPr>
              <a:t>If you have additional questions, do email the #BeeWell Team:</a:t>
            </a:r>
          </a:p>
          <a:p>
            <a:r>
              <a:rPr lang="en-GB" sz="2000" dirty="0">
                <a:solidFill>
                  <a:srgbClr val="023554"/>
                </a:solidFill>
                <a:latin typeface="Georgia"/>
                <a:cs typeface="Arial"/>
                <a:hlinkClick r:id="rId4"/>
              </a:rPr>
              <a:t>beewell@manchester.ac.uk</a:t>
            </a:r>
            <a:endParaRPr lang="en-GB" sz="2000">
              <a:solidFill>
                <a:srgbClr val="023554"/>
              </a:solidFill>
              <a:latin typeface="Georgia" panose="02040502050405020303" pitchFamily="18" charset="0"/>
            </a:endParaRPr>
          </a:p>
        </p:txBody>
      </p:sp>
    </p:spTree>
    <p:extLst>
      <p:ext uri="{BB962C8B-B14F-4D97-AF65-F5344CB8AC3E}">
        <p14:creationId xmlns:p14="http://schemas.microsoft.com/office/powerpoint/2010/main" val="3172290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5" name="Content Placeholder 2">
            <a:extLst>
              <a:ext uri="{FF2B5EF4-FFF2-40B4-BE49-F238E27FC236}">
                <a16:creationId xmlns:a16="http://schemas.microsoft.com/office/drawing/2014/main" id="{7026748D-AE30-2C43-88CD-55ED4F51F7D5}"/>
              </a:ext>
            </a:extLst>
          </p:cNvPr>
          <p:cNvSpPr txBox="1">
            <a:spLocks/>
          </p:cNvSpPr>
          <p:nvPr/>
        </p:nvSpPr>
        <p:spPr bwMode="auto">
          <a:xfrm>
            <a:off x="512098" y="1955681"/>
            <a:ext cx="5066254" cy="363326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fontAlgn="base">
              <a:spcBef>
                <a:spcPct val="20000"/>
              </a:spcBef>
              <a:spcAft>
                <a:spcPct val="0"/>
              </a:spcAft>
              <a:buFont typeface="Arial" pitchFamily="34" charset="0"/>
              <a:buChar char="•"/>
              <a:defRPr sz="2800" kern="1200" baseline="0">
                <a:solidFill>
                  <a:schemeClr val="bg1"/>
                </a:solidFill>
                <a:latin typeface="Arial" pitchFamily="34" charset="0"/>
                <a:ea typeface="+mn-ea"/>
                <a:cs typeface="Arial" pitchFamily="34" charset="0"/>
              </a:defRPr>
            </a:lvl1pPr>
            <a:lvl2pPr marL="742950" indent="-285750" algn="l" rtl="0" fontAlgn="base">
              <a:spcBef>
                <a:spcPct val="20000"/>
              </a:spcBef>
              <a:spcAft>
                <a:spcPct val="0"/>
              </a:spcAft>
              <a:buFont typeface="Arial" pitchFamily="34" charset="0"/>
              <a:buChar char="–"/>
              <a:defRPr sz="2400" kern="1200" baseline="0">
                <a:solidFill>
                  <a:schemeClr val="bg1"/>
                </a:solidFill>
                <a:latin typeface="Arial" pitchFamily="34" charset="0"/>
                <a:ea typeface="+mn-ea"/>
                <a:cs typeface="Arial" pitchFamily="34" charset="0"/>
              </a:defRPr>
            </a:lvl2pPr>
            <a:lvl3pPr marL="1143000" indent="-228600" algn="l" rtl="0" fontAlgn="base">
              <a:spcBef>
                <a:spcPct val="20000"/>
              </a:spcBef>
              <a:spcAft>
                <a:spcPct val="0"/>
              </a:spcAft>
              <a:buFont typeface="Arial" pitchFamily="34" charset="0"/>
              <a:buChar char="•"/>
              <a:defRPr sz="2400" kern="1200" baseline="0">
                <a:solidFill>
                  <a:schemeClr val="bg1"/>
                </a:solidFill>
                <a:latin typeface="Arial" pitchFamily="34" charset="0"/>
                <a:ea typeface="+mn-ea"/>
                <a:cs typeface="Arial" pitchFamily="34" charset="0"/>
              </a:defRPr>
            </a:lvl3pPr>
            <a:lvl4pPr marL="1600200" indent="-228600" algn="l" rtl="0" fontAlgn="base">
              <a:spcBef>
                <a:spcPct val="20000"/>
              </a:spcBef>
              <a:spcAft>
                <a:spcPct val="0"/>
              </a:spcAft>
              <a:buFont typeface="Arial" pitchFamily="34" charset="0"/>
              <a:buChar char="–"/>
              <a:defRPr sz="2400" kern="1200" baseline="0">
                <a:solidFill>
                  <a:schemeClr val="bg1"/>
                </a:solidFill>
                <a:latin typeface="Arial" pitchFamily="34" charset="0"/>
                <a:ea typeface="+mn-ea"/>
                <a:cs typeface="Arial" pitchFamily="34" charset="0"/>
              </a:defRPr>
            </a:lvl4pPr>
            <a:lvl5pPr marL="2057400" indent="-228600" algn="l" rtl="0" fontAlgn="base">
              <a:spcBef>
                <a:spcPct val="20000"/>
              </a:spcBef>
              <a:spcAft>
                <a:spcPct val="0"/>
              </a:spcAft>
              <a:buFont typeface="Arial" pitchFamily="34" charset="0"/>
              <a:buChar char="»"/>
              <a:defRPr sz="2400" kern="1200" baseline="0">
                <a:solidFill>
                  <a:schemeClr val="bg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0" indent="0">
              <a:buNone/>
              <a:defRPr/>
            </a:pPr>
            <a:r>
              <a:rPr lang="en-GB" sz="1700" b="1" dirty="0">
                <a:solidFill>
                  <a:srgbClr val="023554"/>
                </a:solidFill>
                <a:latin typeface="Georgia"/>
                <a:cs typeface="Arial"/>
              </a:rPr>
              <a:t>Why am I being asked to fill in this survey? </a:t>
            </a:r>
          </a:p>
          <a:p>
            <a:pPr marL="0" indent="0">
              <a:buNone/>
              <a:defRPr/>
            </a:pPr>
            <a:r>
              <a:rPr lang="en-GB" sz="1700" i="1" dirty="0">
                <a:solidFill>
                  <a:srgbClr val="023554"/>
                </a:solidFill>
                <a:latin typeface="Georgia"/>
                <a:cs typeface="Arial"/>
              </a:rPr>
              <a:t>This will help us to learn about young people’s mental health and wellbeing. In particular, it will help the research team and your school to find out what things make young people more likely to have good mental health and emotional wellbeing.   </a:t>
            </a:r>
          </a:p>
          <a:p>
            <a:pPr marL="0" indent="0">
              <a:buNone/>
              <a:defRPr/>
            </a:pPr>
            <a:endParaRPr lang="en-GB" sz="1700" i="1" dirty="0">
              <a:solidFill>
                <a:srgbClr val="023554"/>
              </a:solidFill>
              <a:latin typeface="Georgia"/>
              <a:cs typeface="Arial"/>
            </a:endParaRPr>
          </a:p>
          <a:p>
            <a:pPr marL="0" lvl="0" indent="0">
              <a:buNone/>
              <a:defRPr/>
            </a:pPr>
            <a:r>
              <a:rPr lang="en-GB" sz="1700" b="1" dirty="0">
                <a:solidFill>
                  <a:srgbClr val="023554"/>
                </a:solidFill>
                <a:latin typeface="Georgia"/>
                <a:cs typeface="Arial"/>
              </a:rPr>
              <a:t>Will the survey affect us? </a:t>
            </a:r>
          </a:p>
          <a:p>
            <a:pPr marL="0" indent="0">
              <a:buNone/>
              <a:defRPr/>
            </a:pPr>
            <a:r>
              <a:rPr lang="en-GB" sz="1700" i="1" dirty="0">
                <a:solidFill>
                  <a:srgbClr val="023554"/>
                </a:solidFill>
                <a:latin typeface="Georgia"/>
                <a:cs typeface="Arial"/>
              </a:rPr>
              <a:t>Answering the survey won’t have immediate effects on you. But, we hope that the survey will help your school and the researchers to learn about how to improve support for young people’s mental health and wellbeing. </a:t>
            </a:r>
            <a:endParaRPr lang="en-GB" sz="1700" i="1" dirty="0">
              <a:solidFill>
                <a:srgbClr val="023554"/>
              </a:solidFill>
              <a:latin typeface="Georgia" panose="02040502050405020303" pitchFamily="18" charset="0"/>
            </a:endParaRPr>
          </a:p>
          <a:p>
            <a:pPr marL="0" lvl="0" indent="0">
              <a:buNone/>
              <a:defRPr/>
            </a:pPr>
            <a:endParaRPr lang="en-GB" sz="1400" b="1">
              <a:solidFill>
                <a:srgbClr val="023554"/>
              </a:solidFill>
              <a:latin typeface="Georgia" panose="02040502050405020303" pitchFamily="18" charset="0"/>
            </a:endParaRPr>
          </a:p>
        </p:txBody>
      </p:sp>
      <p:pic>
        <p:nvPicPr>
          <p:cNvPr id="4" name="Picture 3" descr="Shape, circle&#10;&#10;Description automatically generated">
            <a:extLst>
              <a:ext uri="{FF2B5EF4-FFF2-40B4-BE49-F238E27FC236}">
                <a16:creationId xmlns:a16="http://schemas.microsoft.com/office/drawing/2014/main" id="{E58C3CC4-17F5-471F-AFF1-146466299B7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3778625">
            <a:off x="8206202" y="-2473805"/>
            <a:ext cx="4570369" cy="4398551"/>
          </a:xfrm>
          <a:prstGeom prst="rect">
            <a:avLst/>
          </a:prstGeom>
        </p:spPr>
      </p:pic>
      <p:sp>
        <p:nvSpPr>
          <p:cNvPr id="2" name="Title 1">
            <a:extLst>
              <a:ext uri="{FF2B5EF4-FFF2-40B4-BE49-F238E27FC236}">
                <a16:creationId xmlns:a16="http://schemas.microsoft.com/office/drawing/2014/main" id="{2BCAFC64-9365-48AF-9AB9-931D44F592F1}"/>
              </a:ext>
            </a:extLst>
          </p:cNvPr>
          <p:cNvSpPr>
            <a:spLocks noGrp="1"/>
          </p:cNvSpPr>
          <p:nvPr>
            <p:ph type="title" idx="4294967295"/>
          </p:nvPr>
        </p:nvSpPr>
        <p:spPr>
          <a:xfrm>
            <a:off x="9179351" y="579698"/>
            <a:ext cx="3308350" cy="1143000"/>
          </a:xfrm>
        </p:spPr>
        <p:txBody>
          <a:bodyPr/>
          <a:lstStyle/>
          <a:p>
            <a:r>
              <a:rPr lang="en-GB" sz="3000" dirty="0">
                <a:latin typeface="Georgia"/>
                <a:cs typeface="Arial"/>
              </a:rPr>
              <a:t>Pupil FAQs</a:t>
            </a:r>
            <a:br>
              <a:rPr lang="en-GB" sz="3600" dirty="0"/>
            </a:br>
            <a:endParaRPr lang="en-GB" sz="3600"/>
          </a:p>
        </p:txBody>
      </p:sp>
      <p:sp>
        <p:nvSpPr>
          <p:cNvPr id="7" name="Content Placeholder 2">
            <a:extLst>
              <a:ext uri="{FF2B5EF4-FFF2-40B4-BE49-F238E27FC236}">
                <a16:creationId xmlns:a16="http://schemas.microsoft.com/office/drawing/2014/main" id="{1E8CCACB-199B-4798-AA5A-5C9BAE29DB16}"/>
              </a:ext>
            </a:extLst>
          </p:cNvPr>
          <p:cNvSpPr txBox="1">
            <a:spLocks/>
          </p:cNvSpPr>
          <p:nvPr/>
        </p:nvSpPr>
        <p:spPr bwMode="auto">
          <a:xfrm>
            <a:off x="5756221" y="1978426"/>
            <a:ext cx="5988878" cy="363326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fontAlgn="base">
              <a:spcBef>
                <a:spcPct val="20000"/>
              </a:spcBef>
              <a:spcAft>
                <a:spcPct val="0"/>
              </a:spcAft>
              <a:buFont typeface="Arial" pitchFamily="34" charset="0"/>
              <a:buChar char="•"/>
              <a:defRPr sz="2800" kern="1200" baseline="0">
                <a:solidFill>
                  <a:schemeClr val="bg1"/>
                </a:solidFill>
                <a:latin typeface="Arial" pitchFamily="34" charset="0"/>
                <a:ea typeface="+mn-ea"/>
                <a:cs typeface="Arial" pitchFamily="34" charset="0"/>
              </a:defRPr>
            </a:lvl1pPr>
            <a:lvl2pPr marL="742950" indent="-285750" algn="l" rtl="0" fontAlgn="base">
              <a:spcBef>
                <a:spcPct val="20000"/>
              </a:spcBef>
              <a:spcAft>
                <a:spcPct val="0"/>
              </a:spcAft>
              <a:buFont typeface="Arial" pitchFamily="34" charset="0"/>
              <a:buChar char="–"/>
              <a:defRPr sz="2400" kern="1200" baseline="0">
                <a:solidFill>
                  <a:schemeClr val="bg1"/>
                </a:solidFill>
                <a:latin typeface="Arial" pitchFamily="34" charset="0"/>
                <a:ea typeface="+mn-ea"/>
                <a:cs typeface="Arial" pitchFamily="34" charset="0"/>
              </a:defRPr>
            </a:lvl2pPr>
            <a:lvl3pPr marL="1143000" indent="-228600" algn="l" rtl="0" fontAlgn="base">
              <a:spcBef>
                <a:spcPct val="20000"/>
              </a:spcBef>
              <a:spcAft>
                <a:spcPct val="0"/>
              </a:spcAft>
              <a:buFont typeface="Arial" pitchFamily="34" charset="0"/>
              <a:buChar char="•"/>
              <a:defRPr sz="2400" kern="1200" baseline="0">
                <a:solidFill>
                  <a:schemeClr val="bg1"/>
                </a:solidFill>
                <a:latin typeface="Arial" pitchFamily="34" charset="0"/>
                <a:ea typeface="+mn-ea"/>
                <a:cs typeface="Arial" pitchFamily="34" charset="0"/>
              </a:defRPr>
            </a:lvl3pPr>
            <a:lvl4pPr marL="1600200" indent="-228600" algn="l" rtl="0" fontAlgn="base">
              <a:spcBef>
                <a:spcPct val="20000"/>
              </a:spcBef>
              <a:spcAft>
                <a:spcPct val="0"/>
              </a:spcAft>
              <a:buFont typeface="Arial" pitchFamily="34" charset="0"/>
              <a:buChar char="–"/>
              <a:defRPr sz="2400" kern="1200" baseline="0">
                <a:solidFill>
                  <a:schemeClr val="bg1"/>
                </a:solidFill>
                <a:latin typeface="Arial" pitchFamily="34" charset="0"/>
                <a:ea typeface="+mn-ea"/>
                <a:cs typeface="Arial" pitchFamily="34" charset="0"/>
              </a:defRPr>
            </a:lvl4pPr>
            <a:lvl5pPr marL="2057400" indent="-228600" algn="l" rtl="0" fontAlgn="base">
              <a:spcBef>
                <a:spcPct val="20000"/>
              </a:spcBef>
              <a:spcAft>
                <a:spcPct val="0"/>
              </a:spcAft>
              <a:buFont typeface="Arial" pitchFamily="34" charset="0"/>
              <a:buChar char="»"/>
              <a:defRPr sz="2400" kern="1200" baseline="0">
                <a:solidFill>
                  <a:schemeClr val="bg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defRPr/>
            </a:pPr>
            <a:r>
              <a:rPr lang="en-GB" sz="1700" b="1" dirty="0">
                <a:solidFill>
                  <a:srgbClr val="023554"/>
                </a:solidFill>
                <a:latin typeface="Georgia"/>
                <a:cs typeface="Arial"/>
              </a:rPr>
              <a:t>Who will see the answers I give? </a:t>
            </a:r>
            <a:endParaRPr lang="en-US" sz="1700"/>
          </a:p>
          <a:p>
            <a:pPr marL="0" indent="0">
              <a:buNone/>
              <a:defRPr/>
            </a:pPr>
            <a:r>
              <a:rPr lang="en-GB" sz="1700" i="1" dirty="0">
                <a:solidFill>
                  <a:srgbClr val="023554"/>
                </a:solidFill>
                <a:latin typeface="Georgia"/>
                <a:cs typeface="Arial"/>
              </a:rPr>
              <a:t>The survey is anonymous. This means no one at your school, or your parents, will know what individual answers you gave. Your answers go to the research team. They put all young people’s answers together in a project file so that they can learn about how young people are feeling across the whole of Greater Manchester.  Although the research team may share the project file with others (e.g. other researchers, people at Greater Manchester Combined Authority), it will not contain any information that would let people know who you are (for example, your name). </a:t>
            </a:r>
            <a:endParaRPr lang="en-GB" sz="1700" i="1" dirty="0">
              <a:solidFill>
                <a:srgbClr val="023554"/>
              </a:solidFill>
              <a:latin typeface="Georgia" panose="02040502050405020303" pitchFamily="18" charset="0"/>
            </a:endParaRPr>
          </a:p>
          <a:p>
            <a:pPr marL="0" indent="0">
              <a:buNone/>
              <a:defRPr/>
            </a:pPr>
            <a:endParaRPr lang="en-GB" sz="1700" i="1" dirty="0">
              <a:solidFill>
                <a:srgbClr val="023554"/>
              </a:solidFill>
              <a:latin typeface="Georgia"/>
              <a:cs typeface="Arial"/>
            </a:endParaRPr>
          </a:p>
          <a:p>
            <a:pPr marL="0" indent="0">
              <a:buNone/>
              <a:defRPr/>
            </a:pPr>
            <a:r>
              <a:rPr lang="en-GB" sz="1700" i="1" dirty="0">
                <a:solidFill>
                  <a:srgbClr val="023554"/>
                </a:solidFill>
                <a:latin typeface="Georgia"/>
                <a:cs typeface="Arial"/>
              </a:rPr>
              <a:t>As no one in your school will see your answers, if you need to talk to someone about your feelings, you need to speak to a teacher or another adult you trust in school. </a:t>
            </a:r>
            <a:endParaRPr lang="en-GB" sz="1700" i="1" dirty="0">
              <a:solidFill>
                <a:srgbClr val="023554"/>
              </a:solidFill>
              <a:latin typeface="Georgia" panose="02040502050405020303" pitchFamily="18" charset="0"/>
            </a:endParaRPr>
          </a:p>
          <a:p>
            <a:pPr marL="0" lvl="0" indent="0">
              <a:buNone/>
              <a:defRPr/>
            </a:pPr>
            <a:endParaRPr lang="en-GB" sz="1700" i="1" dirty="0">
              <a:solidFill>
                <a:srgbClr val="023554"/>
              </a:solidFill>
              <a:latin typeface="Georgia" panose="02040502050405020303" pitchFamily="18" charset="0"/>
            </a:endParaRPr>
          </a:p>
          <a:p>
            <a:pPr marL="0" lvl="0" indent="0" algn="r">
              <a:buNone/>
              <a:defRPr/>
            </a:pPr>
            <a:r>
              <a:rPr lang="en-GB" sz="1700" i="1" dirty="0">
                <a:solidFill>
                  <a:srgbClr val="023554"/>
                </a:solidFill>
                <a:latin typeface="Georgia"/>
                <a:cs typeface="Arial"/>
              </a:rPr>
              <a:t>Continued…</a:t>
            </a:r>
          </a:p>
        </p:txBody>
      </p:sp>
    </p:spTree>
    <p:extLst>
      <p:ext uri="{BB962C8B-B14F-4D97-AF65-F5344CB8AC3E}">
        <p14:creationId xmlns:p14="http://schemas.microsoft.com/office/powerpoint/2010/main" val="4037119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pic>
        <p:nvPicPr>
          <p:cNvPr id="4" name="Picture 3" descr="Shape, circle&#10;&#10;Description automatically generated">
            <a:extLst>
              <a:ext uri="{FF2B5EF4-FFF2-40B4-BE49-F238E27FC236}">
                <a16:creationId xmlns:a16="http://schemas.microsoft.com/office/drawing/2014/main" id="{E58C3CC4-17F5-471F-AFF1-146466299B7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3778625">
            <a:off x="8069725" y="-2542044"/>
            <a:ext cx="4570369" cy="4398551"/>
          </a:xfrm>
          <a:prstGeom prst="rect">
            <a:avLst/>
          </a:prstGeom>
        </p:spPr>
      </p:pic>
      <p:sp>
        <p:nvSpPr>
          <p:cNvPr id="2" name="Title 1">
            <a:extLst>
              <a:ext uri="{FF2B5EF4-FFF2-40B4-BE49-F238E27FC236}">
                <a16:creationId xmlns:a16="http://schemas.microsoft.com/office/drawing/2014/main" id="{2BCAFC64-9365-48AF-9AB9-931D44F592F1}"/>
              </a:ext>
            </a:extLst>
          </p:cNvPr>
          <p:cNvSpPr>
            <a:spLocks noGrp="1"/>
          </p:cNvSpPr>
          <p:nvPr>
            <p:ph type="title" idx="4294967295"/>
          </p:nvPr>
        </p:nvSpPr>
        <p:spPr>
          <a:xfrm>
            <a:off x="9098153" y="420783"/>
            <a:ext cx="3309937" cy="1143000"/>
          </a:xfrm>
        </p:spPr>
        <p:txBody>
          <a:bodyPr/>
          <a:lstStyle/>
          <a:p>
            <a:r>
              <a:rPr lang="en-GB" sz="3000" dirty="0">
                <a:latin typeface="Georgia"/>
                <a:ea typeface="Open Sans"/>
                <a:cs typeface="Arial"/>
              </a:rPr>
              <a:t>Pupil FAQs continued</a:t>
            </a:r>
            <a:br>
              <a:rPr lang="en-GB" sz="3600" dirty="0"/>
            </a:br>
            <a:endParaRPr lang="en-GB" sz="3600"/>
          </a:p>
        </p:txBody>
      </p:sp>
      <p:sp>
        <p:nvSpPr>
          <p:cNvPr id="7" name="Content Placeholder 2">
            <a:extLst>
              <a:ext uri="{FF2B5EF4-FFF2-40B4-BE49-F238E27FC236}">
                <a16:creationId xmlns:a16="http://schemas.microsoft.com/office/drawing/2014/main" id="{1E8CCACB-199B-4798-AA5A-5C9BAE29DB16}"/>
              </a:ext>
            </a:extLst>
          </p:cNvPr>
          <p:cNvSpPr txBox="1">
            <a:spLocks/>
          </p:cNvSpPr>
          <p:nvPr/>
        </p:nvSpPr>
        <p:spPr bwMode="auto">
          <a:xfrm>
            <a:off x="433099" y="1405032"/>
            <a:ext cx="6763370" cy="363326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fontAlgn="base">
              <a:spcBef>
                <a:spcPct val="20000"/>
              </a:spcBef>
              <a:spcAft>
                <a:spcPct val="0"/>
              </a:spcAft>
              <a:buFont typeface="Arial" pitchFamily="34" charset="0"/>
              <a:buChar char="•"/>
              <a:defRPr sz="2800" kern="1200" baseline="0">
                <a:solidFill>
                  <a:schemeClr val="bg1"/>
                </a:solidFill>
                <a:latin typeface="Arial" pitchFamily="34" charset="0"/>
                <a:ea typeface="+mn-ea"/>
                <a:cs typeface="Arial" pitchFamily="34" charset="0"/>
              </a:defRPr>
            </a:lvl1pPr>
            <a:lvl2pPr marL="742950" indent="-285750" algn="l" rtl="0" fontAlgn="base">
              <a:spcBef>
                <a:spcPct val="20000"/>
              </a:spcBef>
              <a:spcAft>
                <a:spcPct val="0"/>
              </a:spcAft>
              <a:buFont typeface="Arial" pitchFamily="34" charset="0"/>
              <a:buChar char="–"/>
              <a:defRPr sz="2400" kern="1200" baseline="0">
                <a:solidFill>
                  <a:schemeClr val="bg1"/>
                </a:solidFill>
                <a:latin typeface="Arial" pitchFamily="34" charset="0"/>
                <a:ea typeface="+mn-ea"/>
                <a:cs typeface="Arial" pitchFamily="34" charset="0"/>
              </a:defRPr>
            </a:lvl2pPr>
            <a:lvl3pPr marL="1143000" indent="-228600" algn="l" rtl="0" fontAlgn="base">
              <a:spcBef>
                <a:spcPct val="20000"/>
              </a:spcBef>
              <a:spcAft>
                <a:spcPct val="0"/>
              </a:spcAft>
              <a:buFont typeface="Arial" pitchFamily="34" charset="0"/>
              <a:buChar char="•"/>
              <a:defRPr sz="2400" kern="1200" baseline="0">
                <a:solidFill>
                  <a:schemeClr val="bg1"/>
                </a:solidFill>
                <a:latin typeface="Arial" pitchFamily="34" charset="0"/>
                <a:ea typeface="+mn-ea"/>
                <a:cs typeface="Arial" pitchFamily="34" charset="0"/>
              </a:defRPr>
            </a:lvl3pPr>
            <a:lvl4pPr marL="1600200" indent="-228600" algn="l" rtl="0" fontAlgn="base">
              <a:spcBef>
                <a:spcPct val="20000"/>
              </a:spcBef>
              <a:spcAft>
                <a:spcPct val="0"/>
              </a:spcAft>
              <a:buFont typeface="Arial" pitchFamily="34" charset="0"/>
              <a:buChar char="–"/>
              <a:defRPr sz="2400" kern="1200" baseline="0">
                <a:solidFill>
                  <a:schemeClr val="bg1"/>
                </a:solidFill>
                <a:latin typeface="Arial" pitchFamily="34" charset="0"/>
                <a:ea typeface="+mn-ea"/>
                <a:cs typeface="Arial" pitchFamily="34" charset="0"/>
              </a:defRPr>
            </a:lvl4pPr>
            <a:lvl5pPr marL="2057400" indent="-228600" algn="l" rtl="0" fontAlgn="base">
              <a:spcBef>
                <a:spcPct val="20000"/>
              </a:spcBef>
              <a:spcAft>
                <a:spcPct val="0"/>
              </a:spcAft>
              <a:buFont typeface="Arial" pitchFamily="34" charset="0"/>
              <a:buChar char="»"/>
              <a:defRPr sz="2400" kern="1200" baseline="0">
                <a:solidFill>
                  <a:schemeClr val="bg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0" indent="0">
              <a:buNone/>
              <a:defRPr/>
            </a:pPr>
            <a:r>
              <a:rPr lang="en-GB" sz="1800" b="1" dirty="0">
                <a:solidFill>
                  <a:srgbClr val="023554"/>
                </a:solidFill>
                <a:latin typeface="Georgia"/>
                <a:cs typeface="Arial"/>
              </a:rPr>
              <a:t>Is the project just for young people with problems or for everyone? </a:t>
            </a:r>
          </a:p>
          <a:p>
            <a:pPr marL="0" indent="0">
              <a:buNone/>
              <a:defRPr/>
            </a:pPr>
            <a:r>
              <a:rPr lang="en-GB" sz="1800" i="1" dirty="0">
                <a:solidFill>
                  <a:srgbClr val="023554"/>
                </a:solidFill>
                <a:latin typeface="Georgia"/>
                <a:cs typeface="Arial"/>
              </a:rPr>
              <a:t>This project is for </a:t>
            </a:r>
            <a:r>
              <a:rPr lang="en-GB" sz="1800" i="1" u="sng" dirty="0">
                <a:solidFill>
                  <a:srgbClr val="023554"/>
                </a:solidFill>
                <a:latin typeface="Georgia"/>
                <a:cs typeface="Arial"/>
              </a:rPr>
              <a:t>all</a:t>
            </a:r>
            <a:r>
              <a:rPr lang="en-GB" sz="1800" i="1" dirty="0">
                <a:solidFill>
                  <a:srgbClr val="023554"/>
                </a:solidFill>
                <a:latin typeface="Georgia"/>
                <a:cs typeface="Arial"/>
              </a:rPr>
              <a:t> young people. We all need to look after our mental health and wellbeing, just like we need to look after our physical health. </a:t>
            </a:r>
            <a:endParaRPr lang="en-GB" sz="1800" i="1">
              <a:solidFill>
                <a:srgbClr val="023554"/>
              </a:solidFill>
              <a:latin typeface="Georgia" panose="02040502050405020303" pitchFamily="18" charset="0"/>
            </a:endParaRPr>
          </a:p>
          <a:p>
            <a:pPr marL="0" indent="0">
              <a:buNone/>
              <a:defRPr/>
            </a:pPr>
            <a:endParaRPr lang="en-GB" sz="1800" i="1" dirty="0">
              <a:solidFill>
                <a:srgbClr val="023554"/>
              </a:solidFill>
              <a:latin typeface="Georgia"/>
              <a:cs typeface="Arial"/>
            </a:endParaRPr>
          </a:p>
          <a:p>
            <a:pPr marL="0" lvl="0" indent="0">
              <a:buNone/>
              <a:defRPr/>
            </a:pPr>
            <a:r>
              <a:rPr lang="en-GB" sz="1800" b="1" dirty="0">
                <a:solidFill>
                  <a:srgbClr val="023554"/>
                </a:solidFill>
                <a:latin typeface="Georgia"/>
                <a:cs typeface="Arial"/>
              </a:rPr>
              <a:t>Some of the questions are very similar – is that a trick? </a:t>
            </a:r>
          </a:p>
          <a:p>
            <a:pPr marL="0" lvl="0" indent="0">
              <a:buNone/>
              <a:defRPr/>
            </a:pPr>
            <a:r>
              <a:rPr lang="en-GB" sz="1800" i="1" dirty="0">
                <a:solidFill>
                  <a:srgbClr val="023554"/>
                </a:solidFill>
                <a:latin typeface="Georgia"/>
                <a:cs typeface="Arial"/>
              </a:rPr>
              <a:t>Some questions may sound very similar, but it’s not a trick. Some questions may ask the same thing in different ways so that we can make sure we really understand how young people are feeling. </a:t>
            </a:r>
          </a:p>
          <a:p>
            <a:pPr marL="0" indent="0">
              <a:buNone/>
              <a:defRPr/>
            </a:pPr>
            <a:endParaRPr lang="en-GB" sz="1800" i="1" dirty="0">
              <a:solidFill>
                <a:srgbClr val="023554"/>
              </a:solidFill>
              <a:latin typeface="Georgia"/>
              <a:cs typeface="Arial"/>
            </a:endParaRPr>
          </a:p>
          <a:p>
            <a:pPr marL="0" lvl="0" indent="0">
              <a:buNone/>
              <a:defRPr/>
            </a:pPr>
            <a:r>
              <a:rPr lang="en-GB" sz="1800" b="1" dirty="0">
                <a:solidFill>
                  <a:srgbClr val="023554"/>
                </a:solidFill>
                <a:latin typeface="Georgia"/>
                <a:cs typeface="Arial"/>
              </a:rPr>
              <a:t>Is this a test? </a:t>
            </a:r>
          </a:p>
          <a:p>
            <a:pPr marL="0" lvl="0" indent="0">
              <a:buNone/>
              <a:defRPr/>
            </a:pPr>
            <a:r>
              <a:rPr lang="en-GB" sz="1800" i="1" dirty="0">
                <a:solidFill>
                  <a:srgbClr val="023554"/>
                </a:solidFill>
                <a:latin typeface="Georgia"/>
                <a:cs typeface="Arial"/>
              </a:rPr>
              <a:t>No, this isn’t a test. There are no right or wrong answers. The questions in the survey are just about your thoughts and feelings. </a:t>
            </a:r>
          </a:p>
          <a:p>
            <a:pPr marL="0" lvl="0" indent="0">
              <a:buNone/>
              <a:defRPr/>
            </a:pPr>
            <a:endParaRPr lang="en-GB" sz="1400" b="1">
              <a:solidFill>
                <a:srgbClr val="023554"/>
              </a:solidFill>
              <a:latin typeface="Georgia" panose="02040502050405020303" pitchFamily="18" charset="0"/>
            </a:endParaRPr>
          </a:p>
          <a:p>
            <a:pPr marL="0" lvl="0" indent="0">
              <a:buNone/>
              <a:defRPr/>
            </a:pPr>
            <a:endParaRPr lang="en-GB" sz="1400" i="1">
              <a:solidFill>
                <a:srgbClr val="023554"/>
              </a:solidFill>
              <a:latin typeface="Georgia" panose="02040502050405020303" pitchFamily="18" charset="0"/>
            </a:endParaRPr>
          </a:p>
          <a:p>
            <a:pPr marL="0" lvl="0" indent="0" algn="r">
              <a:buNone/>
              <a:defRPr/>
            </a:pPr>
            <a:endParaRPr lang="en-GB" sz="1400" i="1">
              <a:solidFill>
                <a:srgbClr val="023554"/>
              </a:solidFill>
              <a:latin typeface="Georgia" panose="02040502050405020303" pitchFamily="18" charset="0"/>
            </a:endParaRPr>
          </a:p>
        </p:txBody>
      </p:sp>
      <p:sp>
        <p:nvSpPr>
          <p:cNvPr id="6" name="Content Placeholder 2">
            <a:extLst>
              <a:ext uri="{FF2B5EF4-FFF2-40B4-BE49-F238E27FC236}">
                <a16:creationId xmlns:a16="http://schemas.microsoft.com/office/drawing/2014/main" id="{8FF3A641-6EF1-418C-A1C8-8CED08DC46F5}"/>
              </a:ext>
            </a:extLst>
          </p:cNvPr>
          <p:cNvSpPr txBox="1">
            <a:spLocks/>
          </p:cNvSpPr>
          <p:nvPr/>
        </p:nvSpPr>
        <p:spPr bwMode="auto">
          <a:xfrm>
            <a:off x="7471217" y="2523236"/>
            <a:ext cx="4202551" cy="3645759"/>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fontAlgn="base">
              <a:spcBef>
                <a:spcPct val="20000"/>
              </a:spcBef>
              <a:spcAft>
                <a:spcPct val="0"/>
              </a:spcAft>
              <a:buFont typeface="Arial" pitchFamily="34" charset="0"/>
              <a:buChar char="•"/>
              <a:defRPr sz="2800" kern="1200" baseline="0">
                <a:solidFill>
                  <a:schemeClr val="bg1"/>
                </a:solidFill>
                <a:latin typeface="Arial" pitchFamily="34" charset="0"/>
                <a:ea typeface="+mn-ea"/>
                <a:cs typeface="Arial" pitchFamily="34" charset="0"/>
              </a:defRPr>
            </a:lvl1pPr>
            <a:lvl2pPr marL="742950" indent="-285750" algn="l" rtl="0" fontAlgn="base">
              <a:spcBef>
                <a:spcPct val="20000"/>
              </a:spcBef>
              <a:spcAft>
                <a:spcPct val="0"/>
              </a:spcAft>
              <a:buFont typeface="Arial" pitchFamily="34" charset="0"/>
              <a:buChar char="–"/>
              <a:defRPr sz="2400" kern="1200" baseline="0">
                <a:solidFill>
                  <a:schemeClr val="bg1"/>
                </a:solidFill>
                <a:latin typeface="Arial" pitchFamily="34" charset="0"/>
                <a:ea typeface="+mn-ea"/>
                <a:cs typeface="Arial" pitchFamily="34" charset="0"/>
              </a:defRPr>
            </a:lvl2pPr>
            <a:lvl3pPr marL="1143000" indent="-228600" algn="l" rtl="0" fontAlgn="base">
              <a:spcBef>
                <a:spcPct val="20000"/>
              </a:spcBef>
              <a:spcAft>
                <a:spcPct val="0"/>
              </a:spcAft>
              <a:buFont typeface="Arial" pitchFamily="34" charset="0"/>
              <a:buChar char="•"/>
              <a:defRPr sz="2400" kern="1200" baseline="0">
                <a:solidFill>
                  <a:schemeClr val="bg1"/>
                </a:solidFill>
                <a:latin typeface="Arial" pitchFamily="34" charset="0"/>
                <a:ea typeface="+mn-ea"/>
                <a:cs typeface="Arial" pitchFamily="34" charset="0"/>
              </a:defRPr>
            </a:lvl3pPr>
            <a:lvl4pPr marL="1600200" indent="-228600" algn="l" rtl="0" fontAlgn="base">
              <a:spcBef>
                <a:spcPct val="20000"/>
              </a:spcBef>
              <a:spcAft>
                <a:spcPct val="0"/>
              </a:spcAft>
              <a:buFont typeface="Arial" pitchFamily="34" charset="0"/>
              <a:buChar char="–"/>
              <a:defRPr sz="2400" kern="1200" baseline="0">
                <a:solidFill>
                  <a:schemeClr val="bg1"/>
                </a:solidFill>
                <a:latin typeface="Arial" pitchFamily="34" charset="0"/>
                <a:ea typeface="+mn-ea"/>
                <a:cs typeface="Arial" pitchFamily="34" charset="0"/>
              </a:defRPr>
            </a:lvl4pPr>
            <a:lvl5pPr marL="2057400" indent="-228600" algn="l" rtl="0" fontAlgn="base">
              <a:spcBef>
                <a:spcPct val="20000"/>
              </a:spcBef>
              <a:spcAft>
                <a:spcPct val="0"/>
              </a:spcAft>
              <a:buFont typeface="Arial" pitchFamily="34" charset="0"/>
              <a:buChar char="»"/>
              <a:defRPr sz="2400" kern="1200" baseline="0">
                <a:solidFill>
                  <a:schemeClr val="bg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0" indent="0">
              <a:buNone/>
              <a:defRPr/>
            </a:pPr>
            <a:r>
              <a:rPr lang="en-GB" sz="1800" b="1" dirty="0">
                <a:solidFill>
                  <a:srgbClr val="023554"/>
                </a:solidFill>
                <a:latin typeface="Georgia"/>
                <a:cs typeface="Arial"/>
              </a:rPr>
              <a:t>Do I have to answer every question? </a:t>
            </a:r>
          </a:p>
          <a:p>
            <a:pPr marL="0" lvl="0" indent="0">
              <a:buNone/>
              <a:defRPr/>
            </a:pPr>
            <a:r>
              <a:rPr lang="en-GB" sz="1800" i="1" dirty="0">
                <a:solidFill>
                  <a:srgbClr val="023554"/>
                </a:solidFill>
                <a:latin typeface="Georgia"/>
                <a:cs typeface="Arial"/>
              </a:rPr>
              <a:t>If you don’t want to answer a question, that’s ok. It’s your choice which questions you answer. If you don’t want to answer a question, just leave it blank and move onto the next one. </a:t>
            </a:r>
          </a:p>
          <a:p>
            <a:pPr marL="0" lvl="0" indent="0">
              <a:buNone/>
              <a:defRPr/>
            </a:pPr>
            <a:endParaRPr lang="en-GB" sz="1400" i="1">
              <a:solidFill>
                <a:srgbClr val="023554"/>
              </a:solidFill>
              <a:latin typeface="Georgia" panose="02040502050405020303" pitchFamily="18" charset="0"/>
            </a:endParaRPr>
          </a:p>
        </p:txBody>
      </p:sp>
      <p:sp>
        <p:nvSpPr>
          <p:cNvPr id="8" name="TextBox 7">
            <a:extLst>
              <a:ext uri="{FF2B5EF4-FFF2-40B4-BE49-F238E27FC236}">
                <a16:creationId xmlns:a16="http://schemas.microsoft.com/office/drawing/2014/main" id="{95727B76-0075-47D5-B9DE-9A8B690B6041}"/>
              </a:ext>
            </a:extLst>
          </p:cNvPr>
          <p:cNvSpPr txBox="1"/>
          <p:nvPr/>
        </p:nvSpPr>
        <p:spPr>
          <a:xfrm>
            <a:off x="7469312" y="5240809"/>
            <a:ext cx="4366517" cy="923330"/>
          </a:xfrm>
          <a:prstGeom prst="rect">
            <a:avLst/>
          </a:prstGeom>
          <a:noFill/>
        </p:spPr>
        <p:txBody>
          <a:bodyPr wrap="square" lIns="91440" tIns="45720" rIns="91440" bIns="45720" rtlCol="0" anchor="t">
            <a:spAutoFit/>
          </a:bodyPr>
          <a:lstStyle/>
          <a:p>
            <a:r>
              <a:rPr lang="en-GB" dirty="0">
                <a:solidFill>
                  <a:srgbClr val="023554"/>
                </a:solidFill>
                <a:latin typeface="Georgia" panose="02040502050405020303" pitchFamily="18" charset="0"/>
              </a:rPr>
              <a:t>If you have additional questions, do email the #BeeWell Team:</a:t>
            </a:r>
          </a:p>
          <a:p>
            <a:r>
              <a:rPr lang="en-GB" dirty="0">
                <a:solidFill>
                  <a:srgbClr val="023554"/>
                </a:solidFill>
                <a:latin typeface="Georgia"/>
                <a:cs typeface="Arial"/>
                <a:hlinkClick r:id="rId4"/>
              </a:rPr>
              <a:t>beewell@manchester.ac.uk</a:t>
            </a:r>
            <a:endParaRPr lang="en-GB">
              <a:solidFill>
                <a:srgbClr val="023554"/>
              </a:solidFill>
              <a:latin typeface="Georgia" panose="02040502050405020303" pitchFamily="18" charset="0"/>
            </a:endParaRPr>
          </a:p>
        </p:txBody>
      </p:sp>
    </p:spTree>
    <p:extLst>
      <p:ext uri="{BB962C8B-B14F-4D97-AF65-F5344CB8AC3E}">
        <p14:creationId xmlns:p14="http://schemas.microsoft.com/office/powerpoint/2010/main" val="30154323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pic>
        <p:nvPicPr>
          <p:cNvPr id="7" name="Picture 6" descr="Shape, circle&#10;&#10;Description automatically generated">
            <a:extLst>
              <a:ext uri="{FF2B5EF4-FFF2-40B4-BE49-F238E27FC236}">
                <a16:creationId xmlns:a16="http://schemas.microsoft.com/office/drawing/2014/main" id="{FC1E8FBF-1626-633F-0EC5-909B6155489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3778625">
            <a:off x="8012859" y="-2587538"/>
            <a:ext cx="4570369" cy="4398551"/>
          </a:xfrm>
          <a:prstGeom prst="rect">
            <a:avLst/>
          </a:prstGeom>
        </p:spPr>
      </p:pic>
      <p:sp>
        <p:nvSpPr>
          <p:cNvPr id="2" name="Title 1">
            <a:extLst>
              <a:ext uri="{FF2B5EF4-FFF2-40B4-BE49-F238E27FC236}">
                <a16:creationId xmlns:a16="http://schemas.microsoft.com/office/drawing/2014/main" id="{2BCAFC64-9365-48AF-9AB9-931D44F592F1}"/>
              </a:ext>
            </a:extLst>
          </p:cNvPr>
          <p:cNvSpPr>
            <a:spLocks noGrp="1"/>
          </p:cNvSpPr>
          <p:nvPr>
            <p:ph type="title" idx="4294967295"/>
          </p:nvPr>
        </p:nvSpPr>
        <p:spPr>
          <a:xfrm>
            <a:off x="9314241" y="138918"/>
            <a:ext cx="3309937" cy="1143000"/>
          </a:xfrm>
        </p:spPr>
        <p:txBody>
          <a:bodyPr/>
          <a:lstStyle/>
          <a:p>
            <a:r>
              <a:rPr lang="en-GB" sz="3000" dirty="0">
                <a:latin typeface="Georgia"/>
                <a:cs typeface="Arial"/>
              </a:rPr>
              <a:t>Glossary</a:t>
            </a:r>
            <a:br>
              <a:rPr lang="en-GB" sz="3000" dirty="0"/>
            </a:br>
            <a:r>
              <a:rPr lang="en-GB" sz="3000" dirty="0">
                <a:latin typeface="Georgia"/>
                <a:cs typeface="Arial"/>
              </a:rPr>
              <a:t>A to G</a:t>
            </a:r>
          </a:p>
        </p:txBody>
      </p:sp>
      <p:sp>
        <p:nvSpPr>
          <p:cNvPr id="5" name="TextBox 4">
            <a:extLst>
              <a:ext uri="{FF2B5EF4-FFF2-40B4-BE49-F238E27FC236}">
                <a16:creationId xmlns:a16="http://schemas.microsoft.com/office/drawing/2014/main" id="{99D7485A-C02D-4E34-BF8B-4F4CD0670FB0}"/>
              </a:ext>
            </a:extLst>
          </p:cNvPr>
          <p:cNvSpPr txBox="1"/>
          <p:nvPr/>
        </p:nvSpPr>
        <p:spPr>
          <a:xfrm>
            <a:off x="568043" y="460548"/>
            <a:ext cx="5527497" cy="5909310"/>
          </a:xfrm>
          <a:prstGeom prst="rect">
            <a:avLst/>
          </a:prstGeom>
          <a:noFill/>
        </p:spPr>
        <p:txBody>
          <a:bodyPr wrap="square" lIns="91440" tIns="45720" rIns="91440" bIns="45720" rtlCol="0" anchor="t">
            <a:spAutoFit/>
          </a:bodyPr>
          <a:lstStyle/>
          <a:p>
            <a:r>
              <a:rPr lang="en-GB" b="1" dirty="0">
                <a:solidFill>
                  <a:srgbClr val="023554"/>
                </a:solidFill>
                <a:latin typeface="Georgia"/>
                <a:cs typeface="Arial"/>
              </a:rPr>
              <a:t>Abusive</a:t>
            </a:r>
            <a:r>
              <a:rPr lang="en-GB" dirty="0">
                <a:solidFill>
                  <a:srgbClr val="023554"/>
                </a:solidFill>
                <a:latin typeface="Georgia"/>
                <a:cs typeface="Arial"/>
              </a:rPr>
              <a:t> – Treating someone badly or cruelly.</a:t>
            </a:r>
          </a:p>
          <a:p>
            <a:r>
              <a:rPr lang="en-GB" b="1" dirty="0">
                <a:solidFill>
                  <a:srgbClr val="023554"/>
                </a:solidFill>
                <a:latin typeface="Georgia"/>
                <a:cs typeface="Arial"/>
              </a:rPr>
              <a:t>Anonymous</a:t>
            </a:r>
            <a:r>
              <a:rPr lang="en-GB" dirty="0">
                <a:solidFill>
                  <a:srgbClr val="023554"/>
                </a:solidFill>
                <a:latin typeface="Georgia"/>
                <a:cs typeface="Arial"/>
              </a:rPr>
              <a:t> - Not named or identified.</a:t>
            </a:r>
          </a:p>
          <a:p>
            <a:r>
              <a:rPr lang="en-GB" b="1" dirty="0">
                <a:solidFill>
                  <a:srgbClr val="023554"/>
                </a:solidFill>
                <a:latin typeface="Georgia"/>
                <a:cs typeface="Arial"/>
              </a:rPr>
              <a:t>Abilities</a:t>
            </a:r>
            <a:r>
              <a:rPr lang="en-GB" dirty="0">
                <a:solidFill>
                  <a:srgbClr val="023554"/>
                </a:solidFill>
                <a:latin typeface="Georgia"/>
                <a:cs typeface="Arial"/>
              </a:rPr>
              <a:t> – The power or skill to do something.</a:t>
            </a:r>
          </a:p>
          <a:p>
            <a:r>
              <a:rPr lang="en-GB" b="1" dirty="0">
                <a:solidFill>
                  <a:srgbClr val="023554"/>
                </a:solidFill>
                <a:latin typeface="Georgia"/>
                <a:cs typeface="Arial"/>
              </a:rPr>
              <a:t>Bullying</a:t>
            </a:r>
            <a:r>
              <a:rPr lang="en-GB" dirty="0">
                <a:solidFill>
                  <a:srgbClr val="023554"/>
                </a:solidFill>
                <a:latin typeface="Georgia"/>
                <a:cs typeface="Arial"/>
              </a:rPr>
              <a:t> – Bullying is when someone is being hurt by words or actions on purpose, usually more than once, feels bad because of it, and has a hard time stopping what is happening to them. </a:t>
            </a:r>
          </a:p>
          <a:p>
            <a:r>
              <a:rPr lang="en-GB" b="1" dirty="0">
                <a:solidFill>
                  <a:srgbClr val="023554"/>
                </a:solidFill>
                <a:latin typeface="Georgia"/>
                <a:cs typeface="Arial"/>
              </a:rPr>
              <a:t>Cyberbullying</a:t>
            </a:r>
            <a:r>
              <a:rPr lang="en-GB" dirty="0">
                <a:solidFill>
                  <a:srgbClr val="023554"/>
                </a:solidFill>
                <a:latin typeface="Georgia"/>
                <a:cs typeface="Arial"/>
              </a:rPr>
              <a:t> – Bullying (see above) that takes place online. For example, on social media, texts, email, posts, or other digital methods. </a:t>
            </a:r>
          </a:p>
          <a:p>
            <a:r>
              <a:rPr lang="en-GB" b="1" dirty="0">
                <a:solidFill>
                  <a:srgbClr val="023554"/>
                </a:solidFill>
                <a:latin typeface="Georgia"/>
                <a:cs typeface="Arial"/>
              </a:rPr>
              <a:t>Confident</a:t>
            </a:r>
            <a:r>
              <a:rPr lang="en-GB" dirty="0">
                <a:solidFill>
                  <a:srgbClr val="023554"/>
                </a:solidFill>
                <a:latin typeface="Georgia"/>
                <a:cs typeface="Arial"/>
              </a:rPr>
              <a:t> - Feeling or believing that you can do something well.</a:t>
            </a:r>
          </a:p>
          <a:p>
            <a:r>
              <a:rPr lang="en-GB" b="1" dirty="0">
                <a:solidFill>
                  <a:srgbClr val="023554"/>
                </a:solidFill>
                <a:latin typeface="Georgia"/>
                <a:cs typeface="Arial"/>
              </a:rPr>
              <a:t>Cope</a:t>
            </a:r>
            <a:r>
              <a:rPr lang="en-GB" dirty="0">
                <a:solidFill>
                  <a:srgbClr val="023554"/>
                </a:solidFill>
                <a:latin typeface="Georgia"/>
                <a:cs typeface="Arial"/>
              </a:rPr>
              <a:t> - To deal with or handle problems.</a:t>
            </a:r>
          </a:p>
          <a:p>
            <a:r>
              <a:rPr lang="en-GB" b="1" dirty="0">
                <a:solidFill>
                  <a:srgbClr val="023554"/>
                </a:solidFill>
                <a:latin typeface="Georgia"/>
                <a:cs typeface="Arial"/>
              </a:rPr>
              <a:t>Disability</a:t>
            </a:r>
            <a:r>
              <a:rPr lang="en-GB" dirty="0">
                <a:solidFill>
                  <a:srgbClr val="023554"/>
                </a:solidFill>
                <a:latin typeface="Georgia"/>
                <a:cs typeface="Arial"/>
              </a:rPr>
              <a:t> - A physical or mental condition that limits a person’s movements, senses, or activities.</a:t>
            </a:r>
            <a:endParaRPr lang="en-US" dirty="0">
              <a:solidFill>
                <a:srgbClr val="000000"/>
              </a:solidFill>
              <a:latin typeface="Georgia"/>
              <a:cs typeface="Arial"/>
            </a:endParaRPr>
          </a:p>
          <a:p>
            <a:r>
              <a:rPr lang="en-GB" b="1" dirty="0">
                <a:solidFill>
                  <a:srgbClr val="023554"/>
                </a:solidFill>
                <a:latin typeface="Georgia"/>
                <a:cs typeface="Arial"/>
              </a:rPr>
              <a:t>Emotions</a:t>
            </a:r>
            <a:r>
              <a:rPr lang="en-GB" dirty="0">
                <a:solidFill>
                  <a:srgbClr val="023554"/>
                </a:solidFill>
                <a:latin typeface="Georgia"/>
                <a:cs typeface="Arial"/>
              </a:rPr>
              <a:t> - Emotions are the way you feel. For example, feeling happy or sad.</a:t>
            </a:r>
            <a:endParaRPr lang="en-US" dirty="0">
              <a:solidFill>
                <a:srgbClr val="000000"/>
              </a:solidFill>
              <a:latin typeface="Georgia"/>
              <a:cs typeface="Arial"/>
            </a:endParaRPr>
          </a:p>
          <a:p>
            <a:r>
              <a:rPr lang="en-GB" b="1" dirty="0">
                <a:solidFill>
                  <a:srgbClr val="023554"/>
                </a:solidFill>
                <a:latin typeface="Georgia" panose="02040502050405020303" pitchFamily="18" charset="0"/>
              </a:rPr>
              <a:t>Express</a:t>
            </a:r>
            <a:r>
              <a:rPr lang="en-GB" dirty="0">
                <a:solidFill>
                  <a:srgbClr val="023554"/>
                </a:solidFill>
                <a:latin typeface="Georgia" panose="02040502050405020303" pitchFamily="18" charset="0"/>
              </a:rPr>
              <a:t> - To show how you think or feel.</a:t>
            </a:r>
            <a:endParaRPr lang="en-GB" dirty="0">
              <a:solidFill>
                <a:srgbClr val="000000"/>
              </a:solidFill>
            </a:endParaRPr>
          </a:p>
          <a:p>
            <a:r>
              <a:rPr lang="en-GB" b="1" dirty="0">
                <a:solidFill>
                  <a:srgbClr val="023554"/>
                </a:solidFill>
                <a:latin typeface="Georgia"/>
                <a:cs typeface="Arial"/>
              </a:rPr>
              <a:t>Extent “Indicate to what extent” </a:t>
            </a:r>
            <a:r>
              <a:rPr lang="en-GB" dirty="0">
                <a:solidFill>
                  <a:srgbClr val="023554"/>
                </a:solidFill>
                <a:latin typeface="Georgia"/>
                <a:cs typeface="Arial"/>
              </a:rPr>
              <a:t>- How much.</a:t>
            </a:r>
          </a:p>
          <a:p>
            <a:r>
              <a:rPr lang="en-GB" b="1" dirty="0">
                <a:solidFill>
                  <a:srgbClr val="023554"/>
                </a:solidFill>
                <a:latin typeface="Georgia"/>
                <a:cs typeface="Arial"/>
              </a:rPr>
              <a:t>Job prospects </a:t>
            </a:r>
            <a:r>
              <a:rPr lang="en-GB" dirty="0">
                <a:solidFill>
                  <a:srgbClr val="023554"/>
                </a:solidFill>
                <a:latin typeface="Georgia"/>
                <a:cs typeface="Arial"/>
              </a:rPr>
              <a:t>- How likely you are to be successful in a future job.</a:t>
            </a:r>
            <a:endParaRPr lang="en-GB" dirty="0"/>
          </a:p>
        </p:txBody>
      </p:sp>
      <p:sp>
        <p:nvSpPr>
          <p:cNvPr id="6" name="TextBox 5">
            <a:extLst>
              <a:ext uri="{FF2B5EF4-FFF2-40B4-BE49-F238E27FC236}">
                <a16:creationId xmlns:a16="http://schemas.microsoft.com/office/drawing/2014/main" id="{3723AA61-9599-4665-BD9D-B26F9F0D9FEA}"/>
              </a:ext>
            </a:extLst>
          </p:cNvPr>
          <p:cNvSpPr txBox="1"/>
          <p:nvPr/>
        </p:nvSpPr>
        <p:spPr>
          <a:xfrm>
            <a:off x="6093040" y="2405355"/>
            <a:ext cx="5527497" cy="3970318"/>
          </a:xfrm>
          <a:prstGeom prst="rect">
            <a:avLst/>
          </a:prstGeom>
          <a:noFill/>
        </p:spPr>
        <p:txBody>
          <a:bodyPr wrap="square" lIns="91440" tIns="45720" rIns="91440" bIns="45720" rtlCol="0" anchor="t">
            <a:spAutoFit/>
          </a:bodyPr>
          <a:lstStyle/>
          <a:p>
            <a:r>
              <a:rPr lang="en-GB" b="1" dirty="0">
                <a:solidFill>
                  <a:srgbClr val="023554"/>
                </a:solidFill>
                <a:latin typeface="Georgia"/>
                <a:cs typeface="Arial"/>
              </a:rPr>
              <a:t>Gender</a:t>
            </a:r>
            <a:r>
              <a:rPr lang="en-GB" dirty="0">
                <a:solidFill>
                  <a:srgbClr val="023554"/>
                </a:solidFill>
                <a:latin typeface="Georgia"/>
                <a:cs typeface="Arial"/>
              </a:rPr>
              <a:t> - Gender refers to the characteristics (for example, behaviours) that different cultures and societies associate with girls and boys (or men and women).  </a:t>
            </a:r>
          </a:p>
          <a:p>
            <a:r>
              <a:rPr lang="en-GB" b="1" dirty="0">
                <a:solidFill>
                  <a:srgbClr val="023554"/>
                </a:solidFill>
                <a:latin typeface="Georgia"/>
              </a:rPr>
              <a:t>Gender Identity </a:t>
            </a:r>
            <a:r>
              <a:rPr lang="en-GB" dirty="0">
                <a:solidFill>
                  <a:srgbClr val="023554"/>
                </a:solidFill>
                <a:latin typeface="Georgia"/>
              </a:rPr>
              <a:t>- A person’s innate sense of their own gender, whether male, female or something else, which may or may not correspond to the sex assigned at birth. For example, someone assigned male at birth may identify as a girl, or indeed not identify with any particular category.</a:t>
            </a:r>
            <a:endParaRPr lang="en-US">
              <a:solidFill>
                <a:srgbClr val="000000"/>
              </a:solidFill>
              <a:latin typeface="Georgia"/>
            </a:endParaRPr>
          </a:p>
          <a:p>
            <a:r>
              <a:rPr lang="en-GB" b="1" dirty="0">
                <a:solidFill>
                  <a:srgbClr val="023554"/>
                </a:solidFill>
                <a:latin typeface="Georgia"/>
              </a:rPr>
              <a:t>Generally/In general </a:t>
            </a:r>
            <a:r>
              <a:rPr lang="en-GB" dirty="0">
                <a:solidFill>
                  <a:srgbClr val="023554"/>
                </a:solidFill>
                <a:latin typeface="Georgia"/>
              </a:rPr>
              <a:t>- In most cases/ most of the time.</a:t>
            </a:r>
            <a:endParaRPr lang="en-US">
              <a:solidFill>
                <a:srgbClr val="000000"/>
              </a:solidFill>
              <a:latin typeface="Georgia"/>
            </a:endParaRPr>
          </a:p>
          <a:p>
            <a:r>
              <a:rPr lang="en-GB" b="1" dirty="0">
                <a:solidFill>
                  <a:srgbClr val="023554"/>
                </a:solidFill>
                <a:latin typeface="Georgia"/>
              </a:rPr>
              <a:t>Generation</a:t>
            </a:r>
            <a:r>
              <a:rPr lang="en-GB" dirty="0">
                <a:solidFill>
                  <a:srgbClr val="023554"/>
                </a:solidFill>
                <a:latin typeface="Georgia"/>
              </a:rPr>
              <a:t> - A group of people born and living at about the same time.</a:t>
            </a:r>
            <a:endParaRPr lang="en-GB" dirty="0">
              <a:latin typeface="Georgia"/>
            </a:endParaRPr>
          </a:p>
        </p:txBody>
      </p:sp>
    </p:spTree>
    <p:extLst>
      <p:ext uri="{BB962C8B-B14F-4D97-AF65-F5344CB8AC3E}">
        <p14:creationId xmlns:p14="http://schemas.microsoft.com/office/powerpoint/2010/main" val="4115576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pic>
        <p:nvPicPr>
          <p:cNvPr id="7" name="Picture 6" descr="Shape, circle&#10;&#10;Description automatically generated">
            <a:extLst>
              <a:ext uri="{FF2B5EF4-FFF2-40B4-BE49-F238E27FC236}">
                <a16:creationId xmlns:a16="http://schemas.microsoft.com/office/drawing/2014/main" id="{6FB38485-CC03-396E-C3A3-B89E45E1A31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3778625">
            <a:off x="8012859" y="-2587538"/>
            <a:ext cx="4570369" cy="4398551"/>
          </a:xfrm>
          <a:prstGeom prst="rect">
            <a:avLst/>
          </a:prstGeom>
        </p:spPr>
      </p:pic>
      <p:sp>
        <p:nvSpPr>
          <p:cNvPr id="2" name="Title 1">
            <a:extLst>
              <a:ext uri="{FF2B5EF4-FFF2-40B4-BE49-F238E27FC236}">
                <a16:creationId xmlns:a16="http://schemas.microsoft.com/office/drawing/2014/main" id="{2BCAFC64-9365-48AF-9AB9-931D44F592F1}"/>
              </a:ext>
            </a:extLst>
          </p:cNvPr>
          <p:cNvSpPr>
            <a:spLocks noGrp="1"/>
          </p:cNvSpPr>
          <p:nvPr>
            <p:ph type="title" idx="4294967295"/>
          </p:nvPr>
        </p:nvSpPr>
        <p:spPr>
          <a:xfrm>
            <a:off x="9327202" y="185075"/>
            <a:ext cx="3308350" cy="1143000"/>
          </a:xfrm>
        </p:spPr>
        <p:txBody>
          <a:bodyPr/>
          <a:lstStyle/>
          <a:p>
            <a:r>
              <a:rPr lang="en-GB" sz="3000" dirty="0">
                <a:latin typeface="Georgia"/>
                <a:ea typeface="Open Sans"/>
                <a:cs typeface="Arial"/>
              </a:rPr>
              <a:t>Glossary </a:t>
            </a:r>
            <a:br>
              <a:rPr lang="en-GB" sz="3000" dirty="0"/>
            </a:br>
            <a:r>
              <a:rPr lang="en-GB" sz="3000" dirty="0">
                <a:latin typeface="Georgia"/>
                <a:ea typeface="Open Sans"/>
                <a:cs typeface="Arial"/>
              </a:rPr>
              <a:t>I to S</a:t>
            </a:r>
          </a:p>
        </p:txBody>
      </p:sp>
      <p:sp>
        <p:nvSpPr>
          <p:cNvPr id="5" name="TextBox 4">
            <a:extLst>
              <a:ext uri="{FF2B5EF4-FFF2-40B4-BE49-F238E27FC236}">
                <a16:creationId xmlns:a16="http://schemas.microsoft.com/office/drawing/2014/main" id="{99D7485A-C02D-4E34-BF8B-4F4CD0670FB0}"/>
              </a:ext>
            </a:extLst>
          </p:cNvPr>
          <p:cNvSpPr txBox="1"/>
          <p:nvPr/>
        </p:nvSpPr>
        <p:spPr>
          <a:xfrm>
            <a:off x="463257" y="1332982"/>
            <a:ext cx="5789079" cy="5078313"/>
          </a:xfrm>
          <a:prstGeom prst="rect">
            <a:avLst/>
          </a:prstGeom>
          <a:noFill/>
        </p:spPr>
        <p:txBody>
          <a:bodyPr wrap="square" lIns="91440" tIns="45720" rIns="91440" bIns="45720" rtlCol="0" anchor="t">
            <a:spAutoFit/>
          </a:bodyPr>
          <a:lstStyle/>
          <a:p>
            <a:endParaRPr lang="en-GB" dirty="0">
              <a:solidFill>
                <a:srgbClr val="023554"/>
              </a:solidFill>
              <a:latin typeface="Georgia" panose="02040502050405020303" pitchFamily="18" charset="0"/>
            </a:endParaRPr>
          </a:p>
          <a:p>
            <a:r>
              <a:rPr lang="en-GB" b="1" dirty="0">
                <a:solidFill>
                  <a:srgbClr val="023554"/>
                </a:solidFill>
                <a:latin typeface="Georgia"/>
                <a:cs typeface="Arial"/>
              </a:rPr>
              <a:t>Interactions</a:t>
            </a:r>
            <a:r>
              <a:rPr lang="en-GB" dirty="0">
                <a:solidFill>
                  <a:srgbClr val="023554"/>
                </a:solidFill>
                <a:latin typeface="Georgia"/>
                <a:cs typeface="Arial"/>
              </a:rPr>
              <a:t> – The act of meeting, talking, or doing things with someone. </a:t>
            </a:r>
            <a:endParaRPr lang="en-US" dirty="0">
              <a:solidFill>
                <a:srgbClr val="000000"/>
              </a:solidFill>
              <a:latin typeface="Georgia"/>
              <a:cs typeface="Arial"/>
            </a:endParaRPr>
          </a:p>
          <a:p>
            <a:r>
              <a:rPr lang="en-GB" b="1" dirty="0">
                <a:solidFill>
                  <a:srgbClr val="023554"/>
                </a:solidFill>
                <a:latin typeface="Georgia"/>
                <a:cs typeface="Arial"/>
              </a:rPr>
              <a:t>Lonely</a:t>
            </a:r>
            <a:r>
              <a:rPr lang="en-GB" dirty="0">
                <a:solidFill>
                  <a:srgbClr val="023554"/>
                </a:solidFill>
                <a:latin typeface="Georgia"/>
                <a:cs typeface="Arial"/>
              </a:rPr>
              <a:t> - The unhappy feeling of being alone or apart from others.</a:t>
            </a:r>
            <a:endParaRPr lang="en-US" dirty="0">
              <a:solidFill>
                <a:srgbClr val="000000"/>
              </a:solidFill>
              <a:latin typeface="Georgia"/>
              <a:cs typeface="Arial"/>
            </a:endParaRPr>
          </a:p>
          <a:p>
            <a:r>
              <a:rPr lang="en-GB" b="1" dirty="0">
                <a:solidFill>
                  <a:srgbClr val="023554"/>
                </a:solidFill>
                <a:latin typeface="Georgia"/>
                <a:cs typeface="Arial"/>
              </a:rPr>
              <a:t>Mental health </a:t>
            </a:r>
            <a:r>
              <a:rPr lang="en-GB" dirty="0">
                <a:solidFill>
                  <a:srgbClr val="023554"/>
                </a:solidFill>
                <a:latin typeface="Georgia"/>
                <a:cs typeface="Arial"/>
              </a:rPr>
              <a:t>- We all have mental health. Mental health is about our feelings, our thinking, our emotions and our moods.</a:t>
            </a:r>
            <a:endParaRPr lang="en-US" dirty="0">
              <a:solidFill>
                <a:srgbClr val="000000"/>
              </a:solidFill>
              <a:latin typeface="Georgia"/>
              <a:cs typeface="Arial"/>
            </a:endParaRPr>
          </a:p>
          <a:p>
            <a:r>
              <a:rPr lang="en-GB" b="1" dirty="0">
                <a:solidFill>
                  <a:srgbClr val="023554"/>
                </a:solidFill>
                <a:latin typeface="Georgia"/>
                <a:cs typeface="Arial"/>
              </a:rPr>
              <a:t>Mental health condition </a:t>
            </a:r>
            <a:r>
              <a:rPr lang="en-GB" dirty="0">
                <a:solidFill>
                  <a:srgbClr val="023554"/>
                </a:solidFill>
                <a:latin typeface="Georgia"/>
                <a:cs typeface="Arial"/>
              </a:rPr>
              <a:t>- Refers to a particular type or state of mental health, for example, depression, anxiety, schizophrenia.</a:t>
            </a:r>
            <a:endParaRPr lang="en-US" dirty="0">
              <a:solidFill>
                <a:srgbClr val="000000"/>
              </a:solidFill>
              <a:latin typeface="Georgia"/>
              <a:cs typeface="Arial"/>
            </a:endParaRPr>
          </a:p>
          <a:p>
            <a:r>
              <a:rPr lang="en-GB" b="1" dirty="0">
                <a:solidFill>
                  <a:srgbClr val="023554"/>
                </a:solidFill>
                <a:latin typeface="Georgia"/>
                <a:cs typeface="Arial"/>
              </a:rPr>
              <a:t>Mildly “I mildly disagree” </a:t>
            </a:r>
            <a:r>
              <a:rPr lang="en-GB" dirty="0">
                <a:solidFill>
                  <a:srgbClr val="023554"/>
                </a:solidFill>
                <a:latin typeface="Georgia"/>
                <a:cs typeface="Arial"/>
              </a:rPr>
              <a:t>- I disagree a little bit.</a:t>
            </a:r>
            <a:endParaRPr lang="en-US" dirty="0">
              <a:solidFill>
                <a:srgbClr val="000000"/>
              </a:solidFill>
              <a:latin typeface="Georgia"/>
              <a:cs typeface="Arial"/>
            </a:endParaRPr>
          </a:p>
          <a:p>
            <a:r>
              <a:rPr lang="en-GB" b="1" dirty="0">
                <a:solidFill>
                  <a:srgbClr val="023554"/>
                </a:solidFill>
                <a:latin typeface="Georgia"/>
                <a:cs typeface="Arial"/>
              </a:rPr>
              <a:t>Moderately “I moderately disagree” </a:t>
            </a:r>
            <a:r>
              <a:rPr lang="en-GB" dirty="0">
                <a:solidFill>
                  <a:srgbClr val="023554"/>
                </a:solidFill>
                <a:latin typeface="Georgia"/>
                <a:cs typeface="Arial"/>
              </a:rPr>
              <a:t>- I disagree quite a bit.</a:t>
            </a:r>
          </a:p>
          <a:p>
            <a:r>
              <a:rPr lang="en-GB" b="1" dirty="0">
                <a:solidFill>
                  <a:srgbClr val="023554"/>
                </a:solidFill>
                <a:latin typeface="Georgia"/>
                <a:cs typeface="Arial"/>
              </a:rPr>
              <a:t>Neighbours</a:t>
            </a:r>
            <a:r>
              <a:rPr lang="en-GB" dirty="0">
                <a:solidFill>
                  <a:srgbClr val="023554"/>
                </a:solidFill>
                <a:latin typeface="Georgia"/>
                <a:cs typeface="Arial"/>
              </a:rPr>
              <a:t> - The people who live in the houses close to your house.</a:t>
            </a:r>
            <a:endParaRPr lang="en-US" dirty="0">
              <a:solidFill>
                <a:srgbClr val="000000"/>
              </a:solidFill>
              <a:latin typeface="Georgia"/>
              <a:cs typeface="Arial"/>
            </a:endParaRPr>
          </a:p>
          <a:p>
            <a:r>
              <a:rPr lang="en-GB" b="1" dirty="0">
                <a:solidFill>
                  <a:srgbClr val="023554"/>
                </a:solidFill>
                <a:latin typeface="Georgia"/>
                <a:cs typeface="Arial"/>
              </a:rPr>
              <a:t>Optimistic</a:t>
            </a:r>
            <a:r>
              <a:rPr lang="en-GB" dirty="0">
                <a:solidFill>
                  <a:srgbClr val="023554"/>
                </a:solidFill>
                <a:latin typeface="Georgia"/>
                <a:cs typeface="Arial"/>
              </a:rPr>
              <a:t> - Hoping or believing that good things will happen in the future.</a:t>
            </a:r>
            <a:endParaRPr lang="en-US" dirty="0">
              <a:solidFill>
                <a:srgbClr val="000000"/>
              </a:solidFill>
              <a:latin typeface="Georgia"/>
              <a:cs typeface="Arial"/>
            </a:endParaRPr>
          </a:p>
        </p:txBody>
      </p:sp>
      <p:sp>
        <p:nvSpPr>
          <p:cNvPr id="10" name="TextBox 9">
            <a:extLst>
              <a:ext uri="{FF2B5EF4-FFF2-40B4-BE49-F238E27FC236}">
                <a16:creationId xmlns:a16="http://schemas.microsoft.com/office/drawing/2014/main" id="{9BE322A8-448F-BDC6-3FFE-405E78881858}"/>
              </a:ext>
            </a:extLst>
          </p:cNvPr>
          <p:cNvSpPr txBox="1"/>
          <p:nvPr/>
        </p:nvSpPr>
        <p:spPr>
          <a:xfrm>
            <a:off x="6434233" y="2200638"/>
            <a:ext cx="5527497" cy="4247317"/>
          </a:xfrm>
          <a:prstGeom prst="rect">
            <a:avLst/>
          </a:prstGeom>
          <a:noFill/>
        </p:spPr>
        <p:txBody>
          <a:bodyPr wrap="square" lIns="91440" tIns="45720" rIns="91440" bIns="45720" rtlCol="0" anchor="t">
            <a:spAutoFit/>
          </a:bodyPr>
          <a:lstStyle/>
          <a:p>
            <a:r>
              <a:rPr lang="en-GB" b="1" dirty="0">
                <a:solidFill>
                  <a:srgbClr val="023554"/>
                </a:solidFill>
                <a:latin typeface="Georgia"/>
                <a:cs typeface="Arial"/>
              </a:rPr>
              <a:t>Physical Activity </a:t>
            </a:r>
            <a:r>
              <a:rPr lang="en-GB" dirty="0">
                <a:solidFill>
                  <a:srgbClr val="023554"/>
                </a:solidFill>
                <a:latin typeface="Georgia"/>
                <a:cs typeface="Arial"/>
              </a:rPr>
              <a:t>- An activity that increases your heart rate and makes you get out of breath.</a:t>
            </a:r>
            <a:endParaRPr lang="en-US" dirty="0">
              <a:solidFill>
                <a:srgbClr val="000000"/>
              </a:solidFill>
              <a:latin typeface="Georgia"/>
              <a:cs typeface="Arial"/>
            </a:endParaRPr>
          </a:p>
          <a:p>
            <a:r>
              <a:rPr lang="en-GB" b="1" dirty="0">
                <a:solidFill>
                  <a:srgbClr val="023554"/>
                </a:solidFill>
                <a:latin typeface="Georgia"/>
                <a:cs typeface="Arial"/>
              </a:rPr>
              <a:t>Physical Health </a:t>
            </a:r>
            <a:r>
              <a:rPr lang="en-GB" dirty="0">
                <a:solidFill>
                  <a:srgbClr val="023554"/>
                </a:solidFill>
                <a:latin typeface="Georgia"/>
                <a:cs typeface="Arial"/>
              </a:rPr>
              <a:t>- How well your body functions physically.</a:t>
            </a:r>
            <a:endParaRPr lang="en-GB" dirty="0"/>
          </a:p>
          <a:p>
            <a:r>
              <a:rPr lang="en-GB" b="1" dirty="0">
                <a:solidFill>
                  <a:srgbClr val="023554"/>
                </a:solidFill>
                <a:latin typeface="Georgia"/>
                <a:cs typeface="Arial"/>
              </a:rPr>
              <a:t>Pressured</a:t>
            </a:r>
            <a:r>
              <a:rPr lang="en-GB" dirty="0">
                <a:solidFill>
                  <a:srgbClr val="023554"/>
                </a:solidFill>
                <a:latin typeface="Georgia"/>
                <a:cs typeface="Arial"/>
              </a:rPr>
              <a:t> - Feeling like you have to do something you don’t want to do. </a:t>
            </a:r>
            <a:endParaRPr lang="en-US">
              <a:solidFill>
                <a:srgbClr val="000000"/>
              </a:solidFill>
              <a:latin typeface="Georgia"/>
              <a:cs typeface="Arial"/>
            </a:endParaRPr>
          </a:p>
          <a:p>
            <a:r>
              <a:rPr lang="en-GB" b="1" dirty="0">
                <a:solidFill>
                  <a:srgbClr val="023554"/>
                </a:solidFill>
                <a:latin typeface="Georgia"/>
                <a:cs typeface="Arial"/>
              </a:rPr>
              <a:t>Qualities “I feel that I have a number of good qualities” </a:t>
            </a:r>
            <a:r>
              <a:rPr lang="en-GB" dirty="0">
                <a:solidFill>
                  <a:srgbClr val="023554"/>
                </a:solidFill>
                <a:latin typeface="Georgia"/>
                <a:cs typeface="Arial"/>
              </a:rPr>
              <a:t>- Characteristics or features about you. </a:t>
            </a:r>
            <a:endParaRPr lang="en-US" dirty="0">
              <a:solidFill>
                <a:srgbClr val="000000"/>
              </a:solidFill>
              <a:latin typeface="Georgia"/>
              <a:cs typeface="Arial"/>
            </a:endParaRPr>
          </a:p>
          <a:p>
            <a:r>
              <a:rPr lang="en-GB" b="1" dirty="0">
                <a:solidFill>
                  <a:srgbClr val="023554"/>
                </a:solidFill>
                <a:latin typeface="Georgia"/>
                <a:cs typeface="Arial"/>
              </a:rPr>
              <a:t>Rarely</a:t>
            </a:r>
            <a:r>
              <a:rPr lang="en-GB" dirty="0">
                <a:solidFill>
                  <a:srgbClr val="023554"/>
                </a:solidFill>
                <a:latin typeface="Georgia"/>
                <a:cs typeface="Arial"/>
              </a:rPr>
              <a:t> - Not very often, hardly ever.</a:t>
            </a:r>
          </a:p>
          <a:p>
            <a:r>
              <a:rPr lang="en-GB" b="1" dirty="0">
                <a:solidFill>
                  <a:srgbClr val="023554"/>
                </a:solidFill>
                <a:latin typeface="Georgia"/>
                <a:cs typeface="Arial"/>
              </a:rPr>
              <a:t>Research</a:t>
            </a:r>
            <a:r>
              <a:rPr lang="en-GB" dirty="0">
                <a:solidFill>
                  <a:srgbClr val="023554"/>
                </a:solidFill>
                <a:latin typeface="Georgia"/>
                <a:cs typeface="Arial"/>
              </a:rPr>
              <a:t> - A study of data or information.</a:t>
            </a:r>
            <a:endParaRPr lang="en-US">
              <a:solidFill>
                <a:srgbClr val="000000"/>
              </a:solidFill>
              <a:latin typeface="Georgia"/>
              <a:cs typeface="Arial"/>
            </a:endParaRPr>
          </a:p>
          <a:p>
            <a:r>
              <a:rPr lang="en-GB" b="1" dirty="0">
                <a:solidFill>
                  <a:srgbClr val="023554"/>
                </a:solidFill>
                <a:latin typeface="Georgia"/>
                <a:cs typeface="Arial"/>
              </a:rPr>
              <a:t>Satisfied</a:t>
            </a:r>
            <a:r>
              <a:rPr lang="en-GB" dirty="0">
                <a:solidFill>
                  <a:srgbClr val="023554"/>
                </a:solidFill>
                <a:latin typeface="Georgia"/>
                <a:cs typeface="Arial"/>
              </a:rPr>
              <a:t> - Feeling happy or pleased because something has happened in the way that you wanted.</a:t>
            </a:r>
            <a:endParaRPr lang="en-US">
              <a:solidFill>
                <a:srgbClr val="000000"/>
              </a:solidFill>
              <a:latin typeface="Georgia"/>
              <a:cs typeface="Arial"/>
            </a:endParaRPr>
          </a:p>
          <a:p>
            <a:r>
              <a:rPr lang="en-GB" b="1" dirty="0">
                <a:solidFill>
                  <a:srgbClr val="023554"/>
                </a:solidFill>
                <a:latin typeface="Georgia"/>
                <a:cs typeface="Arial"/>
              </a:rPr>
              <a:t>Stately home </a:t>
            </a:r>
            <a:r>
              <a:rPr lang="en-GB" dirty="0">
                <a:solidFill>
                  <a:srgbClr val="023554"/>
                </a:solidFill>
                <a:latin typeface="Georgia"/>
                <a:cs typeface="Arial"/>
              </a:rPr>
              <a:t>– A large, old home that is open to the public. </a:t>
            </a:r>
            <a:endParaRPr lang="en-US" dirty="0">
              <a:solidFill>
                <a:srgbClr val="000000"/>
              </a:solidFill>
              <a:latin typeface="Georgia"/>
              <a:cs typeface="Arial"/>
            </a:endParaRPr>
          </a:p>
        </p:txBody>
      </p:sp>
    </p:spTree>
    <p:extLst>
      <p:ext uri="{BB962C8B-B14F-4D97-AF65-F5344CB8AC3E}">
        <p14:creationId xmlns:p14="http://schemas.microsoft.com/office/powerpoint/2010/main" val="15211942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pic>
        <p:nvPicPr>
          <p:cNvPr id="14" name="Picture 13" descr="Shape, circle&#10;&#10;Description automatically generated">
            <a:extLst>
              <a:ext uri="{FF2B5EF4-FFF2-40B4-BE49-F238E27FC236}">
                <a16:creationId xmlns:a16="http://schemas.microsoft.com/office/drawing/2014/main" id="{7879C382-3217-94CC-201A-02B803577FE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3778625">
            <a:off x="8580225" y="-1423106"/>
            <a:ext cx="3944847" cy="3795775"/>
          </a:xfrm>
          <a:prstGeom prst="rect">
            <a:avLst/>
          </a:prstGeom>
        </p:spPr>
      </p:pic>
      <p:sp>
        <p:nvSpPr>
          <p:cNvPr id="5" name="Content Placeholder 2">
            <a:extLst>
              <a:ext uri="{FF2B5EF4-FFF2-40B4-BE49-F238E27FC236}">
                <a16:creationId xmlns:a16="http://schemas.microsoft.com/office/drawing/2014/main" id="{7026748D-AE30-2C43-88CD-55ED4F51F7D5}"/>
              </a:ext>
            </a:extLst>
          </p:cNvPr>
          <p:cNvSpPr txBox="1">
            <a:spLocks/>
          </p:cNvSpPr>
          <p:nvPr/>
        </p:nvSpPr>
        <p:spPr bwMode="auto">
          <a:xfrm>
            <a:off x="2733259" y="1082106"/>
            <a:ext cx="4465577" cy="5418849"/>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fontAlgn="base">
              <a:spcBef>
                <a:spcPct val="20000"/>
              </a:spcBef>
              <a:spcAft>
                <a:spcPct val="0"/>
              </a:spcAft>
              <a:buFont typeface="Arial" pitchFamily="34" charset="0"/>
              <a:buChar char="•"/>
              <a:defRPr sz="2800" kern="1200" baseline="0">
                <a:solidFill>
                  <a:schemeClr val="bg1"/>
                </a:solidFill>
                <a:latin typeface="Arial" pitchFamily="34" charset="0"/>
                <a:ea typeface="+mn-ea"/>
                <a:cs typeface="Arial" pitchFamily="34" charset="0"/>
              </a:defRPr>
            </a:lvl1pPr>
            <a:lvl2pPr marL="742950" indent="-285750" algn="l" rtl="0" fontAlgn="base">
              <a:spcBef>
                <a:spcPct val="20000"/>
              </a:spcBef>
              <a:spcAft>
                <a:spcPct val="0"/>
              </a:spcAft>
              <a:buFont typeface="Arial" pitchFamily="34" charset="0"/>
              <a:buChar char="–"/>
              <a:defRPr sz="2400" kern="1200" baseline="0">
                <a:solidFill>
                  <a:schemeClr val="bg1"/>
                </a:solidFill>
                <a:latin typeface="Arial" pitchFamily="34" charset="0"/>
                <a:ea typeface="+mn-ea"/>
                <a:cs typeface="Arial" pitchFamily="34" charset="0"/>
              </a:defRPr>
            </a:lvl2pPr>
            <a:lvl3pPr marL="1143000" indent="-228600" algn="l" rtl="0" fontAlgn="base">
              <a:spcBef>
                <a:spcPct val="20000"/>
              </a:spcBef>
              <a:spcAft>
                <a:spcPct val="0"/>
              </a:spcAft>
              <a:buFont typeface="Arial" pitchFamily="34" charset="0"/>
              <a:buChar char="•"/>
              <a:defRPr sz="2400" kern="1200" baseline="0">
                <a:solidFill>
                  <a:schemeClr val="bg1"/>
                </a:solidFill>
                <a:latin typeface="Arial" pitchFamily="34" charset="0"/>
                <a:ea typeface="+mn-ea"/>
                <a:cs typeface="Arial" pitchFamily="34" charset="0"/>
              </a:defRPr>
            </a:lvl3pPr>
            <a:lvl4pPr marL="1600200" indent="-228600" algn="l" rtl="0" fontAlgn="base">
              <a:spcBef>
                <a:spcPct val="20000"/>
              </a:spcBef>
              <a:spcAft>
                <a:spcPct val="0"/>
              </a:spcAft>
              <a:buFont typeface="Arial" pitchFamily="34" charset="0"/>
              <a:buChar char="–"/>
              <a:defRPr sz="2400" kern="1200" baseline="0">
                <a:solidFill>
                  <a:schemeClr val="bg1"/>
                </a:solidFill>
                <a:latin typeface="Arial" pitchFamily="34" charset="0"/>
                <a:ea typeface="+mn-ea"/>
                <a:cs typeface="Arial" pitchFamily="34" charset="0"/>
              </a:defRPr>
            </a:lvl4pPr>
            <a:lvl5pPr marL="2057400" indent="-228600" algn="l" rtl="0" fontAlgn="base">
              <a:spcBef>
                <a:spcPct val="20000"/>
              </a:spcBef>
              <a:spcAft>
                <a:spcPct val="0"/>
              </a:spcAft>
              <a:buFont typeface="Arial" pitchFamily="34" charset="0"/>
              <a:buChar char="»"/>
              <a:defRPr sz="2400" kern="1200" baseline="0">
                <a:solidFill>
                  <a:schemeClr val="bg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0" indent="0">
              <a:buNone/>
              <a:defRPr/>
            </a:pPr>
            <a:r>
              <a:rPr lang="en-US" sz="3000" b="1" dirty="0">
                <a:solidFill>
                  <a:srgbClr val="023554"/>
                </a:solidFill>
                <a:latin typeface="Georgia"/>
                <a:cs typeface="Arial"/>
              </a:rPr>
              <a:t>Contents</a:t>
            </a:r>
          </a:p>
          <a:p>
            <a:pPr>
              <a:defRPr/>
            </a:pPr>
            <a:r>
              <a:rPr lang="en-US" sz="1800" dirty="0">
                <a:solidFill>
                  <a:srgbClr val="023554"/>
                </a:solidFill>
                <a:latin typeface="Georgia"/>
                <a:cs typeface="Arial"/>
              </a:rPr>
              <a:t>About #BeeWell</a:t>
            </a:r>
            <a:endParaRPr lang="en-US" sz="1800">
              <a:solidFill>
                <a:srgbClr val="023554"/>
              </a:solidFill>
              <a:latin typeface="Georgia" panose="02040502050405020303" pitchFamily="18" charset="0"/>
            </a:endParaRPr>
          </a:p>
          <a:p>
            <a:pPr>
              <a:defRPr/>
            </a:pPr>
            <a:r>
              <a:rPr lang="en-US" sz="1800" dirty="0">
                <a:solidFill>
                  <a:schemeClr val="accent2"/>
                </a:solidFill>
                <a:latin typeface="Georgia"/>
                <a:cs typeface="Arial"/>
              </a:rPr>
              <a:t>#BeeWell surveys</a:t>
            </a:r>
          </a:p>
          <a:p>
            <a:pPr>
              <a:defRPr/>
            </a:pPr>
            <a:r>
              <a:rPr lang="en-US" sz="1800" dirty="0">
                <a:solidFill>
                  <a:schemeClr val="accent2"/>
                </a:solidFill>
                <a:latin typeface="Georgia"/>
                <a:cs typeface="Arial"/>
              </a:rPr>
              <a:t>What's new since #BeeWell launched?</a:t>
            </a:r>
          </a:p>
          <a:p>
            <a:pPr>
              <a:defRPr/>
            </a:pPr>
            <a:r>
              <a:rPr lang="en-US" sz="1800" dirty="0">
                <a:solidFill>
                  <a:schemeClr val="accent2"/>
                </a:solidFill>
                <a:latin typeface="Georgia"/>
                <a:cs typeface="Arial"/>
              </a:rPr>
              <a:t>Additional support for alternative provisions (APs) and pupil referral units (PRUs)</a:t>
            </a:r>
          </a:p>
          <a:p>
            <a:pPr>
              <a:defRPr/>
            </a:pPr>
            <a:r>
              <a:rPr lang="en-US" sz="1800">
                <a:solidFill>
                  <a:schemeClr val="accent2"/>
                </a:solidFill>
                <a:latin typeface="Georgia"/>
                <a:cs typeface="Arial"/>
              </a:rPr>
              <a:t>Surveying additional year groups</a:t>
            </a:r>
            <a:endParaRPr lang="en-US" sz="1800" dirty="0">
              <a:solidFill>
                <a:schemeClr val="accent2"/>
              </a:solidFill>
              <a:latin typeface="Georgia"/>
              <a:cs typeface="Arial"/>
            </a:endParaRPr>
          </a:p>
          <a:p>
            <a:pPr>
              <a:defRPr/>
            </a:pPr>
            <a:r>
              <a:rPr lang="en-US" sz="1800" dirty="0">
                <a:solidFill>
                  <a:srgbClr val="023554"/>
                </a:solidFill>
                <a:latin typeface="Georgia"/>
                <a:cs typeface="Arial"/>
              </a:rPr>
              <a:t>Session plan</a:t>
            </a:r>
          </a:p>
          <a:p>
            <a:pPr>
              <a:defRPr/>
            </a:pPr>
            <a:r>
              <a:rPr lang="en-US" sz="1800" dirty="0">
                <a:solidFill>
                  <a:srgbClr val="023554"/>
                </a:solidFill>
                <a:latin typeface="Georgia"/>
                <a:cs typeface="Arial"/>
              </a:rPr>
              <a:t>Supporting pupils with additional needs</a:t>
            </a:r>
          </a:p>
          <a:p>
            <a:pPr>
              <a:defRPr/>
            </a:pPr>
            <a:r>
              <a:rPr lang="en-US" sz="1800" dirty="0">
                <a:solidFill>
                  <a:srgbClr val="023554"/>
                </a:solidFill>
                <a:latin typeface="Georgia"/>
                <a:cs typeface="Arial"/>
              </a:rPr>
              <a:t>Signposting to support</a:t>
            </a:r>
          </a:p>
          <a:p>
            <a:pPr>
              <a:defRPr/>
            </a:pPr>
            <a:r>
              <a:rPr lang="en-US" sz="1800" dirty="0">
                <a:solidFill>
                  <a:srgbClr val="023554"/>
                </a:solidFill>
                <a:latin typeface="Georgia"/>
                <a:cs typeface="Arial"/>
              </a:rPr>
              <a:t>Distress protocol</a:t>
            </a:r>
          </a:p>
          <a:p>
            <a:pPr>
              <a:defRPr/>
            </a:pPr>
            <a:r>
              <a:rPr lang="en-US" sz="1800" dirty="0">
                <a:solidFill>
                  <a:srgbClr val="023554"/>
                </a:solidFill>
                <a:latin typeface="Georgia"/>
                <a:cs typeface="Arial"/>
              </a:rPr>
              <a:t>Staff FAQs </a:t>
            </a:r>
            <a:endParaRPr lang="en-US" sz="1800">
              <a:solidFill>
                <a:srgbClr val="023554"/>
              </a:solidFill>
              <a:latin typeface="Georgia" panose="02040502050405020303" pitchFamily="18" charset="0"/>
            </a:endParaRPr>
          </a:p>
          <a:p>
            <a:pPr>
              <a:defRPr/>
            </a:pPr>
            <a:r>
              <a:rPr lang="en-US" sz="1800" dirty="0">
                <a:solidFill>
                  <a:srgbClr val="023554"/>
                </a:solidFill>
                <a:latin typeface="Georgia"/>
                <a:cs typeface="Arial"/>
              </a:rPr>
              <a:t>Pupil FAQs</a:t>
            </a:r>
            <a:endParaRPr lang="en-US" sz="1800">
              <a:solidFill>
                <a:srgbClr val="023554"/>
              </a:solidFill>
              <a:latin typeface="Georgia" panose="02040502050405020303" pitchFamily="18" charset="0"/>
            </a:endParaRPr>
          </a:p>
          <a:p>
            <a:pPr>
              <a:defRPr/>
            </a:pPr>
            <a:r>
              <a:rPr lang="en-US" sz="1800" dirty="0">
                <a:solidFill>
                  <a:srgbClr val="023554"/>
                </a:solidFill>
                <a:latin typeface="Georgia"/>
                <a:cs typeface="Arial"/>
              </a:rPr>
              <a:t>Glossary</a:t>
            </a:r>
          </a:p>
        </p:txBody>
      </p:sp>
      <p:sp>
        <p:nvSpPr>
          <p:cNvPr id="6" name="Content Placeholder 2">
            <a:extLst>
              <a:ext uri="{FF2B5EF4-FFF2-40B4-BE49-F238E27FC236}">
                <a16:creationId xmlns:a16="http://schemas.microsoft.com/office/drawing/2014/main" id="{44CDAB32-390D-42ED-B910-A58725F4FF0E}"/>
              </a:ext>
            </a:extLst>
          </p:cNvPr>
          <p:cNvSpPr txBox="1">
            <a:spLocks/>
          </p:cNvSpPr>
          <p:nvPr/>
        </p:nvSpPr>
        <p:spPr bwMode="auto">
          <a:xfrm>
            <a:off x="7324348" y="2402853"/>
            <a:ext cx="4397339" cy="363326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fontAlgn="base">
              <a:spcBef>
                <a:spcPct val="20000"/>
              </a:spcBef>
              <a:spcAft>
                <a:spcPct val="0"/>
              </a:spcAft>
              <a:buFont typeface="Arial" pitchFamily="34" charset="0"/>
              <a:buChar char="•"/>
              <a:defRPr sz="2800" kern="1200" baseline="0">
                <a:solidFill>
                  <a:schemeClr val="bg1"/>
                </a:solidFill>
                <a:latin typeface="Arial" pitchFamily="34" charset="0"/>
                <a:ea typeface="+mn-ea"/>
                <a:cs typeface="Arial" pitchFamily="34" charset="0"/>
              </a:defRPr>
            </a:lvl1pPr>
            <a:lvl2pPr marL="742950" indent="-285750" algn="l" rtl="0" fontAlgn="base">
              <a:spcBef>
                <a:spcPct val="20000"/>
              </a:spcBef>
              <a:spcAft>
                <a:spcPct val="0"/>
              </a:spcAft>
              <a:buFont typeface="Arial" pitchFamily="34" charset="0"/>
              <a:buChar char="–"/>
              <a:defRPr sz="2400" kern="1200" baseline="0">
                <a:solidFill>
                  <a:schemeClr val="bg1"/>
                </a:solidFill>
                <a:latin typeface="Arial" pitchFamily="34" charset="0"/>
                <a:ea typeface="+mn-ea"/>
                <a:cs typeface="Arial" pitchFamily="34" charset="0"/>
              </a:defRPr>
            </a:lvl2pPr>
            <a:lvl3pPr marL="1143000" indent="-228600" algn="l" rtl="0" fontAlgn="base">
              <a:spcBef>
                <a:spcPct val="20000"/>
              </a:spcBef>
              <a:spcAft>
                <a:spcPct val="0"/>
              </a:spcAft>
              <a:buFont typeface="Arial" pitchFamily="34" charset="0"/>
              <a:buChar char="•"/>
              <a:defRPr sz="2400" kern="1200" baseline="0">
                <a:solidFill>
                  <a:schemeClr val="bg1"/>
                </a:solidFill>
                <a:latin typeface="Arial" pitchFamily="34" charset="0"/>
                <a:ea typeface="+mn-ea"/>
                <a:cs typeface="Arial" pitchFamily="34" charset="0"/>
              </a:defRPr>
            </a:lvl3pPr>
            <a:lvl4pPr marL="1600200" indent="-228600" algn="l" rtl="0" fontAlgn="base">
              <a:spcBef>
                <a:spcPct val="20000"/>
              </a:spcBef>
              <a:spcAft>
                <a:spcPct val="0"/>
              </a:spcAft>
              <a:buFont typeface="Arial" pitchFamily="34" charset="0"/>
              <a:buChar char="–"/>
              <a:defRPr sz="2400" kern="1200" baseline="0">
                <a:solidFill>
                  <a:schemeClr val="bg1"/>
                </a:solidFill>
                <a:latin typeface="Arial" pitchFamily="34" charset="0"/>
                <a:ea typeface="+mn-ea"/>
                <a:cs typeface="Arial" pitchFamily="34" charset="0"/>
              </a:defRPr>
            </a:lvl4pPr>
            <a:lvl5pPr marL="2057400" indent="-228600" algn="l" rtl="0" fontAlgn="base">
              <a:spcBef>
                <a:spcPct val="20000"/>
              </a:spcBef>
              <a:spcAft>
                <a:spcPct val="0"/>
              </a:spcAft>
              <a:buFont typeface="Arial" pitchFamily="34" charset="0"/>
              <a:buChar char="»"/>
              <a:defRPr sz="2400" kern="1200" baseline="0">
                <a:solidFill>
                  <a:schemeClr val="bg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0" indent="0">
              <a:buNone/>
              <a:defRPr/>
            </a:pPr>
            <a:r>
              <a:rPr lang="en-US" sz="3000" b="1" dirty="0">
                <a:solidFill>
                  <a:srgbClr val="023554"/>
                </a:solidFill>
                <a:latin typeface="Georgia"/>
                <a:cs typeface="Arial"/>
              </a:rPr>
              <a:t>Resources</a:t>
            </a:r>
            <a:endParaRPr lang="en-US" sz="3000" b="1">
              <a:solidFill>
                <a:srgbClr val="023554"/>
              </a:solidFill>
              <a:latin typeface="Georgia" panose="02040502050405020303" pitchFamily="18" charset="0"/>
            </a:endParaRPr>
          </a:p>
          <a:p>
            <a:pPr>
              <a:defRPr/>
            </a:pPr>
            <a:r>
              <a:rPr lang="en-US" sz="1800" dirty="0">
                <a:solidFill>
                  <a:srgbClr val="023554"/>
                </a:solidFill>
                <a:latin typeface="Georgia"/>
                <a:cs typeface="Arial"/>
              </a:rPr>
              <a:t>Standard Survey (PDF)</a:t>
            </a:r>
          </a:p>
          <a:p>
            <a:pPr>
              <a:defRPr/>
            </a:pPr>
            <a:r>
              <a:rPr lang="en-US" sz="1800" dirty="0">
                <a:solidFill>
                  <a:srgbClr val="023554"/>
                </a:solidFill>
                <a:latin typeface="Georgia"/>
                <a:cs typeface="Arial"/>
              </a:rPr>
              <a:t>Short Survey (PDF)</a:t>
            </a:r>
          </a:p>
          <a:p>
            <a:pPr>
              <a:defRPr/>
            </a:pPr>
            <a:r>
              <a:rPr lang="en-US" sz="1800" dirty="0">
                <a:solidFill>
                  <a:srgbClr val="023554"/>
                </a:solidFill>
                <a:latin typeface="Georgia"/>
                <a:cs typeface="Arial"/>
              </a:rPr>
              <a:t>Symbol Survey (PDF)</a:t>
            </a:r>
          </a:p>
          <a:p>
            <a:pPr>
              <a:defRPr/>
            </a:pPr>
            <a:r>
              <a:rPr lang="en-US" sz="1800" dirty="0">
                <a:solidFill>
                  <a:srgbClr val="023554"/>
                </a:solidFill>
                <a:latin typeface="Georgia"/>
                <a:cs typeface="Arial"/>
              </a:rPr>
              <a:t>Introducing the survey (PowerPoint)</a:t>
            </a:r>
          </a:p>
          <a:p>
            <a:pPr>
              <a:defRPr/>
            </a:pPr>
            <a:r>
              <a:rPr lang="en-US" sz="1800" dirty="0">
                <a:solidFill>
                  <a:srgbClr val="023554"/>
                </a:solidFill>
                <a:latin typeface="Georgia"/>
                <a:cs typeface="Arial"/>
              </a:rPr>
              <a:t>Support poster (PDF)</a:t>
            </a:r>
          </a:p>
          <a:p>
            <a:pPr>
              <a:defRPr/>
            </a:pPr>
            <a:r>
              <a:rPr lang="en-US" sz="1800" dirty="0">
                <a:solidFill>
                  <a:srgbClr val="023554"/>
                </a:solidFill>
                <a:latin typeface="Georgia"/>
                <a:cs typeface="Arial"/>
              </a:rPr>
              <a:t>Distress protocol (PDF)</a:t>
            </a:r>
          </a:p>
        </p:txBody>
      </p:sp>
      <p:sp>
        <p:nvSpPr>
          <p:cNvPr id="11" name="Title 1">
            <a:extLst>
              <a:ext uri="{FF2B5EF4-FFF2-40B4-BE49-F238E27FC236}">
                <a16:creationId xmlns:a16="http://schemas.microsoft.com/office/drawing/2014/main" id="{2BCAFC64-9365-48AF-9AB9-931D44F592F1}"/>
              </a:ext>
            </a:extLst>
          </p:cNvPr>
          <p:cNvSpPr>
            <a:spLocks noGrp="1"/>
          </p:cNvSpPr>
          <p:nvPr/>
        </p:nvSpPr>
        <p:spPr bwMode="auto">
          <a:xfrm>
            <a:off x="9177946" y="139491"/>
            <a:ext cx="2274314" cy="1552433"/>
          </a:xfrm>
          <a:prstGeom prst="rect">
            <a:avLst/>
          </a:prstGeom>
          <a:noFill/>
          <a:ln w="9525">
            <a:noFill/>
            <a:miter lim="800000"/>
            <a:headEnd/>
            <a:tailEnd/>
          </a:ln>
        </p:spPr>
        <p:txBody>
          <a:bodyPr vert="horz" wrap="square" lIns="0" tIns="0" rIns="0" bIns="0" numCol="1" anchor="ctr" anchorCtr="0" compatLnSpc="1">
            <a:prstTxWarp prst="textNoShape">
              <a:avLst/>
            </a:prstTxWarp>
          </a:bodyPr>
          <a:lstStyle>
            <a:lvl1pPr algn="l" rtl="0" fontAlgn="base">
              <a:spcBef>
                <a:spcPct val="0"/>
              </a:spcBef>
              <a:spcAft>
                <a:spcPct val="0"/>
              </a:spcAft>
              <a:defRPr sz="3200" b="1" kern="1200">
                <a:solidFill>
                  <a:srgbClr val="023554"/>
                </a:solidFill>
                <a:latin typeface="Georgia" panose="02040502050405020303" pitchFamily="18" charset="0"/>
                <a:ea typeface="+mj-ea"/>
                <a:cs typeface="Arial" pitchFamily="34" charset="0"/>
              </a:defRPr>
            </a:lvl1pPr>
            <a:lvl2pPr algn="ctr" rtl="0" fontAlgn="base">
              <a:spcBef>
                <a:spcPct val="0"/>
              </a:spcBef>
              <a:spcAft>
                <a:spcPct val="0"/>
              </a:spcAft>
              <a:defRPr sz="4400">
                <a:solidFill>
                  <a:schemeClr val="tx1"/>
                </a:solidFill>
                <a:latin typeface="Calibri" pitchFamily="34" charset="0"/>
              </a:defRPr>
            </a:lvl2pPr>
            <a:lvl3pPr algn="ctr" rtl="0" fontAlgn="base">
              <a:spcBef>
                <a:spcPct val="0"/>
              </a:spcBef>
              <a:spcAft>
                <a:spcPct val="0"/>
              </a:spcAft>
              <a:defRPr sz="4400">
                <a:solidFill>
                  <a:schemeClr val="tx1"/>
                </a:solidFill>
                <a:latin typeface="Calibri" pitchFamily="34" charset="0"/>
              </a:defRPr>
            </a:lvl3pPr>
            <a:lvl4pPr algn="ctr" rtl="0" fontAlgn="base">
              <a:spcBef>
                <a:spcPct val="0"/>
              </a:spcBef>
              <a:spcAft>
                <a:spcPct val="0"/>
              </a:spcAft>
              <a:defRPr sz="4400">
                <a:solidFill>
                  <a:schemeClr val="tx1"/>
                </a:solidFill>
                <a:latin typeface="Calibri" pitchFamily="34" charset="0"/>
              </a:defRPr>
            </a:lvl4pPr>
            <a:lvl5pPr algn="ctr" rtl="0" fontAlgn="base">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GB" sz="3000" dirty="0">
                <a:latin typeface="Georgia"/>
                <a:cs typeface="Arial"/>
              </a:rPr>
              <a:t>Contents &amp; Resources</a:t>
            </a:r>
            <a:endParaRPr lang="en-GB" sz="3600" dirty="0"/>
          </a:p>
        </p:txBody>
      </p:sp>
    </p:spTree>
    <p:extLst>
      <p:ext uri="{BB962C8B-B14F-4D97-AF65-F5344CB8AC3E}">
        <p14:creationId xmlns:p14="http://schemas.microsoft.com/office/powerpoint/2010/main" val="42453871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pic>
        <p:nvPicPr>
          <p:cNvPr id="7" name="Picture 6" descr="Shape, circle&#10;&#10;Description automatically generated">
            <a:extLst>
              <a:ext uri="{FF2B5EF4-FFF2-40B4-BE49-F238E27FC236}">
                <a16:creationId xmlns:a16="http://schemas.microsoft.com/office/drawing/2014/main" id="{28584D13-0B41-E3AD-2B24-E279F0A62B5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3778625">
            <a:off x="8012859" y="-2587538"/>
            <a:ext cx="4570369" cy="4398551"/>
          </a:xfrm>
          <a:prstGeom prst="rect">
            <a:avLst/>
          </a:prstGeom>
        </p:spPr>
      </p:pic>
      <p:sp>
        <p:nvSpPr>
          <p:cNvPr id="2" name="Title 1">
            <a:extLst>
              <a:ext uri="{FF2B5EF4-FFF2-40B4-BE49-F238E27FC236}">
                <a16:creationId xmlns:a16="http://schemas.microsoft.com/office/drawing/2014/main" id="{2BCAFC64-9365-48AF-9AB9-931D44F592F1}"/>
              </a:ext>
            </a:extLst>
          </p:cNvPr>
          <p:cNvSpPr>
            <a:spLocks noGrp="1"/>
          </p:cNvSpPr>
          <p:nvPr>
            <p:ph type="title" idx="4294967295"/>
          </p:nvPr>
        </p:nvSpPr>
        <p:spPr>
          <a:xfrm>
            <a:off x="9270337" y="116835"/>
            <a:ext cx="3308350" cy="1143000"/>
          </a:xfrm>
        </p:spPr>
        <p:txBody>
          <a:bodyPr/>
          <a:lstStyle/>
          <a:p>
            <a:r>
              <a:rPr lang="en-GB" sz="3000" dirty="0">
                <a:latin typeface="Georgia"/>
                <a:ea typeface="Open Sans"/>
                <a:cs typeface="Arial"/>
              </a:rPr>
              <a:t>Glossary </a:t>
            </a:r>
            <a:br>
              <a:rPr lang="en-GB" sz="3000" dirty="0"/>
            </a:br>
            <a:r>
              <a:rPr lang="en-GB" sz="3000" dirty="0">
                <a:latin typeface="Georgia"/>
                <a:ea typeface="Open Sans"/>
                <a:cs typeface="Arial"/>
              </a:rPr>
              <a:t>S to W</a:t>
            </a:r>
          </a:p>
        </p:txBody>
      </p:sp>
      <p:sp>
        <p:nvSpPr>
          <p:cNvPr id="5" name="TextBox 4">
            <a:extLst>
              <a:ext uri="{FF2B5EF4-FFF2-40B4-BE49-F238E27FC236}">
                <a16:creationId xmlns:a16="http://schemas.microsoft.com/office/drawing/2014/main" id="{99D7485A-C02D-4E34-BF8B-4F4CD0670FB0}"/>
              </a:ext>
            </a:extLst>
          </p:cNvPr>
          <p:cNvSpPr txBox="1"/>
          <p:nvPr/>
        </p:nvSpPr>
        <p:spPr>
          <a:xfrm>
            <a:off x="629305" y="1955693"/>
            <a:ext cx="5679896" cy="3693319"/>
          </a:xfrm>
          <a:prstGeom prst="rect">
            <a:avLst/>
          </a:prstGeom>
          <a:noFill/>
        </p:spPr>
        <p:txBody>
          <a:bodyPr wrap="square" lIns="91440" tIns="45720" rIns="91440" bIns="45720" rtlCol="0" anchor="t">
            <a:spAutoFit/>
          </a:bodyPr>
          <a:lstStyle/>
          <a:p>
            <a:r>
              <a:rPr lang="en-GB" b="1" dirty="0">
                <a:solidFill>
                  <a:srgbClr val="023554"/>
                </a:solidFill>
                <a:latin typeface="Georgia"/>
                <a:cs typeface="Arial"/>
              </a:rPr>
              <a:t>Self-Esteem</a:t>
            </a:r>
            <a:r>
              <a:rPr lang="en-GB" dirty="0">
                <a:solidFill>
                  <a:srgbClr val="023554"/>
                </a:solidFill>
                <a:latin typeface="Georgia"/>
                <a:cs typeface="Arial"/>
              </a:rPr>
              <a:t> - Self-esteem means you mostly feel good about yourself. Low self-esteem means you don’t feel very good about yourself. </a:t>
            </a:r>
            <a:endParaRPr lang="en-US">
              <a:solidFill>
                <a:srgbClr val="000000"/>
              </a:solidFill>
              <a:latin typeface="Georgia"/>
              <a:cs typeface="Arial"/>
            </a:endParaRPr>
          </a:p>
          <a:p>
            <a:r>
              <a:rPr lang="en-GB" b="1" dirty="0">
                <a:solidFill>
                  <a:srgbClr val="023554"/>
                </a:solidFill>
                <a:latin typeface="Georgia"/>
                <a:cs typeface="Arial"/>
              </a:rPr>
              <a:t>Several</a:t>
            </a:r>
            <a:r>
              <a:rPr lang="en-GB" dirty="0">
                <a:solidFill>
                  <a:srgbClr val="023554"/>
                </a:solidFill>
                <a:latin typeface="Georgia"/>
                <a:cs typeface="Arial"/>
              </a:rPr>
              <a:t> – Many.</a:t>
            </a:r>
            <a:endParaRPr lang="en-GB" dirty="0"/>
          </a:p>
          <a:p>
            <a:r>
              <a:rPr lang="en-GB" b="1" dirty="0">
                <a:solidFill>
                  <a:srgbClr val="023554"/>
                </a:solidFill>
                <a:latin typeface="Georgia"/>
                <a:cs typeface="Arial"/>
              </a:rPr>
              <a:t>Sexual Orientation </a:t>
            </a:r>
            <a:r>
              <a:rPr lang="en-GB" dirty="0">
                <a:solidFill>
                  <a:srgbClr val="023554"/>
                </a:solidFill>
                <a:latin typeface="Georgia"/>
                <a:cs typeface="Arial"/>
              </a:rPr>
              <a:t>- Sexual orientation is a term to describe a person’s sexual attraction to other people.  Responses include Bi/Pansexual (attracted towards more than one gender) , Gay/Lesbian ( men who are attracted to other men, women who are attracted to other women) , Heterosexual/straight (men who are attracted to women, women who are attracted to men).  These terms refer to a person’s sense of identity based on their attractions, or lack thereof.</a:t>
            </a:r>
            <a:endParaRPr lang="en-GB">
              <a:latin typeface="Georgia"/>
              <a:cs typeface="Arial"/>
            </a:endParaRPr>
          </a:p>
        </p:txBody>
      </p:sp>
      <p:sp>
        <p:nvSpPr>
          <p:cNvPr id="6" name="TextBox 5">
            <a:extLst>
              <a:ext uri="{FF2B5EF4-FFF2-40B4-BE49-F238E27FC236}">
                <a16:creationId xmlns:a16="http://schemas.microsoft.com/office/drawing/2014/main" id="{3723AA61-9599-4665-BD9D-B26F9F0D9FEA}"/>
              </a:ext>
            </a:extLst>
          </p:cNvPr>
          <p:cNvSpPr txBox="1"/>
          <p:nvPr/>
        </p:nvSpPr>
        <p:spPr>
          <a:xfrm>
            <a:off x="6343320" y="3070260"/>
            <a:ext cx="5527497" cy="2585323"/>
          </a:xfrm>
          <a:prstGeom prst="rect">
            <a:avLst/>
          </a:prstGeom>
          <a:noFill/>
        </p:spPr>
        <p:txBody>
          <a:bodyPr wrap="square" rtlCol="0">
            <a:spAutoFit/>
          </a:bodyPr>
          <a:lstStyle/>
          <a:p>
            <a:r>
              <a:rPr lang="en-GB" b="1">
                <a:solidFill>
                  <a:srgbClr val="023554"/>
                </a:solidFill>
                <a:latin typeface="Georgia" panose="02040502050405020303" pitchFamily="18" charset="0"/>
              </a:rPr>
              <a:t>“Sometimes, I get involved in things later I wish I could get out of” </a:t>
            </a:r>
            <a:r>
              <a:rPr lang="en-GB">
                <a:solidFill>
                  <a:srgbClr val="023554"/>
                </a:solidFill>
                <a:latin typeface="Georgia" panose="02040502050405020303" pitchFamily="18" charset="0"/>
              </a:rPr>
              <a:t>- Sometimes I regret things that I do/sometimes I start doing something and then I feel unhappy about it.</a:t>
            </a:r>
          </a:p>
          <a:p>
            <a:r>
              <a:rPr lang="en-GB" b="1">
                <a:solidFill>
                  <a:srgbClr val="023554"/>
                </a:solidFill>
                <a:latin typeface="Georgia" panose="02040502050405020303" pitchFamily="18" charset="0"/>
              </a:rPr>
              <a:t>Value - “I am a person of value”</a:t>
            </a:r>
            <a:r>
              <a:rPr lang="en-GB">
                <a:solidFill>
                  <a:srgbClr val="023554"/>
                </a:solidFill>
                <a:latin typeface="Georgia" panose="02040502050405020303" pitchFamily="18" charset="0"/>
              </a:rPr>
              <a:t> - A feeling of importance, worth and/or usefulness.</a:t>
            </a:r>
          </a:p>
          <a:p>
            <a:r>
              <a:rPr lang="en-GB" b="1">
                <a:solidFill>
                  <a:srgbClr val="023554"/>
                </a:solidFill>
                <a:latin typeface="Georgia" panose="02040502050405020303" pitchFamily="18" charset="0"/>
              </a:rPr>
              <a:t>Wellbeing</a:t>
            </a:r>
            <a:r>
              <a:rPr lang="en-GB">
                <a:solidFill>
                  <a:srgbClr val="023554"/>
                </a:solidFill>
                <a:latin typeface="Georgia" panose="02040502050405020303" pitchFamily="18" charset="0"/>
              </a:rPr>
              <a:t> - </a:t>
            </a:r>
            <a:r>
              <a:rPr lang="en-GB" sz="1800">
                <a:solidFill>
                  <a:srgbClr val="023554"/>
                </a:solidFill>
                <a:effectLst/>
                <a:latin typeface="Georgia" panose="02040502050405020303" pitchFamily="18" charset="0"/>
                <a:ea typeface="Calibri" panose="020F0502020204030204" pitchFamily="34" charset="0"/>
                <a:cs typeface="Times New Roman" panose="02020603050405020304" pitchFamily="18" charset="0"/>
              </a:rPr>
              <a:t>A state of being comfortable, healthy and happy. This includes both physical and mental wellbeing which are equally important.  </a:t>
            </a:r>
            <a:endParaRPr lang="en-GB">
              <a:solidFill>
                <a:srgbClr val="023554"/>
              </a:solidFill>
              <a:latin typeface="Georgia" panose="02040502050405020303" pitchFamily="18" charset="0"/>
            </a:endParaRPr>
          </a:p>
        </p:txBody>
      </p:sp>
    </p:spTree>
    <p:extLst>
      <p:ext uri="{BB962C8B-B14F-4D97-AF65-F5344CB8AC3E}">
        <p14:creationId xmlns:p14="http://schemas.microsoft.com/office/powerpoint/2010/main" val="11629282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5" name="Content Placeholder 2">
            <a:extLst>
              <a:ext uri="{FF2B5EF4-FFF2-40B4-BE49-F238E27FC236}">
                <a16:creationId xmlns:a16="http://schemas.microsoft.com/office/drawing/2014/main" id="{7026748D-AE30-2C43-88CD-55ED4F51F7D5}"/>
              </a:ext>
            </a:extLst>
          </p:cNvPr>
          <p:cNvSpPr txBox="1">
            <a:spLocks/>
          </p:cNvSpPr>
          <p:nvPr/>
        </p:nvSpPr>
        <p:spPr bwMode="auto">
          <a:xfrm>
            <a:off x="3047265" y="3025406"/>
            <a:ext cx="8307977" cy="3302866"/>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fontAlgn="base">
              <a:spcBef>
                <a:spcPct val="20000"/>
              </a:spcBef>
              <a:spcAft>
                <a:spcPct val="0"/>
              </a:spcAft>
              <a:buFont typeface="Arial" pitchFamily="34" charset="0"/>
              <a:buChar char="•"/>
              <a:defRPr sz="2800" kern="1200" baseline="0">
                <a:solidFill>
                  <a:schemeClr val="bg1"/>
                </a:solidFill>
                <a:latin typeface="Arial" pitchFamily="34" charset="0"/>
                <a:ea typeface="+mn-ea"/>
                <a:cs typeface="Arial" pitchFamily="34" charset="0"/>
              </a:defRPr>
            </a:lvl1pPr>
            <a:lvl2pPr marL="742950" indent="-285750" algn="l" rtl="0" fontAlgn="base">
              <a:spcBef>
                <a:spcPct val="20000"/>
              </a:spcBef>
              <a:spcAft>
                <a:spcPct val="0"/>
              </a:spcAft>
              <a:buFont typeface="Arial" pitchFamily="34" charset="0"/>
              <a:buChar char="–"/>
              <a:defRPr sz="2400" kern="1200" baseline="0">
                <a:solidFill>
                  <a:schemeClr val="bg1"/>
                </a:solidFill>
                <a:latin typeface="Arial" pitchFamily="34" charset="0"/>
                <a:ea typeface="+mn-ea"/>
                <a:cs typeface="Arial" pitchFamily="34" charset="0"/>
              </a:defRPr>
            </a:lvl2pPr>
            <a:lvl3pPr marL="1143000" indent="-228600" algn="l" rtl="0" fontAlgn="base">
              <a:spcBef>
                <a:spcPct val="20000"/>
              </a:spcBef>
              <a:spcAft>
                <a:spcPct val="0"/>
              </a:spcAft>
              <a:buFont typeface="Arial" pitchFamily="34" charset="0"/>
              <a:buChar char="•"/>
              <a:defRPr sz="2400" kern="1200" baseline="0">
                <a:solidFill>
                  <a:schemeClr val="bg1"/>
                </a:solidFill>
                <a:latin typeface="Arial" pitchFamily="34" charset="0"/>
                <a:ea typeface="+mn-ea"/>
                <a:cs typeface="Arial" pitchFamily="34" charset="0"/>
              </a:defRPr>
            </a:lvl3pPr>
            <a:lvl4pPr marL="1600200" indent="-228600" algn="l" rtl="0" fontAlgn="base">
              <a:spcBef>
                <a:spcPct val="20000"/>
              </a:spcBef>
              <a:spcAft>
                <a:spcPct val="0"/>
              </a:spcAft>
              <a:buFont typeface="Arial" pitchFamily="34" charset="0"/>
              <a:buChar char="–"/>
              <a:defRPr sz="2400" kern="1200" baseline="0">
                <a:solidFill>
                  <a:schemeClr val="bg1"/>
                </a:solidFill>
                <a:latin typeface="Arial" pitchFamily="34" charset="0"/>
                <a:ea typeface="+mn-ea"/>
                <a:cs typeface="Arial" pitchFamily="34" charset="0"/>
              </a:defRPr>
            </a:lvl4pPr>
            <a:lvl5pPr marL="2057400" indent="-228600" algn="l" rtl="0" fontAlgn="base">
              <a:spcBef>
                <a:spcPct val="20000"/>
              </a:spcBef>
              <a:spcAft>
                <a:spcPct val="0"/>
              </a:spcAft>
              <a:buFont typeface="Arial" pitchFamily="34" charset="0"/>
              <a:buChar char="»"/>
              <a:defRPr sz="2400" kern="1200" baseline="0">
                <a:solidFill>
                  <a:schemeClr val="bg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defRPr/>
            </a:pPr>
            <a:r>
              <a:rPr lang="en-GB" sz="2400">
                <a:solidFill>
                  <a:srgbClr val="023554"/>
                </a:solidFill>
                <a:latin typeface="Georgia"/>
                <a:cs typeface="Arial"/>
              </a:rPr>
              <a:t>Designed by young people, #BeeWell is surveying the wellbeing of young people across Greater Manchester. </a:t>
            </a:r>
            <a:r>
              <a:rPr lang="en-GB" sz="2400">
                <a:solidFill>
                  <a:schemeClr val="accent2"/>
                </a:solidFill>
                <a:latin typeface="Georgia"/>
                <a:cs typeface="Arial"/>
              </a:rPr>
              <a:t>Since 2021, we’ve listened to the voices of almost 200,000 young people from Greater Manchester and </a:t>
            </a:r>
            <a:r>
              <a:rPr lang="en-US" sz="2400">
                <a:solidFill>
                  <a:schemeClr val="accent2"/>
                </a:solidFill>
                <a:latin typeface="Georgia"/>
                <a:cs typeface="Arial"/>
              </a:rPr>
              <a:t>Hampshire, Isle of Wight, Portsmouth and Southampton, working with around 320 schools.</a:t>
            </a:r>
            <a:br>
              <a:rPr lang="en-GB" sz="2400" strike="sngStrike" dirty="0">
                <a:latin typeface="Georgia"/>
                <a:cs typeface="Arial"/>
              </a:rPr>
            </a:br>
            <a:endParaRPr lang="en-GB" sz="2400">
              <a:solidFill>
                <a:schemeClr val="accent2"/>
              </a:solidFill>
              <a:latin typeface="Georgia" panose="02040502050405020303" pitchFamily="18" charset="0"/>
            </a:endParaRPr>
          </a:p>
          <a:p>
            <a:pPr marL="0" indent="0">
              <a:buNone/>
              <a:defRPr/>
            </a:pPr>
            <a:r>
              <a:rPr lang="en-GB" sz="2400" dirty="0">
                <a:solidFill>
                  <a:srgbClr val="023554"/>
                </a:solidFill>
                <a:latin typeface="Georgia"/>
                <a:cs typeface="Arial"/>
              </a:rPr>
              <a:t>The results are being used to deliver positive change in schools and communities.</a:t>
            </a:r>
            <a:endParaRPr lang="en-US" sz="2400" dirty="0">
              <a:solidFill>
                <a:srgbClr val="023554"/>
              </a:solidFill>
              <a:latin typeface="Georgia"/>
              <a:cs typeface="Arial"/>
            </a:endParaRPr>
          </a:p>
        </p:txBody>
      </p:sp>
      <p:pic>
        <p:nvPicPr>
          <p:cNvPr id="3" name="Picture 2" descr="Blue text on a black background&#10;&#10;Description automatically generated">
            <a:extLst>
              <a:ext uri="{FF2B5EF4-FFF2-40B4-BE49-F238E27FC236}">
                <a16:creationId xmlns:a16="http://schemas.microsoft.com/office/drawing/2014/main" id="{DEF23F07-344C-FF93-8599-95A3B036E18C}"/>
              </a:ext>
            </a:extLst>
          </p:cNvPr>
          <p:cNvPicPr>
            <a:picLocks noChangeAspect="1"/>
          </p:cNvPicPr>
          <p:nvPr/>
        </p:nvPicPr>
        <p:blipFill>
          <a:blip r:embed="rId3"/>
          <a:stretch>
            <a:fillRect/>
          </a:stretch>
        </p:blipFill>
        <p:spPr>
          <a:xfrm>
            <a:off x="3759200" y="564624"/>
            <a:ext cx="7797800" cy="1588551"/>
          </a:xfrm>
          <a:prstGeom prst="rect">
            <a:avLst/>
          </a:prstGeom>
        </p:spPr>
      </p:pic>
      <p:sp>
        <p:nvSpPr>
          <p:cNvPr id="8" name="Title 1">
            <a:extLst>
              <a:ext uri="{FF2B5EF4-FFF2-40B4-BE49-F238E27FC236}">
                <a16:creationId xmlns:a16="http://schemas.microsoft.com/office/drawing/2014/main" id="{3DBC3D2C-A3AB-4FC3-A542-0C9B03A3FA25}"/>
              </a:ext>
            </a:extLst>
          </p:cNvPr>
          <p:cNvSpPr>
            <a:spLocks noGrp="1"/>
          </p:cNvSpPr>
          <p:nvPr/>
        </p:nvSpPr>
        <p:spPr bwMode="auto">
          <a:xfrm>
            <a:off x="512188" y="3110799"/>
            <a:ext cx="2388045" cy="1143000"/>
          </a:xfrm>
          <a:prstGeom prst="rect">
            <a:avLst/>
          </a:prstGeom>
          <a:noFill/>
          <a:ln w="9525">
            <a:noFill/>
            <a:miter lim="800000"/>
            <a:headEnd/>
            <a:tailEnd/>
          </a:ln>
        </p:spPr>
        <p:txBody>
          <a:bodyPr vert="horz" wrap="square" lIns="0" tIns="0" rIns="0" bIns="0" numCol="1" anchor="ctr" anchorCtr="0" compatLnSpc="1">
            <a:prstTxWarp prst="textNoShape">
              <a:avLst/>
            </a:prstTxWarp>
          </a:bodyPr>
          <a:lstStyle>
            <a:lvl1pPr algn="l" rtl="0" fontAlgn="base">
              <a:spcBef>
                <a:spcPct val="0"/>
              </a:spcBef>
              <a:spcAft>
                <a:spcPct val="0"/>
              </a:spcAft>
              <a:defRPr sz="3200" b="1" kern="1200">
                <a:solidFill>
                  <a:srgbClr val="023554"/>
                </a:solidFill>
                <a:latin typeface="Georgia" panose="02040502050405020303" pitchFamily="18" charset="0"/>
                <a:ea typeface="+mj-ea"/>
                <a:cs typeface="Arial" pitchFamily="34" charset="0"/>
              </a:defRPr>
            </a:lvl1pPr>
            <a:lvl2pPr algn="ctr" rtl="0" fontAlgn="base">
              <a:spcBef>
                <a:spcPct val="0"/>
              </a:spcBef>
              <a:spcAft>
                <a:spcPct val="0"/>
              </a:spcAft>
              <a:defRPr sz="4400">
                <a:solidFill>
                  <a:schemeClr val="tx1"/>
                </a:solidFill>
                <a:latin typeface="Calibri" pitchFamily="34" charset="0"/>
              </a:defRPr>
            </a:lvl2pPr>
            <a:lvl3pPr algn="ctr" rtl="0" fontAlgn="base">
              <a:spcBef>
                <a:spcPct val="0"/>
              </a:spcBef>
              <a:spcAft>
                <a:spcPct val="0"/>
              </a:spcAft>
              <a:defRPr sz="4400">
                <a:solidFill>
                  <a:schemeClr val="tx1"/>
                </a:solidFill>
                <a:latin typeface="Calibri" pitchFamily="34" charset="0"/>
              </a:defRPr>
            </a:lvl3pPr>
            <a:lvl4pPr algn="ctr" rtl="0" fontAlgn="base">
              <a:spcBef>
                <a:spcPct val="0"/>
              </a:spcBef>
              <a:spcAft>
                <a:spcPct val="0"/>
              </a:spcAft>
              <a:defRPr sz="4400">
                <a:solidFill>
                  <a:schemeClr val="tx1"/>
                </a:solidFill>
                <a:latin typeface="Calibri" pitchFamily="34" charset="0"/>
              </a:defRPr>
            </a:lvl4pPr>
            <a:lvl5pPr algn="ctr" rtl="0" fontAlgn="base">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GB" sz="3000" dirty="0">
                <a:latin typeface="Georgia"/>
                <a:cs typeface="Arial"/>
              </a:rPr>
              <a:t>About #BeeWell</a:t>
            </a:r>
          </a:p>
        </p:txBody>
      </p:sp>
    </p:spTree>
    <p:extLst>
      <p:ext uri="{BB962C8B-B14F-4D97-AF65-F5344CB8AC3E}">
        <p14:creationId xmlns:p14="http://schemas.microsoft.com/office/powerpoint/2010/main" val="20144755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13" name="TextBox 12">
            <a:extLst>
              <a:ext uri="{FF2B5EF4-FFF2-40B4-BE49-F238E27FC236}">
                <a16:creationId xmlns:a16="http://schemas.microsoft.com/office/drawing/2014/main" id="{EC9E4BBF-93E0-F1C4-680C-DB1ED6E8EB64}"/>
              </a:ext>
            </a:extLst>
          </p:cNvPr>
          <p:cNvSpPr txBox="1"/>
          <p:nvPr/>
        </p:nvSpPr>
        <p:spPr>
          <a:xfrm>
            <a:off x="4937952" y="4301407"/>
            <a:ext cx="6770615" cy="286232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000" dirty="0">
                <a:solidFill>
                  <a:schemeClr val="accent2"/>
                </a:solidFill>
                <a:latin typeface="Georgia"/>
                <a:cs typeface="Arial"/>
              </a:rPr>
              <a:t>The symbol survey has been designed to be accessible to young people with severe learning difficulties or profound and multiple learning disabilities. Using The Children’s Society’s ‘Good Childhood Index’ for inspiration, we created a 10-item survey using the </a:t>
            </a:r>
            <a:r>
              <a:rPr lang="en-US" sz="2000" dirty="0" err="1">
                <a:solidFill>
                  <a:schemeClr val="accent2"/>
                </a:solidFill>
                <a:latin typeface="Georgia"/>
                <a:cs typeface="Arial"/>
              </a:rPr>
              <a:t>Widgit</a:t>
            </a:r>
            <a:r>
              <a:rPr lang="en-US" sz="2000" dirty="0">
                <a:solidFill>
                  <a:schemeClr val="accent2"/>
                </a:solidFill>
                <a:latin typeface="Georgia"/>
                <a:cs typeface="Arial"/>
              </a:rPr>
              <a:t> symbol system, with simplified response options.</a:t>
            </a:r>
          </a:p>
          <a:p>
            <a:endParaRPr lang="en-US" sz="2000" dirty="0">
              <a:solidFill>
                <a:schemeClr val="accent2"/>
              </a:solidFill>
              <a:latin typeface="Georgia"/>
              <a:cs typeface="Arial"/>
            </a:endParaRPr>
          </a:p>
          <a:p>
            <a:endParaRPr lang="en-US" sz="2000" dirty="0">
              <a:solidFill>
                <a:schemeClr val="accent2"/>
              </a:solidFill>
              <a:latin typeface="Georgia"/>
              <a:cs typeface="Arial"/>
            </a:endParaRPr>
          </a:p>
          <a:p>
            <a:endParaRPr lang="en-US" sz="2000" dirty="0">
              <a:solidFill>
                <a:schemeClr val="accent2"/>
              </a:solidFill>
              <a:latin typeface="Georgia"/>
              <a:cs typeface="Arial"/>
            </a:endParaRPr>
          </a:p>
        </p:txBody>
      </p:sp>
      <p:sp>
        <p:nvSpPr>
          <p:cNvPr id="2" name="Title 1">
            <a:extLst>
              <a:ext uri="{FF2B5EF4-FFF2-40B4-BE49-F238E27FC236}">
                <a16:creationId xmlns:a16="http://schemas.microsoft.com/office/drawing/2014/main" id="{3DBC3D2C-A3AB-4FC3-A542-0C9B03A3FA25}"/>
              </a:ext>
            </a:extLst>
          </p:cNvPr>
          <p:cNvSpPr>
            <a:spLocks noGrp="1"/>
          </p:cNvSpPr>
          <p:nvPr>
            <p:ph type="title"/>
          </p:nvPr>
        </p:nvSpPr>
        <p:spPr>
          <a:xfrm>
            <a:off x="2520123" y="285811"/>
            <a:ext cx="7450572" cy="1143000"/>
          </a:xfrm>
        </p:spPr>
        <p:txBody>
          <a:bodyPr/>
          <a:lstStyle/>
          <a:p>
            <a:r>
              <a:rPr lang="en-GB" sz="3600" dirty="0">
                <a:latin typeface="Georgia"/>
                <a:cs typeface="Arial"/>
              </a:rPr>
              <a:t>#BeeWell Surveys</a:t>
            </a:r>
          </a:p>
        </p:txBody>
      </p:sp>
      <p:sp>
        <p:nvSpPr>
          <p:cNvPr id="5" name="TextBox 4">
            <a:extLst>
              <a:ext uri="{FF2B5EF4-FFF2-40B4-BE49-F238E27FC236}">
                <a16:creationId xmlns:a16="http://schemas.microsoft.com/office/drawing/2014/main" id="{984CC791-AD88-4839-E139-E38400C0D9B5}"/>
              </a:ext>
            </a:extLst>
          </p:cNvPr>
          <p:cNvSpPr txBox="1"/>
          <p:nvPr/>
        </p:nvSpPr>
        <p:spPr>
          <a:xfrm>
            <a:off x="2606689" y="1241678"/>
            <a:ext cx="9189435" cy="286232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000" dirty="0">
                <a:solidFill>
                  <a:srgbClr val="023554"/>
                </a:solidFill>
                <a:latin typeface="Georgia"/>
                <a:cs typeface="Arial"/>
              </a:rPr>
              <a:t>In partnership with staff and students across non-mainstream settings, we have produced short and symbol versions of the #BeeWell survey. You can decide which of the three surveys would be most appropriate for your pupils to take part in. You can view pdf versions of each survey here: </a:t>
            </a:r>
            <a:r>
              <a:rPr lang="en-US" sz="2000" dirty="0">
                <a:solidFill>
                  <a:schemeClr val="accent5"/>
                </a:solidFill>
                <a:latin typeface="Georgia"/>
                <a:cs typeface="Arial"/>
                <a:hlinkClick r:id="rId3">
                  <a:extLst>
                    <a:ext uri="{A12FA001-AC4F-418D-AE19-62706E023703}">
                      <ahyp:hlinkClr xmlns:ahyp="http://schemas.microsoft.com/office/drawing/2018/hyperlinkcolor" val="tx"/>
                    </a:ext>
                  </a:extLst>
                </a:hlinkClick>
              </a:rPr>
              <a:t>The #BeeWell Survey - #BeeWell</a:t>
            </a:r>
            <a:endParaRPr lang="en-US" sz="2000">
              <a:solidFill>
                <a:schemeClr val="accent5"/>
              </a:solidFill>
              <a:latin typeface="Arial"/>
              <a:cs typeface="Arial"/>
            </a:endParaRPr>
          </a:p>
          <a:p>
            <a:endParaRPr lang="en-US" sz="2000" dirty="0">
              <a:solidFill>
                <a:schemeClr val="accent2"/>
              </a:solidFill>
              <a:latin typeface="Georgia"/>
              <a:cs typeface="Arial"/>
            </a:endParaRPr>
          </a:p>
          <a:p>
            <a:r>
              <a:rPr lang="en-US" sz="2000" dirty="0">
                <a:solidFill>
                  <a:schemeClr val="accent2"/>
                </a:solidFill>
                <a:latin typeface="Georgia"/>
                <a:cs typeface="Arial"/>
              </a:rPr>
              <a:t>The short survey consists of questions which were identified as most important with staff and pupils.</a:t>
            </a:r>
            <a:endParaRPr lang="en-US" sz="2000" dirty="0">
              <a:solidFill>
                <a:schemeClr val="accent2"/>
              </a:solidFill>
              <a:cs typeface="Arial"/>
            </a:endParaRPr>
          </a:p>
          <a:p>
            <a:endParaRPr lang="en-US" sz="2000" b="1" dirty="0">
              <a:solidFill>
                <a:schemeClr val="accent2"/>
              </a:solidFill>
              <a:latin typeface="Georgia"/>
              <a:cs typeface="Arial"/>
            </a:endParaRPr>
          </a:p>
        </p:txBody>
      </p:sp>
      <p:pic>
        <p:nvPicPr>
          <p:cNvPr id="6" name="Picture 5" descr="A person holding a large yellow marker&#10;&#10;Description automatically generated">
            <a:extLst>
              <a:ext uri="{FF2B5EF4-FFF2-40B4-BE49-F238E27FC236}">
                <a16:creationId xmlns:a16="http://schemas.microsoft.com/office/drawing/2014/main" id="{0F18D633-89D6-94E7-1683-CD7DF787F4BF}"/>
              </a:ext>
            </a:extLst>
          </p:cNvPr>
          <p:cNvPicPr>
            <a:picLocks noChangeAspect="1"/>
          </p:cNvPicPr>
          <p:nvPr/>
        </p:nvPicPr>
        <p:blipFill>
          <a:blip r:embed="rId4"/>
          <a:stretch>
            <a:fillRect/>
          </a:stretch>
        </p:blipFill>
        <p:spPr>
          <a:xfrm rot="21000000">
            <a:off x="331129" y="4001087"/>
            <a:ext cx="1749288" cy="2461011"/>
          </a:xfrm>
          <a:prstGeom prst="rect">
            <a:avLst/>
          </a:prstGeom>
        </p:spPr>
      </p:pic>
      <p:pic>
        <p:nvPicPr>
          <p:cNvPr id="7" name="Picture 6" descr="A group of people standing together&#10;&#10;Description automatically generated">
            <a:extLst>
              <a:ext uri="{FF2B5EF4-FFF2-40B4-BE49-F238E27FC236}">
                <a16:creationId xmlns:a16="http://schemas.microsoft.com/office/drawing/2014/main" id="{AFC4B705-5537-9FA5-EFAA-21E63761A4B6}"/>
              </a:ext>
            </a:extLst>
          </p:cNvPr>
          <p:cNvPicPr>
            <a:picLocks noChangeAspect="1"/>
          </p:cNvPicPr>
          <p:nvPr/>
        </p:nvPicPr>
        <p:blipFill rotWithShape="1">
          <a:blip r:embed="rId5"/>
          <a:srcRect t="-168" r="3792" b="-105"/>
          <a:stretch/>
        </p:blipFill>
        <p:spPr>
          <a:xfrm>
            <a:off x="1370847" y="3883067"/>
            <a:ext cx="1746696" cy="2453284"/>
          </a:xfrm>
          <a:prstGeom prst="rect">
            <a:avLst/>
          </a:prstGeom>
        </p:spPr>
      </p:pic>
      <p:pic>
        <p:nvPicPr>
          <p:cNvPr id="8" name="Picture 7" descr="A group of people standing together&#10;&#10;Description automatically generated">
            <a:extLst>
              <a:ext uri="{FF2B5EF4-FFF2-40B4-BE49-F238E27FC236}">
                <a16:creationId xmlns:a16="http://schemas.microsoft.com/office/drawing/2014/main" id="{A0E8882A-47E7-C22D-D065-EE013BF79D76}"/>
              </a:ext>
            </a:extLst>
          </p:cNvPr>
          <p:cNvPicPr>
            <a:picLocks noChangeAspect="1"/>
          </p:cNvPicPr>
          <p:nvPr/>
        </p:nvPicPr>
        <p:blipFill>
          <a:blip r:embed="rId6"/>
          <a:stretch>
            <a:fillRect/>
          </a:stretch>
        </p:blipFill>
        <p:spPr>
          <a:xfrm rot="900000">
            <a:off x="2534199" y="4062442"/>
            <a:ext cx="1826592" cy="2459253"/>
          </a:xfrm>
          <a:prstGeom prst="rect">
            <a:avLst/>
          </a:prstGeom>
        </p:spPr>
      </p:pic>
    </p:spTree>
    <p:extLst>
      <p:ext uri="{BB962C8B-B14F-4D97-AF65-F5344CB8AC3E}">
        <p14:creationId xmlns:p14="http://schemas.microsoft.com/office/powerpoint/2010/main" val="37683626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5" name="Content Placeholder 2">
            <a:extLst>
              <a:ext uri="{FF2B5EF4-FFF2-40B4-BE49-F238E27FC236}">
                <a16:creationId xmlns:a16="http://schemas.microsoft.com/office/drawing/2014/main" id="{7026748D-AE30-2C43-88CD-55ED4F51F7D5}"/>
              </a:ext>
            </a:extLst>
          </p:cNvPr>
          <p:cNvSpPr txBox="1">
            <a:spLocks/>
          </p:cNvSpPr>
          <p:nvPr/>
        </p:nvSpPr>
        <p:spPr bwMode="auto">
          <a:xfrm>
            <a:off x="2659689" y="3259"/>
            <a:ext cx="8965342" cy="732254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fontAlgn="base">
              <a:spcBef>
                <a:spcPct val="20000"/>
              </a:spcBef>
              <a:spcAft>
                <a:spcPct val="0"/>
              </a:spcAft>
              <a:buFont typeface="Arial" pitchFamily="34" charset="0"/>
              <a:buChar char="•"/>
              <a:defRPr sz="2800" kern="1200" baseline="0">
                <a:solidFill>
                  <a:schemeClr val="bg1"/>
                </a:solidFill>
                <a:latin typeface="Arial" pitchFamily="34" charset="0"/>
                <a:ea typeface="+mn-ea"/>
                <a:cs typeface="Arial" pitchFamily="34" charset="0"/>
              </a:defRPr>
            </a:lvl1pPr>
            <a:lvl2pPr marL="742950" indent="-285750" algn="l" rtl="0" fontAlgn="base">
              <a:spcBef>
                <a:spcPct val="20000"/>
              </a:spcBef>
              <a:spcAft>
                <a:spcPct val="0"/>
              </a:spcAft>
              <a:buFont typeface="Arial" pitchFamily="34" charset="0"/>
              <a:buChar char="–"/>
              <a:defRPr sz="2400" kern="1200" baseline="0">
                <a:solidFill>
                  <a:schemeClr val="bg1"/>
                </a:solidFill>
                <a:latin typeface="Arial" pitchFamily="34" charset="0"/>
                <a:ea typeface="+mn-ea"/>
                <a:cs typeface="Arial" pitchFamily="34" charset="0"/>
              </a:defRPr>
            </a:lvl2pPr>
            <a:lvl3pPr marL="1143000" indent="-228600" algn="l" rtl="0" fontAlgn="base">
              <a:spcBef>
                <a:spcPct val="20000"/>
              </a:spcBef>
              <a:spcAft>
                <a:spcPct val="0"/>
              </a:spcAft>
              <a:buFont typeface="Arial" pitchFamily="34" charset="0"/>
              <a:buChar char="•"/>
              <a:defRPr sz="2400" kern="1200" baseline="0">
                <a:solidFill>
                  <a:schemeClr val="bg1"/>
                </a:solidFill>
                <a:latin typeface="Arial" pitchFamily="34" charset="0"/>
                <a:ea typeface="+mn-ea"/>
                <a:cs typeface="Arial" pitchFamily="34" charset="0"/>
              </a:defRPr>
            </a:lvl3pPr>
            <a:lvl4pPr marL="1600200" indent="-228600" algn="l" rtl="0" fontAlgn="base">
              <a:spcBef>
                <a:spcPct val="20000"/>
              </a:spcBef>
              <a:spcAft>
                <a:spcPct val="0"/>
              </a:spcAft>
              <a:buFont typeface="Arial" pitchFamily="34" charset="0"/>
              <a:buChar char="–"/>
              <a:defRPr sz="2400" kern="1200" baseline="0">
                <a:solidFill>
                  <a:schemeClr val="bg1"/>
                </a:solidFill>
                <a:latin typeface="Arial" pitchFamily="34" charset="0"/>
                <a:ea typeface="+mn-ea"/>
                <a:cs typeface="Arial" pitchFamily="34" charset="0"/>
              </a:defRPr>
            </a:lvl4pPr>
            <a:lvl5pPr marL="2057400" indent="-228600" algn="l" rtl="0" fontAlgn="base">
              <a:spcBef>
                <a:spcPct val="20000"/>
              </a:spcBef>
              <a:spcAft>
                <a:spcPct val="0"/>
              </a:spcAft>
              <a:buFont typeface="Arial" pitchFamily="34" charset="0"/>
              <a:buChar char="»"/>
              <a:defRPr sz="2400" kern="1200" baseline="0">
                <a:solidFill>
                  <a:schemeClr val="bg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0" indent="0">
              <a:buNone/>
              <a:defRPr/>
            </a:pPr>
            <a:endParaRPr lang="en-GB" sz="2000" b="1" dirty="0">
              <a:solidFill>
                <a:srgbClr val="023554"/>
              </a:solidFill>
              <a:latin typeface="Georgia" panose="02040502050405020303" pitchFamily="18" charset="0"/>
            </a:endParaRPr>
          </a:p>
          <a:p>
            <a:pPr marL="457200" indent="-457200">
              <a:defRPr/>
            </a:pPr>
            <a:endParaRPr lang="en-GB" sz="2000" b="1" dirty="0">
              <a:solidFill>
                <a:srgbClr val="023554"/>
              </a:solidFill>
              <a:latin typeface="Georgia"/>
              <a:cs typeface="Arial"/>
            </a:endParaRPr>
          </a:p>
          <a:p>
            <a:pPr marL="457200" indent="-457200">
              <a:defRPr/>
            </a:pPr>
            <a:r>
              <a:rPr lang="en-GB" sz="2400">
                <a:solidFill>
                  <a:schemeClr val="accent2"/>
                </a:solidFill>
                <a:latin typeface="Georgia"/>
                <a:cs typeface="Arial"/>
              </a:rPr>
              <a:t>We are continuing to survey Year 7 pupils. We will also continue to </a:t>
            </a:r>
            <a:r>
              <a:rPr lang="en-GB" sz="2400" dirty="0">
                <a:solidFill>
                  <a:schemeClr val="accent2"/>
                </a:solidFill>
                <a:latin typeface="Georgia"/>
                <a:cs typeface="Arial"/>
              </a:rPr>
              <a:t>survey Year 10s pupils </a:t>
            </a:r>
            <a:r>
              <a:rPr lang="en-GB" sz="2400">
                <a:solidFill>
                  <a:schemeClr val="accent2"/>
                </a:solidFill>
                <a:latin typeface="Georgia"/>
                <a:cs typeface="Arial"/>
              </a:rPr>
              <a:t>annually. This means this year we are surveying pupils in years 7, 9 and 10.</a:t>
            </a:r>
          </a:p>
          <a:p>
            <a:pPr marL="457200" indent="-457200">
              <a:defRPr/>
            </a:pPr>
            <a:r>
              <a:rPr lang="en-GB" sz="2400">
                <a:solidFill>
                  <a:srgbClr val="023554"/>
                </a:solidFill>
                <a:latin typeface="Georgia"/>
                <a:cs typeface="Arial"/>
              </a:rPr>
              <a:t>Special schools, alternative provisions and pupil referral units can opt to survey additional year groups. Contact </a:t>
            </a:r>
            <a:r>
              <a:rPr lang="en-GB" sz="2400" dirty="0">
                <a:solidFill>
                  <a:srgbClr val="52509B"/>
                </a:solidFill>
                <a:latin typeface="Georgia"/>
                <a:cs typeface="Arial"/>
                <a:hlinkClick r:id="rId3">
                  <a:extLst>
                    <a:ext uri="{A12FA001-AC4F-418D-AE19-62706E023703}">
                      <ahyp:hlinkClr xmlns:ahyp="http://schemas.microsoft.com/office/drawing/2018/hyperlinkcolor" val="tx"/>
                    </a:ext>
                  </a:extLst>
                </a:hlinkClick>
              </a:rPr>
              <a:t>beewell@manchester.ac.uk</a:t>
            </a:r>
            <a:r>
              <a:rPr lang="en-GB" sz="2400" dirty="0">
                <a:solidFill>
                  <a:schemeClr val="accent5"/>
                </a:solidFill>
                <a:latin typeface="Georgia"/>
                <a:cs typeface="Arial"/>
              </a:rPr>
              <a:t> </a:t>
            </a:r>
            <a:r>
              <a:rPr lang="en-GB" sz="2400">
                <a:solidFill>
                  <a:srgbClr val="023554"/>
                </a:solidFill>
                <a:latin typeface="Georgia"/>
                <a:cs typeface="Arial"/>
              </a:rPr>
              <a:t>to discuss this further. </a:t>
            </a:r>
            <a:endParaRPr lang="en-US" sz="2400">
              <a:solidFill>
                <a:srgbClr val="000000"/>
              </a:solidFill>
              <a:latin typeface="Georgia"/>
              <a:cs typeface="Arial"/>
            </a:endParaRPr>
          </a:p>
          <a:p>
            <a:pPr marL="457200" indent="-457200">
              <a:defRPr/>
            </a:pPr>
            <a:r>
              <a:rPr lang="en-GB" sz="2400">
                <a:solidFill>
                  <a:srgbClr val="023554"/>
                </a:solidFill>
                <a:latin typeface="Georgia"/>
                <a:cs typeface="Arial"/>
              </a:rPr>
              <a:t>As we're surveying Year 7 pupils, parent/carer opt-out forms </a:t>
            </a:r>
            <a:r>
              <a:rPr lang="en-GB" sz="2400" dirty="0">
                <a:solidFill>
                  <a:srgbClr val="023554"/>
                </a:solidFill>
                <a:latin typeface="Georgia"/>
                <a:cs typeface="Arial"/>
              </a:rPr>
              <a:t>must be sent out at the start of September rather than </a:t>
            </a:r>
            <a:r>
              <a:rPr lang="en-GB" sz="2400">
                <a:solidFill>
                  <a:srgbClr val="023554"/>
                </a:solidFill>
                <a:latin typeface="Georgia"/>
                <a:cs typeface="Arial"/>
              </a:rPr>
              <a:t>before summer break. </a:t>
            </a:r>
            <a:r>
              <a:rPr lang="en-GB" sz="2400">
                <a:solidFill>
                  <a:schemeClr val="accent2"/>
                </a:solidFill>
                <a:latin typeface="Georgia"/>
                <a:cs typeface="Arial"/>
              </a:rPr>
              <a:t>The survey window will begin on 12th October</a:t>
            </a:r>
            <a:endParaRPr lang="en-GB">
              <a:solidFill>
                <a:schemeClr val="accent2"/>
              </a:solidFill>
            </a:endParaRPr>
          </a:p>
          <a:p>
            <a:pPr marL="457200" indent="-457200">
              <a:defRPr/>
            </a:pPr>
            <a:r>
              <a:rPr lang="en-GB" sz="2400" dirty="0">
                <a:solidFill>
                  <a:srgbClr val="023554"/>
                </a:solidFill>
                <a:latin typeface="Georgia"/>
                <a:cs typeface="Arial"/>
              </a:rPr>
              <a:t>We have made small changes to the short #BeeWell survey this year, adding in questions on staff relationships, school belonging, life satisfaction and hope and optimism for the future. We will continue to review this survey over the next academic year and would encourage you to get in touch if you have any feedback on the </a:t>
            </a:r>
            <a:r>
              <a:rPr lang="en-GB" sz="2400">
                <a:solidFill>
                  <a:srgbClr val="023554"/>
                </a:solidFill>
                <a:latin typeface="Georgia"/>
                <a:cs typeface="Arial"/>
              </a:rPr>
              <a:t>questions we ask.</a:t>
            </a:r>
            <a:endParaRPr lang="en-GB" sz="2400" dirty="0">
              <a:solidFill>
                <a:srgbClr val="023554"/>
              </a:solidFill>
              <a:latin typeface="Georgia"/>
              <a:cs typeface="Arial"/>
            </a:endParaRPr>
          </a:p>
          <a:p>
            <a:pPr marL="457200" indent="-457200">
              <a:defRPr/>
            </a:pPr>
            <a:endParaRPr lang="en-GB" sz="2000" b="1" dirty="0">
              <a:solidFill>
                <a:srgbClr val="023554"/>
              </a:solidFill>
              <a:latin typeface="Georgia"/>
              <a:cs typeface="Arial"/>
            </a:endParaRPr>
          </a:p>
        </p:txBody>
      </p:sp>
      <p:sp>
        <p:nvSpPr>
          <p:cNvPr id="2" name="Title 1">
            <a:extLst>
              <a:ext uri="{FF2B5EF4-FFF2-40B4-BE49-F238E27FC236}">
                <a16:creationId xmlns:a16="http://schemas.microsoft.com/office/drawing/2014/main" id="{3DBC3D2C-A3AB-4FC3-A542-0C9B03A3FA25}"/>
              </a:ext>
            </a:extLst>
          </p:cNvPr>
          <p:cNvSpPr>
            <a:spLocks noGrp="1"/>
          </p:cNvSpPr>
          <p:nvPr>
            <p:ph type="title"/>
          </p:nvPr>
        </p:nvSpPr>
        <p:spPr>
          <a:xfrm>
            <a:off x="534934" y="3429246"/>
            <a:ext cx="2126463" cy="1143000"/>
          </a:xfrm>
        </p:spPr>
        <p:txBody>
          <a:bodyPr/>
          <a:lstStyle/>
          <a:p>
            <a:r>
              <a:rPr lang="en-GB" sz="3000" dirty="0">
                <a:latin typeface="Georgia"/>
                <a:cs typeface="Arial"/>
              </a:rPr>
              <a:t>What's new since #BeeWell launched?</a:t>
            </a:r>
            <a:endParaRPr lang="en-GB" sz="3000" dirty="0"/>
          </a:p>
        </p:txBody>
      </p:sp>
    </p:spTree>
    <p:extLst>
      <p:ext uri="{BB962C8B-B14F-4D97-AF65-F5344CB8AC3E}">
        <p14:creationId xmlns:p14="http://schemas.microsoft.com/office/powerpoint/2010/main" val="25259569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5" name="Content Placeholder 2">
            <a:extLst>
              <a:ext uri="{FF2B5EF4-FFF2-40B4-BE49-F238E27FC236}">
                <a16:creationId xmlns:a16="http://schemas.microsoft.com/office/drawing/2014/main" id="{7026748D-AE30-2C43-88CD-55ED4F51F7D5}"/>
              </a:ext>
            </a:extLst>
          </p:cNvPr>
          <p:cNvSpPr txBox="1">
            <a:spLocks/>
          </p:cNvSpPr>
          <p:nvPr/>
        </p:nvSpPr>
        <p:spPr bwMode="auto">
          <a:xfrm>
            <a:off x="3567702" y="360777"/>
            <a:ext cx="8145193" cy="561657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fontAlgn="base">
              <a:spcBef>
                <a:spcPct val="20000"/>
              </a:spcBef>
              <a:spcAft>
                <a:spcPct val="0"/>
              </a:spcAft>
              <a:buFont typeface="Arial" pitchFamily="34" charset="0"/>
              <a:buChar char="•"/>
              <a:defRPr sz="2800" kern="1200" baseline="0">
                <a:solidFill>
                  <a:schemeClr val="bg1"/>
                </a:solidFill>
                <a:latin typeface="Arial" pitchFamily="34" charset="0"/>
                <a:ea typeface="+mn-ea"/>
                <a:cs typeface="Arial" pitchFamily="34" charset="0"/>
              </a:defRPr>
            </a:lvl1pPr>
            <a:lvl2pPr marL="742950" indent="-285750" algn="l" rtl="0" fontAlgn="base">
              <a:spcBef>
                <a:spcPct val="20000"/>
              </a:spcBef>
              <a:spcAft>
                <a:spcPct val="0"/>
              </a:spcAft>
              <a:buFont typeface="Arial" pitchFamily="34" charset="0"/>
              <a:buChar char="–"/>
              <a:defRPr sz="2400" kern="1200" baseline="0">
                <a:solidFill>
                  <a:schemeClr val="bg1"/>
                </a:solidFill>
                <a:latin typeface="Arial" pitchFamily="34" charset="0"/>
                <a:ea typeface="+mn-ea"/>
                <a:cs typeface="Arial" pitchFamily="34" charset="0"/>
              </a:defRPr>
            </a:lvl2pPr>
            <a:lvl3pPr marL="1143000" indent="-228600" algn="l" rtl="0" fontAlgn="base">
              <a:spcBef>
                <a:spcPct val="20000"/>
              </a:spcBef>
              <a:spcAft>
                <a:spcPct val="0"/>
              </a:spcAft>
              <a:buFont typeface="Arial" pitchFamily="34" charset="0"/>
              <a:buChar char="•"/>
              <a:defRPr sz="2400" kern="1200" baseline="0">
                <a:solidFill>
                  <a:schemeClr val="bg1"/>
                </a:solidFill>
                <a:latin typeface="Arial" pitchFamily="34" charset="0"/>
                <a:ea typeface="+mn-ea"/>
                <a:cs typeface="Arial" pitchFamily="34" charset="0"/>
              </a:defRPr>
            </a:lvl3pPr>
            <a:lvl4pPr marL="1600200" indent="-228600" algn="l" rtl="0" fontAlgn="base">
              <a:spcBef>
                <a:spcPct val="20000"/>
              </a:spcBef>
              <a:spcAft>
                <a:spcPct val="0"/>
              </a:spcAft>
              <a:buFont typeface="Arial" pitchFamily="34" charset="0"/>
              <a:buChar char="–"/>
              <a:defRPr sz="2400" kern="1200" baseline="0">
                <a:solidFill>
                  <a:schemeClr val="bg1"/>
                </a:solidFill>
                <a:latin typeface="Arial" pitchFamily="34" charset="0"/>
                <a:ea typeface="+mn-ea"/>
                <a:cs typeface="Arial" pitchFamily="34" charset="0"/>
              </a:defRPr>
            </a:lvl4pPr>
            <a:lvl5pPr marL="2057400" indent="-228600" algn="l" rtl="0" fontAlgn="base">
              <a:spcBef>
                <a:spcPct val="20000"/>
              </a:spcBef>
              <a:spcAft>
                <a:spcPct val="0"/>
              </a:spcAft>
              <a:buFont typeface="Arial" pitchFamily="34" charset="0"/>
              <a:buChar char="»"/>
              <a:defRPr sz="2400" kern="1200" baseline="0">
                <a:solidFill>
                  <a:schemeClr val="bg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defRPr/>
            </a:pPr>
            <a:r>
              <a:rPr lang="en-GB" sz="2300" dirty="0">
                <a:solidFill>
                  <a:srgbClr val="023554"/>
                </a:solidFill>
                <a:latin typeface="Georgia"/>
                <a:cs typeface="Arial"/>
              </a:rPr>
              <a:t>1) An extended parent/carer opt-out deadline: You will be contacted in September by a member of the #BeeWell team, to arrange when the opt-out forms should be sent out.</a:t>
            </a:r>
            <a:endParaRPr lang="en-GB" sz="2300">
              <a:solidFill>
                <a:srgbClr val="023554"/>
              </a:solidFill>
              <a:latin typeface="Georgia"/>
            </a:endParaRPr>
          </a:p>
          <a:p>
            <a:pPr marL="0" indent="0">
              <a:buNone/>
              <a:defRPr/>
            </a:pPr>
            <a:endParaRPr lang="en-GB" sz="2300" dirty="0">
              <a:solidFill>
                <a:srgbClr val="023554"/>
              </a:solidFill>
              <a:latin typeface="Georgia"/>
              <a:cs typeface="Arial"/>
            </a:endParaRPr>
          </a:p>
          <a:p>
            <a:pPr marL="0" indent="0">
              <a:buNone/>
              <a:defRPr/>
            </a:pPr>
            <a:r>
              <a:rPr lang="en-GB" sz="2300" dirty="0">
                <a:solidFill>
                  <a:srgbClr val="023554"/>
                </a:solidFill>
                <a:latin typeface="Georgia"/>
                <a:cs typeface="Arial"/>
              </a:rPr>
              <a:t>2) Increased support for DSA completion: PRUs and APs will also be contacted by the #BeeWell Team to agree a Data Sharing Agreement, to ensure that pupil information is as up to date as possible for survey delivery.</a:t>
            </a:r>
          </a:p>
          <a:p>
            <a:pPr marL="0" indent="0">
              <a:buNone/>
              <a:defRPr/>
            </a:pPr>
            <a:endParaRPr lang="en-GB" sz="2300" dirty="0">
              <a:solidFill>
                <a:srgbClr val="023554"/>
              </a:solidFill>
              <a:latin typeface="Georgia"/>
              <a:cs typeface="Arial"/>
            </a:endParaRPr>
          </a:p>
          <a:p>
            <a:pPr marL="0" indent="0">
              <a:buNone/>
              <a:defRPr/>
            </a:pPr>
            <a:r>
              <a:rPr lang="en-GB" sz="2300" dirty="0">
                <a:solidFill>
                  <a:srgbClr val="023554"/>
                </a:solidFill>
                <a:latin typeface="Georgia"/>
                <a:cs typeface="Arial"/>
              </a:rPr>
              <a:t>3) A more flexible survey window: We recognise how busy the school year is and the challenges and uncertainties associated with a fluid student population. To account for this, the #BeeWell survey window is being extended to the by two weeks. APs and PRUs can opt to begin their surveys after the half-term break, meaning that the most accurate, up to date information can be used to identify eligible pupils. </a:t>
            </a:r>
            <a:endParaRPr lang="en-GB" sz="2300" dirty="0"/>
          </a:p>
          <a:p>
            <a:pPr marL="457200" indent="-457200">
              <a:defRPr/>
            </a:pPr>
            <a:endParaRPr lang="en-GB" b="1" dirty="0">
              <a:solidFill>
                <a:srgbClr val="023554"/>
              </a:solidFill>
              <a:latin typeface="Georgia"/>
              <a:cs typeface="Arial"/>
            </a:endParaRPr>
          </a:p>
          <a:p>
            <a:pPr marL="457200" indent="-457200">
              <a:defRPr/>
            </a:pPr>
            <a:endParaRPr lang="en-GB" b="1" dirty="0">
              <a:solidFill>
                <a:srgbClr val="023554"/>
              </a:solidFill>
              <a:latin typeface="Georgia"/>
              <a:cs typeface="Arial"/>
            </a:endParaRPr>
          </a:p>
        </p:txBody>
      </p:sp>
      <p:sp>
        <p:nvSpPr>
          <p:cNvPr id="7" name="Title 1">
            <a:extLst>
              <a:ext uri="{FF2B5EF4-FFF2-40B4-BE49-F238E27FC236}">
                <a16:creationId xmlns:a16="http://schemas.microsoft.com/office/drawing/2014/main" id="{61206E7A-05C8-C66F-6DF6-342F36525168}"/>
              </a:ext>
            </a:extLst>
          </p:cNvPr>
          <p:cNvSpPr>
            <a:spLocks noGrp="1"/>
          </p:cNvSpPr>
          <p:nvPr>
            <p:ph type="title"/>
          </p:nvPr>
        </p:nvSpPr>
        <p:spPr>
          <a:xfrm>
            <a:off x="506579" y="4038410"/>
            <a:ext cx="2946372" cy="750094"/>
          </a:xfrm>
        </p:spPr>
        <p:txBody>
          <a:bodyPr/>
          <a:lstStyle/>
          <a:p>
            <a:r>
              <a:rPr lang="en-GB" sz="2800" dirty="0">
                <a:latin typeface="Georgia"/>
                <a:cs typeface="Arial"/>
              </a:rPr>
              <a:t>Additional support for alternative provisions and pupil referral units</a:t>
            </a:r>
            <a:endParaRPr lang="en-US" dirty="0"/>
          </a:p>
        </p:txBody>
      </p:sp>
    </p:spTree>
    <p:extLst>
      <p:ext uri="{BB962C8B-B14F-4D97-AF65-F5344CB8AC3E}">
        <p14:creationId xmlns:p14="http://schemas.microsoft.com/office/powerpoint/2010/main" val="32507902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5" name="Content Placeholder 2">
            <a:extLst>
              <a:ext uri="{FF2B5EF4-FFF2-40B4-BE49-F238E27FC236}">
                <a16:creationId xmlns:a16="http://schemas.microsoft.com/office/drawing/2014/main" id="{7026748D-AE30-2C43-88CD-55ED4F51F7D5}"/>
              </a:ext>
            </a:extLst>
          </p:cNvPr>
          <p:cNvSpPr txBox="1">
            <a:spLocks/>
          </p:cNvSpPr>
          <p:nvPr/>
        </p:nvSpPr>
        <p:spPr bwMode="auto">
          <a:xfrm>
            <a:off x="3681779" y="529727"/>
            <a:ext cx="7995292" cy="561657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fontAlgn="base">
              <a:spcBef>
                <a:spcPct val="20000"/>
              </a:spcBef>
              <a:spcAft>
                <a:spcPct val="0"/>
              </a:spcAft>
              <a:buFont typeface="Arial" pitchFamily="34" charset="0"/>
              <a:buChar char="•"/>
              <a:defRPr sz="2800" kern="1200" baseline="0">
                <a:solidFill>
                  <a:schemeClr val="bg1"/>
                </a:solidFill>
                <a:latin typeface="Arial" pitchFamily="34" charset="0"/>
                <a:ea typeface="+mn-ea"/>
                <a:cs typeface="Arial" pitchFamily="34" charset="0"/>
              </a:defRPr>
            </a:lvl1pPr>
            <a:lvl2pPr marL="742950" indent="-285750" algn="l" rtl="0" fontAlgn="base">
              <a:spcBef>
                <a:spcPct val="20000"/>
              </a:spcBef>
              <a:spcAft>
                <a:spcPct val="0"/>
              </a:spcAft>
              <a:buFont typeface="Arial" pitchFamily="34" charset="0"/>
              <a:buChar char="–"/>
              <a:defRPr sz="2400" kern="1200" baseline="0">
                <a:solidFill>
                  <a:schemeClr val="bg1"/>
                </a:solidFill>
                <a:latin typeface="Arial" pitchFamily="34" charset="0"/>
                <a:ea typeface="+mn-ea"/>
                <a:cs typeface="Arial" pitchFamily="34" charset="0"/>
              </a:defRPr>
            </a:lvl2pPr>
            <a:lvl3pPr marL="1143000" indent="-228600" algn="l" rtl="0" fontAlgn="base">
              <a:spcBef>
                <a:spcPct val="20000"/>
              </a:spcBef>
              <a:spcAft>
                <a:spcPct val="0"/>
              </a:spcAft>
              <a:buFont typeface="Arial" pitchFamily="34" charset="0"/>
              <a:buChar char="•"/>
              <a:defRPr sz="2400" kern="1200" baseline="0">
                <a:solidFill>
                  <a:schemeClr val="bg1"/>
                </a:solidFill>
                <a:latin typeface="Arial" pitchFamily="34" charset="0"/>
                <a:ea typeface="+mn-ea"/>
                <a:cs typeface="Arial" pitchFamily="34" charset="0"/>
              </a:defRPr>
            </a:lvl3pPr>
            <a:lvl4pPr marL="1600200" indent="-228600" algn="l" rtl="0" fontAlgn="base">
              <a:spcBef>
                <a:spcPct val="20000"/>
              </a:spcBef>
              <a:spcAft>
                <a:spcPct val="0"/>
              </a:spcAft>
              <a:buFont typeface="Arial" pitchFamily="34" charset="0"/>
              <a:buChar char="–"/>
              <a:defRPr sz="2400" kern="1200" baseline="0">
                <a:solidFill>
                  <a:schemeClr val="bg1"/>
                </a:solidFill>
                <a:latin typeface="Arial" pitchFamily="34" charset="0"/>
                <a:ea typeface="+mn-ea"/>
                <a:cs typeface="Arial" pitchFamily="34" charset="0"/>
              </a:defRPr>
            </a:lvl4pPr>
            <a:lvl5pPr marL="2057400" indent="-228600" algn="l" rtl="0" fontAlgn="base">
              <a:spcBef>
                <a:spcPct val="20000"/>
              </a:spcBef>
              <a:spcAft>
                <a:spcPct val="0"/>
              </a:spcAft>
              <a:buFont typeface="Arial" pitchFamily="34" charset="0"/>
              <a:buChar char="»"/>
              <a:defRPr sz="2400" kern="1200" baseline="0">
                <a:solidFill>
                  <a:schemeClr val="bg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defRPr/>
            </a:pPr>
            <a:r>
              <a:rPr lang="en-GB" sz="2300" dirty="0">
                <a:solidFill>
                  <a:srgbClr val="023554"/>
                </a:solidFill>
                <a:latin typeface="Georgia"/>
                <a:cs typeface="Arial"/>
              </a:rPr>
              <a:t>4) A more accessible survey: A short version of the #BeeWell survey has been created for non-mainstream school settings, accounting for a range of abilities and a shorter completion </a:t>
            </a:r>
            <a:r>
              <a:rPr lang="en-GB" sz="2300">
                <a:solidFill>
                  <a:srgbClr val="023554"/>
                </a:solidFill>
                <a:latin typeface="Georgia"/>
                <a:cs typeface="Arial"/>
              </a:rPr>
              <a:t>time. The short survey, developed in </a:t>
            </a:r>
            <a:r>
              <a:rPr lang="en-GB" sz="2300" dirty="0">
                <a:solidFill>
                  <a:srgbClr val="023554"/>
                </a:solidFill>
                <a:latin typeface="Georgia"/>
                <a:cs typeface="Arial"/>
              </a:rPr>
              <a:t>consultation with staff and pupils in non-mainstream school settings, will be delivered in APs and PRUs.</a:t>
            </a:r>
            <a:endParaRPr lang="en-GB" sz="2300">
              <a:solidFill>
                <a:srgbClr val="023554"/>
              </a:solidFill>
              <a:latin typeface="Georgia"/>
            </a:endParaRPr>
          </a:p>
          <a:p>
            <a:pPr marL="0" indent="0">
              <a:buNone/>
              <a:defRPr/>
            </a:pPr>
            <a:endParaRPr lang="en-GB" sz="2300" dirty="0">
              <a:solidFill>
                <a:srgbClr val="023554"/>
              </a:solidFill>
              <a:latin typeface="Georgia"/>
              <a:cs typeface="Arial"/>
            </a:endParaRPr>
          </a:p>
          <a:p>
            <a:pPr marL="0" indent="0">
              <a:buNone/>
              <a:defRPr/>
            </a:pPr>
            <a:r>
              <a:rPr lang="en-GB" sz="2300" dirty="0">
                <a:solidFill>
                  <a:srgbClr val="023554"/>
                </a:solidFill>
                <a:latin typeface="Georgia"/>
                <a:cs typeface="Arial"/>
              </a:rPr>
              <a:t>5) General and bespoke feedback: With the aim of collecting increased survey responses from students in non-mainstream settings and maximising feedback, #BeeWell will be able to generate a general report relevant to the AP and PRU context. Additionally, for settings with more than 10 survey responses, #BeeWell will provide bespoke feedback reports that enable you to compare outcomes for your pupils with those of the AP/PRU sector across GM.</a:t>
            </a:r>
            <a:endParaRPr lang="en-GB" sz="2300"/>
          </a:p>
          <a:p>
            <a:pPr marL="0" indent="0">
              <a:buNone/>
              <a:defRPr/>
            </a:pPr>
            <a:endParaRPr lang="en-GB" sz="2000" b="1" dirty="0">
              <a:solidFill>
                <a:srgbClr val="023554"/>
              </a:solidFill>
              <a:latin typeface="Georgia"/>
            </a:endParaRPr>
          </a:p>
          <a:p>
            <a:pPr marL="0" indent="0">
              <a:buNone/>
              <a:defRPr/>
            </a:pPr>
            <a:endParaRPr lang="en-GB" sz="2000" b="1" dirty="0">
              <a:solidFill>
                <a:srgbClr val="023554"/>
              </a:solidFill>
              <a:latin typeface="Georgia"/>
              <a:cs typeface="Arial"/>
            </a:endParaRPr>
          </a:p>
          <a:p>
            <a:pPr marL="0" indent="0">
              <a:buNone/>
              <a:defRPr/>
            </a:pPr>
            <a:endParaRPr lang="en-GB" sz="2000" b="1" dirty="0">
              <a:solidFill>
                <a:srgbClr val="023554"/>
              </a:solidFill>
              <a:latin typeface="Georgia"/>
            </a:endParaRPr>
          </a:p>
          <a:p>
            <a:pPr marL="457200" indent="-457200">
              <a:defRPr/>
            </a:pPr>
            <a:endParaRPr lang="en-GB" b="1" dirty="0">
              <a:solidFill>
                <a:srgbClr val="023554"/>
              </a:solidFill>
              <a:latin typeface="Georgia"/>
              <a:cs typeface="Arial"/>
            </a:endParaRPr>
          </a:p>
          <a:p>
            <a:pPr marL="457200" indent="-457200">
              <a:defRPr/>
            </a:pPr>
            <a:endParaRPr lang="en-GB" b="1" dirty="0">
              <a:solidFill>
                <a:srgbClr val="023554"/>
              </a:solidFill>
              <a:latin typeface="Georgia"/>
              <a:cs typeface="Arial"/>
            </a:endParaRPr>
          </a:p>
        </p:txBody>
      </p:sp>
      <p:sp>
        <p:nvSpPr>
          <p:cNvPr id="2" name="Title 1">
            <a:extLst>
              <a:ext uri="{FF2B5EF4-FFF2-40B4-BE49-F238E27FC236}">
                <a16:creationId xmlns:a16="http://schemas.microsoft.com/office/drawing/2014/main" id="{3DBC3D2C-A3AB-4FC3-A542-0C9B03A3FA25}"/>
              </a:ext>
            </a:extLst>
          </p:cNvPr>
          <p:cNvSpPr>
            <a:spLocks noGrp="1"/>
          </p:cNvSpPr>
          <p:nvPr>
            <p:ph type="title"/>
          </p:nvPr>
        </p:nvSpPr>
        <p:spPr>
          <a:xfrm>
            <a:off x="506579" y="4061156"/>
            <a:ext cx="2946372" cy="750094"/>
          </a:xfrm>
        </p:spPr>
        <p:txBody>
          <a:bodyPr/>
          <a:lstStyle/>
          <a:p>
            <a:r>
              <a:rPr lang="en-GB" sz="2800" dirty="0">
                <a:latin typeface="Georgia"/>
                <a:cs typeface="Arial"/>
              </a:rPr>
              <a:t>Additional support for alternative provisions and pupil referral units</a:t>
            </a:r>
            <a:endParaRPr lang="en-US" dirty="0"/>
          </a:p>
        </p:txBody>
      </p:sp>
    </p:spTree>
    <p:extLst>
      <p:ext uri="{BB962C8B-B14F-4D97-AF65-F5344CB8AC3E}">
        <p14:creationId xmlns:p14="http://schemas.microsoft.com/office/powerpoint/2010/main" val="33344895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5" name="Content Placeholder 2">
            <a:extLst>
              <a:ext uri="{FF2B5EF4-FFF2-40B4-BE49-F238E27FC236}">
                <a16:creationId xmlns:a16="http://schemas.microsoft.com/office/drawing/2014/main" id="{7026748D-AE30-2C43-88CD-55ED4F51F7D5}"/>
              </a:ext>
            </a:extLst>
          </p:cNvPr>
          <p:cNvSpPr txBox="1">
            <a:spLocks/>
          </p:cNvSpPr>
          <p:nvPr/>
        </p:nvSpPr>
        <p:spPr bwMode="auto">
          <a:xfrm>
            <a:off x="3488765" y="455059"/>
            <a:ext cx="8145193" cy="561657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fontAlgn="base">
              <a:spcBef>
                <a:spcPct val="20000"/>
              </a:spcBef>
              <a:spcAft>
                <a:spcPct val="0"/>
              </a:spcAft>
              <a:buFont typeface="Arial" pitchFamily="34" charset="0"/>
              <a:buChar char="•"/>
              <a:defRPr sz="2800" kern="1200" baseline="0">
                <a:solidFill>
                  <a:schemeClr val="bg1"/>
                </a:solidFill>
                <a:latin typeface="Arial" pitchFamily="34" charset="0"/>
                <a:ea typeface="+mn-ea"/>
                <a:cs typeface="Arial" pitchFamily="34" charset="0"/>
              </a:defRPr>
            </a:lvl1pPr>
            <a:lvl2pPr marL="742950" indent="-285750" algn="l" rtl="0" fontAlgn="base">
              <a:spcBef>
                <a:spcPct val="20000"/>
              </a:spcBef>
              <a:spcAft>
                <a:spcPct val="0"/>
              </a:spcAft>
              <a:buFont typeface="Arial" pitchFamily="34" charset="0"/>
              <a:buChar char="–"/>
              <a:defRPr sz="2400" kern="1200" baseline="0">
                <a:solidFill>
                  <a:schemeClr val="bg1"/>
                </a:solidFill>
                <a:latin typeface="Arial" pitchFamily="34" charset="0"/>
                <a:ea typeface="+mn-ea"/>
                <a:cs typeface="Arial" pitchFamily="34" charset="0"/>
              </a:defRPr>
            </a:lvl2pPr>
            <a:lvl3pPr marL="1143000" indent="-228600" algn="l" rtl="0" fontAlgn="base">
              <a:spcBef>
                <a:spcPct val="20000"/>
              </a:spcBef>
              <a:spcAft>
                <a:spcPct val="0"/>
              </a:spcAft>
              <a:buFont typeface="Arial" pitchFamily="34" charset="0"/>
              <a:buChar char="•"/>
              <a:defRPr sz="2400" kern="1200" baseline="0">
                <a:solidFill>
                  <a:schemeClr val="bg1"/>
                </a:solidFill>
                <a:latin typeface="Arial" pitchFamily="34" charset="0"/>
                <a:ea typeface="+mn-ea"/>
                <a:cs typeface="Arial" pitchFamily="34" charset="0"/>
              </a:defRPr>
            </a:lvl3pPr>
            <a:lvl4pPr marL="1600200" indent="-228600" algn="l" rtl="0" fontAlgn="base">
              <a:spcBef>
                <a:spcPct val="20000"/>
              </a:spcBef>
              <a:spcAft>
                <a:spcPct val="0"/>
              </a:spcAft>
              <a:buFont typeface="Arial" pitchFamily="34" charset="0"/>
              <a:buChar char="–"/>
              <a:defRPr sz="2400" kern="1200" baseline="0">
                <a:solidFill>
                  <a:schemeClr val="bg1"/>
                </a:solidFill>
                <a:latin typeface="Arial" pitchFamily="34" charset="0"/>
                <a:ea typeface="+mn-ea"/>
                <a:cs typeface="Arial" pitchFamily="34" charset="0"/>
              </a:defRPr>
            </a:lvl4pPr>
            <a:lvl5pPr marL="2057400" indent="-228600" algn="l" rtl="0" fontAlgn="base">
              <a:spcBef>
                <a:spcPct val="20000"/>
              </a:spcBef>
              <a:spcAft>
                <a:spcPct val="0"/>
              </a:spcAft>
              <a:buFont typeface="Arial" pitchFamily="34" charset="0"/>
              <a:buChar char="»"/>
              <a:defRPr sz="2400" kern="1200" baseline="0">
                <a:solidFill>
                  <a:schemeClr val="bg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20"/>
              </a:spcBef>
              <a:buNone/>
              <a:defRPr/>
            </a:pPr>
            <a:r>
              <a:rPr lang="en-GB" sz="2000" dirty="0">
                <a:solidFill>
                  <a:srgbClr val="023554"/>
                </a:solidFill>
                <a:latin typeface="Georgia"/>
                <a:cs typeface="Arial"/>
              </a:rPr>
              <a:t>We know that for many smaller specialist schools, only surveying two year groups can limit the level of bespoke feedback you receive, as at least 10 pupils need to complete the same survey type for school-level data. </a:t>
            </a:r>
          </a:p>
          <a:p>
            <a:pPr marL="0" indent="0">
              <a:spcBef>
                <a:spcPts val="20"/>
              </a:spcBef>
              <a:buNone/>
              <a:defRPr/>
            </a:pPr>
            <a:endParaRPr lang="en-GB" sz="2000" dirty="0">
              <a:solidFill>
                <a:srgbClr val="023554"/>
              </a:solidFill>
              <a:latin typeface="Georgia"/>
              <a:cs typeface="Segoe UI"/>
            </a:endParaRPr>
          </a:p>
          <a:p>
            <a:pPr marL="0" indent="0">
              <a:spcBef>
                <a:spcPts val="20"/>
              </a:spcBef>
              <a:buNone/>
              <a:defRPr/>
            </a:pPr>
            <a:r>
              <a:rPr lang="en-GB" sz="2000" dirty="0">
                <a:solidFill>
                  <a:srgbClr val="023554"/>
                </a:solidFill>
                <a:latin typeface="Georgia"/>
                <a:cs typeface="Segoe UI"/>
              </a:rPr>
              <a:t>Special schools, APs and PRUs have the option to survey additional year groups or the entire school population. </a:t>
            </a:r>
            <a:endParaRPr lang="en-GB" sz="2000"/>
          </a:p>
          <a:p>
            <a:pPr marL="0" indent="0">
              <a:spcBef>
                <a:spcPts val="20"/>
              </a:spcBef>
              <a:buNone/>
              <a:defRPr/>
            </a:pPr>
            <a:endParaRPr lang="en-GB" sz="2000" dirty="0">
              <a:solidFill>
                <a:srgbClr val="023554"/>
              </a:solidFill>
              <a:latin typeface="Georgia"/>
              <a:cs typeface="Segoe UI"/>
            </a:endParaRPr>
          </a:p>
          <a:p>
            <a:pPr marL="0" indent="0">
              <a:spcBef>
                <a:spcPts val="20"/>
              </a:spcBef>
              <a:buNone/>
              <a:defRPr/>
            </a:pPr>
            <a:r>
              <a:rPr lang="en-GB" sz="2000" dirty="0">
                <a:solidFill>
                  <a:srgbClr val="023554"/>
                </a:solidFill>
                <a:latin typeface="Georgia"/>
                <a:cs typeface="Segoe UI"/>
              </a:rPr>
              <a:t>Only your Year 7, 9 and 10 data would influence the Greater Manchester headline data and dashboard, but you would receive a bespoke school report with all of your survey results across the year groups you have surveyed. To receive bespoke feedback with contrasting findings for your school with those across GM, your pupils will need to fully complete at least 10 of the same time of survey, however the more surveys completed the more representative your data will be for your school population.</a:t>
            </a:r>
            <a:endParaRPr lang="en-GB" sz="2000"/>
          </a:p>
          <a:p>
            <a:pPr marL="0" indent="0">
              <a:spcBef>
                <a:spcPts val="20"/>
              </a:spcBef>
              <a:buNone/>
              <a:defRPr/>
            </a:pPr>
            <a:endParaRPr lang="en-GB" sz="2000" dirty="0">
              <a:solidFill>
                <a:srgbClr val="023554"/>
              </a:solidFill>
              <a:latin typeface="Georgia"/>
              <a:cs typeface="Segoe UI"/>
            </a:endParaRPr>
          </a:p>
          <a:p>
            <a:pPr marL="0" indent="0">
              <a:spcBef>
                <a:spcPts val="20"/>
              </a:spcBef>
              <a:buNone/>
              <a:defRPr/>
            </a:pPr>
            <a:r>
              <a:rPr lang="en-GB" sz="2000" dirty="0">
                <a:solidFill>
                  <a:srgbClr val="023554"/>
                </a:solidFill>
                <a:latin typeface="Georgia"/>
                <a:cs typeface="Segoe UI"/>
              </a:rPr>
              <a:t>Please contact us as soon as possible if you are interested, as taking part requires individual data sharing agreements and pupil lists to be provided by the school.</a:t>
            </a:r>
          </a:p>
          <a:p>
            <a:pPr marL="0" indent="0">
              <a:buNone/>
              <a:defRPr/>
            </a:pPr>
            <a:endParaRPr lang="en-GB" sz="2000" dirty="0">
              <a:solidFill>
                <a:srgbClr val="023554"/>
              </a:solidFill>
              <a:latin typeface="Georgia"/>
              <a:cs typeface="Arial"/>
            </a:endParaRPr>
          </a:p>
          <a:p>
            <a:pPr marL="0" indent="0">
              <a:buNone/>
              <a:defRPr/>
            </a:pPr>
            <a:endParaRPr lang="en-GB" sz="2000" dirty="0">
              <a:solidFill>
                <a:srgbClr val="023554"/>
              </a:solidFill>
              <a:latin typeface="Georgia"/>
            </a:endParaRPr>
          </a:p>
          <a:p>
            <a:pPr marL="457200" indent="-457200">
              <a:defRPr/>
            </a:pPr>
            <a:endParaRPr lang="en-GB" dirty="0">
              <a:solidFill>
                <a:srgbClr val="023554"/>
              </a:solidFill>
              <a:latin typeface="Georgia"/>
              <a:cs typeface="Arial"/>
            </a:endParaRPr>
          </a:p>
          <a:p>
            <a:pPr marL="457200" indent="-457200">
              <a:defRPr/>
            </a:pPr>
            <a:endParaRPr lang="en-GB" dirty="0">
              <a:solidFill>
                <a:srgbClr val="023554"/>
              </a:solidFill>
              <a:latin typeface="Georgia"/>
              <a:cs typeface="Arial"/>
            </a:endParaRPr>
          </a:p>
        </p:txBody>
      </p:sp>
      <p:sp>
        <p:nvSpPr>
          <p:cNvPr id="2" name="Title 1">
            <a:extLst>
              <a:ext uri="{FF2B5EF4-FFF2-40B4-BE49-F238E27FC236}">
                <a16:creationId xmlns:a16="http://schemas.microsoft.com/office/drawing/2014/main" id="{3DBC3D2C-A3AB-4FC3-A542-0C9B03A3FA25}"/>
              </a:ext>
            </a:extLst>
          </p:cNvPr>
          <p:cNvSpPr>
            <a:spLocks noGrp="1"/>
          </p:cNvSpPr>
          <p:nvPr>
            <p:ph type="title"/>
          </p:nvPr>
        </p:nvSpPr>
        <p:spPr>
          <a:xfrm>
            <a:off x="461086" y="3265037"/>
            <a:ext cx="2172999" cy="750094"/>
          </a:xfrm>
        </p:spPr>
        <p:txBody>
          <a:bodyPr/>
          <a:lstStyle/>
          <a:p>
            <a:r>
              <a:rPr lang="en-GB" sz="2800" dirty="0">
                <a:solidFill>
                  <a:schemeClr val="accent2"/>
                </a:solidFill>
                <a:latin typeface="Georgia"/>
                <a:cs typeface="Arial"/>
              </a:rPr>
              <a:t>Surveying additional year groups</a:t>
            </a:r>
            <a:endParaRPr lang="en-GB" sz="2800" dirty="0">
              <a:solidFill>
                <a:schemeClr val="accent2"/>
              </a:solidFill>
              <a:cs typeface="Arial"/>
            </a:endParaRPr>
          </a:p>
        </p:txBody>
      </p:sp>
    </p:spTree>
    <p:extLst>
      <p:ext uri="{BB962C8B-B14F-4D97-AF65-F5344CB8AC3E}">
        <p14:creationId xmlns:p14="http://schemas.microsoft.com/office/powerpoint/2010/main" val="24919965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pic>
        <p:nvPicPr>
          <p:cNvPr id="9" name="Picture 8" descr="Shape, circle&#10;&#10;Description automatically generated">
            <a:extLst>
              <a:ext uri="{FF2B5EF4-FFF2-40B4-BE49-F238E27FC236}">
                <a16:creationId xmlns:a16="http://schemas.microsoft.com/office/drawing/2014/main" id="{26C0BFE9-6E3C-3C7F-6F0A-87E48038A69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3778625">
            <a:off x="8489240" y="-1423106"/>
            <a:ext cx="3944847" cy="3795775"/>
          </a:xfrm>
          <a:prstGeom prst="rect">
            <a:avLst/>
          </a:prstGeom>
        </p:spPr>
      </p:pic>
      <p:sp>
        <p:nvSpPr>
          <p:cNvPr id="2" name="Title 1">
            <a:extLst>
              <a:ext uri="{FF2B5EF4-FFF2-40B4-BE49-F238E27FC236}">
                <a16:creationId xmlns:a16="http://schemas.microsoft.com/office/drawing/2014/main" id="{2BCAFC64-9365-48AF-9AB9-931D44F592F1}"/>
              </a:ext>
            </a:extLst>
          </p:cNvPr>
          <p:cNvSpPr>
            <a:spLocks noGrp="1"/>
          </p:cNvSpPr>
          <p:nvPr>
            <p:ph type="title"/>
          </p:nvPr>
        </p:nvSpPr>
        <p:spPr>
          <a:xfrm>
            <a:off x="9052842" y="560297"/>
            <a:ext cx="3309268" cy="1143000"/>
          </a:xfrm>
        </p:spPr>
        <p:txBody>
          <a:bodyPr/>
          <a:lstStyle/>
          <a:p>
            <a:r>
              <a:rPr lang="en-GB" sz="3000" dirty="0">
                <a:latin typeface="Georgia"/>
                <a:cs typeface="Arial"/>
              </a:rPr>
              <a:t>Session plan</a:t>
            </a:r>
            <a:br>
              <a:rPr lang="en-GB" sz="3600" dirty="0"/>
            </a:br>
            <a:endParaRPr lang="en-GB" sz="3600"/>
          </a:p>
        </p:txBody>
      </p:sp>
      <p:sp>
        <p:nvSpPr>
          <p:cNvPr id="6" name="Content Placeholder 2">
            <a:extLst>
              <a:ext uri="{FF2B5EF4-FFF2-40B4-BE49-F238E27FC236}">
                <a16:creationId xmlns:a16="http://schemas.microsoft.com/office/drawing/2014/main" id="{05864515-DB31-47FA-9AF9-0A8C8EA9377D}"/>
              </a:ext>
            </a:extLst>
          </p:cNvPr>
          <p:cNvSpPr txBox="1">
            <a:spLocks/>
          </p:cNvSpPr>
          <p:nvPr/>
        </p:nvSpPr>
        <p:spPr>
          <a:xfrm>
            <a:off x="495643" y="3571590"/>
            <a:ext cx="11211950" cy="3683678"/>
          </a:xfrm>
          <a:prstGeom prst="rect">
            <a:avLst/>
          </a:prstGeom>
        </p:spPr>
        <p:txBody>
          <a:bodyPr lIns="91440" tIns="45720" rIns="91440" bIns="45720" anchor="t"/>
          <a:lstStyle>
            <a:lvl1pPr marL="342900" indent="-342900" algn="l" rtl="0" fontAlgn="base">
              <a:spcBef>
                <a:spcPct val="20000"/>
              </a:spcBef>
              <a:spcAft>
                <a:spcPct val="0"/>
              </a:spcAft>
              <a:buFont typeface="Arial" pitchFamily="34" charset="0"/>
              <a:buChar char="•"/>
              <a:defRPr sz="2800" kern="1200">
                <a:solidFill>
                  <a:srgbClr val="023554"/>
                </a:solidFill>
                <a:latin typeface="Georgia" panose="02040502050405020303" pitchFamily="18" charset="0"/>
                <a:ea typeface="+mn-ea"/>
                <a:cs typeface="Arial" pitchFamily="34" charset="0"/>
              </a:defRPr>
            </a:lvl1pPr>
            <a:lvl2pPr marL="742950" indent="-285750" algn="l" rtl="0" fontAlgn="base">
              <a:spcBef>
                <a:spcPct val="20000"/>
              </a:spcBef>
              <a:spcAft>
                <a:spcPct val="0"/>
              </a:spcAft>
              <a:buFont typeface="Arial" pitchFamily="34" charset="0"/>
              <a:buChar char="–"/>
              <a:defRPr sz="2800" kern="1200">
                <a:solidFill>
                  <a:srgbClr val="023554"/>
                </a:solidFill>
                <a:latin typeface="Georgia" panose="02040502050405020303" pitchFamily="18" charset="0"/>
                <a:ea typeface="+mn-ea"/>
                <a:cs typeface="Arial" pitchFamily="34" charset="0"/>
              </a:defRPr>
            </a:lvl2pPr>
            <a:lvl3pPr marL="1143000" indent="-228600" algn="l" rtl="0" fontAlgn="base">
              <a:spcBef>
                <a:spcPct val="20000"/>
              </a:spcBef>
              <a:spcAft>
                <a:spcPct val="0"/>
              </a:spcAft>
              <a:buFont typeface="Arial" pitchFamily="34" charset="0"/>
              <a:buChar char="•"/>
              <a:defRPr sz="2800" kern="1200">
                <a:solidFill>
                  <a:srgbClr val="023554"/>
                </a:solidFill>
                <a:latin typeface="Georgia" panose="02040502050405020303" pitchFamily="18" charset="0"/>
                <a:ea typeface="+mn-ea"/>
                <a:cs typeface="Arial" pitchFamily="34" charset="0"/>
              </a:defRPr>
            </a:lvl3pPr>
            <a:lvl4pPr marL="1600200" indent="-228600" algn="l" rtl="0" fontAlgn="base">
              <a:spcBef>
                <a:spcPct val="20000"/>
              </a:spcBef>
              <a:spcAft>
                <a:spcPct val="0"/>
              </a:spcAft>
              <a:buFont typeface="Arial" pitchFamily="34" charset="0"/>
              <a:buChar char="–"/>
              <a:defRPr sz="2800" kern="1200">
                <a:solidFill>
                  <a:srgbClr val="023554"/>
                </a:solidFill>
                <a:latin typeface="Georgia" panose="02040502050405020303" pitchFamily="18" charset="0"/>
                <a:ea typeface="+mn-ea"/>
                <a:cs typeface="Arial" pitchFamily="34" charset="0"/>
              </a:defRPr>
            </a:lvl4pPr>
            <a:lvl5pPr marL="2057400" indent="-228600" algn="l" rtl="0" fontAlgn="base">
              <a:spcBef>
                <a:spcPct val="20000"/>
              </a:spcBef>
              <a:spcAft>
                <a:spcPct val="0"/>
              </a:spcAft>
              <a:buFont typeface="Arial" pitchFamily="34" charset="0"/>
              <a:buChar char="»"/>
              <a:defRPr sz="2800" kern="1200">
                <a:solidFill>
                  <a:srgbClr val="023554"/>
                </a:solidFill>
                <a:latin typeface="Georgia" panose="02040502050405020303" pitchFamily="18"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GB" sz="1800" b="1" dirty="0"/>
              <a:t>Setting up the classroom:</a:t>
            </a:r>
          </a:p>
          <a:p>
            <a:pPr>
              <a:buFont typeface="Wingdings" panose="05000000000000000000" pitchFamily="2" charset="2"/>
              <a:buChar char="ü"/>
            </a:pPr>
            <a:r>
              <a:rPr lang="en-GB" sz="1800" dirty="0">
                <a:latin typeface="Georgia"/>
                <a:cs typeface="Arial"/>
              </a:rPr>
              <a:t>Each pupil will need their own computer/laptop in order to complete the survey (ideally these will be spaced out so that pupils cannot see each other’s responses).</a:t>
            </a:r>
          </a:p>
          <a:p>
            <a:pPr>
              <a:buFont typeface="Wingdings" panose="05000000000000000000" pitchFamily="2" charset="2"/>
              <a:buChar char="ü"/>
            </a:pPr>
            <a:r>
              <a:rPr lang="en-GB" sz="1800" dirty="0">
                <a:latin typeface="Georgia"/>
                <a:cs typeface="Arial"/>
              </a:rPr>
              <a:t>Ensure that you have the correct survey passwords for your class – every pupil will have their own individual password provided to you by the #BeeWell team.</a:t>
            </a:r>
            <a:endParaRPr lang="en-GB" sz="1800" dirty="0"/>
          </a:p>
          <a:p>
            <a:pPr>
              <a:buFont typeface="Wingdings" panose="05000000000000000000" pitchFamily="2" charset="2"/>
              <a:buChar char="ü"/>
            </a:pPr>
            <a:r>
              <a:rPr lang="en-GB" sz="1800" dirty="0">
                <a:latin typeface="Georgia"/>
                <a:cs typeface="Arial"/>
              </a:rPr>
              <a:t>Check that the survey link works on your school's computers:</a:t>
            </a:r>
            <a:r>
              <a:rPr lang="en-GB" sz="1800" dirty="0">
                <a:solidFill>
                  <a:schemeClr val="accent2"/>
                </a:solidFill>
                <a:latin typeface="Georgia"/>
                <a:cs typeface="Arial"/>
              </a:rPr>
              <a:t> </a:t>
            </a:r>
            <a:r>
              <a:rPr lang="en-GB" sz="1800">
                <a:solidFill>
                  <a:schemeClr val="accent2"/>
                </a:solidFill>
                <a:latin typeface="Georgia"/>
                <a:cs typeface="Arial"/>
              </a:rPr>
              <a:t>www.tinyurl.com/beewell2026/</a:t>
            </a:r>
          </a:p>
          <a:p>
            <a:pPr>
              <a:buFont typeface="Wingdings" panose="05000000000000000000" pitchFamily="2" charset="2"/>
              <a:buChar char="ü"/>
            </a:pPr>
            <a:r>
              <a:rPr lang="en-GB" sz="1800" dirty="0"/>
              <a:t>Familiarise yourself with the survey questions.</a:t>
            </a:r>
          </a:p>
          <a:p>
            <a:pPr marL="0" indent="0">
              <a:buFont typeface="Arial" pitchFamily="34" charset="0"/>
              <a:buNone/>
            </a:pPr>
            <a:r>
              <a:rPr lang="en-GB" sz="1800" b="1" i="1" dirty="0"/>
              <a:t>NOTE: Make sure you have an activity planned for any pupils who will not be taking the survey/those who finish early.</a:t>
            </a:r>
          </a:p>
          <a:p>
            <a:endParaRPr lang="en-US" dirty="0"/>
          </a:p>
        </p:txBody>
      </p:sp>
      <p:graphicFrame>
        <p:nvGraphicFramePr>
          <p:cNvPr id="7" name="Table 6">
            <a:extLst>
              <a:ext uri="{FF2B5EF4-FFF2-40B4-BE49-F238E27FC236}">
                <a16:creationId xmlns:a16="http://schemas.microsoft.com/office/drawing/2014/main" id="{7BC80A31-6109-4CEB-8CCE-57FE1F8FE2E7}"/>
              </a:ext>
            </a:extLst>
          </p:cNvPr>
          <p:cNvGraphicFramePr>
            <a:graphicFrameLocks noGrp="1"/>
          </p:cNvGraphicFramePr>
          <p:nvPr>
            <p:extLst>
              <p:ext uri="{D42A27DB-BD31-4B8C-83A1-F6EECF244321}">
                <p14:modId xmlns:p14="http://schemas.microsoft.com/office/powerpoint/2010/main" val="1277618128"/>
              </p:ext>
            </p:extLst>
          </p:nvPr>
        </p:nvGraphicFramePr>
        <p:xfrm>
          <a:off x="2714376" y="558094"/>
          <a:ext cx="5296455" cy="3017520"/>
        </p:xfrm>
        <a:graphic>
          <a:graphicData uri="http://schemas.openxmlformats.org/drawingml/2006/table">
            <a:tbl>
              <a:tblPr firstRow="1" firstCol="1" bandRow="1">
                <a:tableStyleId>{5C22544A-7EE6-4342-B048-85BDC9FD1C3A}</a:tableStyleId>
              </a:tblPr>
              <a:tblGrid>
                <a:gridCol w="5296455">
                  <a:extLst>
                    <a:ext uri="{9D8B030D-6E8A-4147-A177-3AD203B41FA5}">
                      <a16:colId xmlns:a16="http://schemas.microsoft.com/office/drawing/2014/main" val="782327613"/>
                    </a:ext>
                  </a:extLst>
                </a:gridCol>
              </a:tblGrid>
              <a:tr h="2611850">
                <a:tc>
                  <a:txBody>
                    <a:bodyPr/>
                    <a:lstStyle/>
                    <a:p>
                      <a:pPr>
                        <a:spcAft>
                          <a:spcPts val="600"/>
                        </a:spcAft>
                      </a:pPr>
                      <a:r>
                        <a:rPr lang="en-GB" sz="2000" dirty="0">
                          <a:solidFill>
                            <a:srgbClr val="023554"/>
                          </a:solidFill>
                          <a:effectLst/>
                          <a:latin typeface="Georgia"/>
                        </a:rPr>
                        <a:t>Aims</a:t>
                      </a:r>
                    </a:p>
                    <a:p>
                      <a:pPr marL="342900" lvl="0" indent="-342900">
                        <a:spcAft>
                          <a:spcPts val="600"/>
                        </a:spcAft>
                        <a:buFont typeface="Symbol" panose="05050102010706020507" pitchFamily="18" charset="2"/>
                        <a:buChar char=""/>
                      </a:pPr>
                      <a:r>
                        <a:rPr lang="en-GB" sz="2000" b="0" dirty="0">
                          <a:solidFill>
                            <a:srgbClr val="023554"/>
                          </a:solidFill>
                          <a:effectLst/>
                          <a:latin typeface="Georgia"/>
                        </a:rPr>
                        <a:t>Pupils understand the background of the research.</a:t>
                      </a:r>
                    </a:p>
                    <a:p>
                      <a:pPr marL="342900" lvl="0" indent="-342900">
                        <a:spcAft>
                          <a:spcPts val="600"/>
                        </a:spcAft>
                        <a:buFont typeface="Symbol" panose="05050102010706020507" pitchFamily="18" charset="2"/>
                        <a:buChar char=""/>
                      </a:pPr>
                      <a:r>
                        <a:rPr lang="en-GB" sz="2000" b="0" dirty="0">
                          <a:solidFill>
                            <a:srgbClr val="023554"/>
                          </a:solidFill>
                          <a:effectLst/>
                          <a:latin typeface="Georgia"/>
                        </a:rPr>
                        <a:t>Pupils understand why they are being asked to complete the pupil survey.</a:t>
                      </a:r>
                    </a:p>
                    <a:p>
                      <a:pPr marL="342900" lvl="0" indent="-342900">
                        <a:spcAft>
                          <a:spcPts val="600"/>
                        </a:spcAft>
                        <a:buFont typeface="Symbol" panose="05050102010706020507" pitchFamily="18" charset="2"/>
                        <a:buChar char=""/>
                      </a:pPr>
                      <a:r>
                        <a:rPr lang="en-GB" sz="2000" b="0" dirty="0">
                          <a:solidFill>
                            <a:srgbClr val="023554"/>
                          </a:solidFill>
                          <a:effectLst/>
                          <a:latin typeface="Georgia"/>
                        </a:rPr>
                        <a:t>All pupils with parental consent have the opportunity to complete the online pupil survey.</a:t>
                      </a:r>
                    </a:p>
                    <a:p>
                      <a:pPr marL="342900" lvl="0" indent="-342900">
                        <a:spcAft>
                          <a:spcPts val="600"/>
                        </a:spcAft>
                        <a:buFont typeface="Symbol" panose="05050102010706020507" pitchFamily="18" charset="2"/>
                        <a:buChar char=""/>
                      </a:pPr>
                      <a:endParaRPr lang="en-GB" sz="1800" b="1">
                        <a:solidFill>
                          <a:srgbClr val="796E65"/>
                        </a:solidFill>
                        <a:effectLst/>
                        <a:latin typeface="Georgia" panose="02040502050405020303" pitchFamily="18" charset="0"/>
                        <a:ea typeface="MS Mincho" panose="02020609040205080304" pitchFamily="49" charset="-128"/>
                        <a:cs typeface="Times New Roman" panose="02020603050405020304" pitchFamily="18" charset="0"/>
                      </a:endParaRPr>
                    </a:p>
                  </a:txBody>
                  <a:tcPr marL="68580" marR="68580" marT="0" marB="0">
                    <a:lnL w="12700" cmpd="sng">
                      <a:noFill/>
                    </a:lnL>
                    <a:lnR w="12700" cmpd="sng">
                      <a:noFill/>
                    </a:lnR>
                    <a:lnT w="12700" cmpd="sng">
                      <a:noFill/>
                    </a:lnT>
                    <a:lnB w="38100" cmpd="sng">
                      <a:noFill/>
                    </a:lnB>
                    <a:lnTlToBr w="12700" cmpd="sng">
                      <a:noFill/>
                      <a:prstDash val="solid"/>
                    </a:lnTlToBr>
                    <a:lnBlToTr w="12700" cmpd="sng">
                      <a:noFill/>
                      <a:prstDash val="solid"/>
                    </a:lnBlToTr>
                  </a:tcPr>
                </a:tc>
                <a:extLst>
                  <a:ext uri="{0D108BD9-81ED-4DB2-BD59-A6C34878D82A}">
                    <a16:rowId xmlns:a16="http://schemas.microsoft.com/office/drawing/2014/main" val="1992971444"/>
                  </a:ext>
                </a:extLst>
              </a:tr>
            </a:tbl>
          </a:graphicData>
        </a:graphic>
      </p:graphicFrame>
    </p:spTree>
    <p:extLst>
      <p:ext uri="{BB962C8B-B14F-4D97-AF65-F5344CB8AC3E}">
        <p14:creationId xmlns:p14="http://schemas.microsoft.com/office/powerpoint/2010/main" val="6837131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UoM_MERI">
  <a:themeElements>
    <a:clrScheme name="Custom 8">
      <a:dk1>
        <a:srgbClr val="000000"/>
      </a:dk1>
      <a:lt1>
        <a:srgbClr val="FFFFFF"/>
      </a:lt1>
      <a:dk2>
        <a:srgbClr val="E2CD00"/>
      </a:dk2>
      <a:lt2>
        <a:srgbClr val="F4CFC2"/>
      </a:lt2>
      <a:accent1>
        <a:srgbClr val="C8E5DE"/>
      </a:accent1>
      <a:accent2>
        <a:srgbClr val="023554"/>
      </a:accent2>
      <a:accent3>
        <a:srgbClr val="F8DAEA"/>
      </a:accent3>
      <a:accent4>
        <a:srgbClr val="FCE8A6"/>
      </a:accent4>
      <a:accent5>
        <a:srgbClr val="52509B"/>
      </a:accent5>
      <a:accent6>
        <a:srgbClr val="E65D9C"/>
      </a:accent6>
      <a:hlink>
        <a:srgbClr val="66BB93"/>
      </a:hlink>
      <a:folHlink>
        <a:srgbClr val="EE7574"/>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What Works?">
  <a:themeElements>
    <a:clrScheme name="Custom 8">
      <a:dk1>
        <a:srgbClr val="000000"/>
      </a:dk1>
      <a:lt1>
        <a:srgbClr val="FFFFFF"/>
      </a:lt1>
      <a:dk2>
        <a:srgbClr val="E2CD00"/>
      </a:dk2>
      <a:lt2>
        <a:srgbClr val="F4CFC2"/>
      </a:lt2>
      <a:accent1>
        <a:srgbClr val="C8E5DE"/>
      </a:accent1>
      <a:accent2>
        <a:srgbClr val="023554"/>
      </a:accent2>
      <a:accent3>
        <a:srgbClr val="F8DAEA"/>
      </a:accent3>
      <a:accent4>
        <a:srgbClr val="FCE8A6"/>
      </a:accent4>
      <a:accent5>
        <a:srgbClr val="52509B"/>
      </a:accent5>
      <a:accent6>
        <a:srgbClr val="E65D9C"/>
      </a:accent6>
      <a:hlink>
        <a:srgbClr val="66BB93"/>
      </a:hlink>
      <a:folHlink>
        <a:srgbClr val="EE7574"/>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99849faa-cd4b-4512-913f-d15d470788f7">
      <Terms xmlns="http://schemas.microsoft.com/office/infopath/2007/PartnerControls"/>
    </lcf76f155ced4ddcb4097134ff3c332f>
    <TaxCatchAll xmlns="55d3ebfe-24c5-47bb-bd60-d81555d42cb5"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17ED72D4397AC2409B34B7BF27D7F520" ma:contentTypeVersion="10" ma:contentTypeDescription="Create a new document." ma:contentTypeScope="" ma:versionID="bcedfbc11207eddc4f0a20495ae62ad5">
  <xsd:schema xmlns:xsd="http://www.w3.org/2001/XMLSchema" xmlns:xs="http://www.w3.org/2001/XMLSchema" xmlns:p="http://schemas.microsoft.com/office/2006/metadata/properties" xmlns:ns2="99849faa-cd4b-4512-913f-d15d470788f7" xmlns:ns3="55d3ebfe-24c5-47bb-bd60-d81555d42cb5" targetNamespace="http://schemas.microsoft.com/office/2006/metadata/properties" ma:root="true" ma:fieldsID="0bb136a1e79ac4b156916ec811d9630d" ns2:_="" ns3:_="">
    <xsd:import namespace="99849faa-cd4b-4512-913f-d15d470788f7"/>
    <xsd:import namespace="55d3ebfe-24c5-47bb-bd60-d81555d42cb5"/>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GenerationTime" minOccurs="0"/>
                <xsd:element ref="ns2:MediaServiceEventHashCode" minOccurs="0"/>
                <xsd:element ref="ns2:MediaServiceDateTaken"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9849faa-cd4b-4512-913f-d15d470788f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DateTaken" ma:index="13" nillable="true" ma:displayName="MediaServiceDateTaken" ma:hidden="true" ma:indexed="true" ma:internalName="MediaServiceDateTaken" ma:readOnly="true">
      <xsd:simpleType>
        <xsd:restriction base="dms:Text"/>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6d63537c-d192-4dc4-bb87-a5632b1c7687" ma:termSetId="09814cd3-568e-fe90-9814-8d621ff8fb84" ma:anchorId="fba54fb3-c3e1-fe81-a776-ca4b69148c4d" ma:open="true" ma:isKeyword="false">
      <xsd:complexType>
        <xsd:sequence>
          <xsd:element ref="pc:Terms" minOccurs="0" maxOccurs="1"/>
        </xsd:sequence>
      </xsd:complexType>
    </xsd:element>
    <xsd:element name="MediaServiceOCR" ma:index="17"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55d3ebfe-24c5-47bb-bd60-d81555d42cb5" elementFormDefault="qualified">
    <xsd:import namespace="http://schemas.microsoft.com/office/2006/documentManagement/types"/>
    <xsd:import namespace="http://schemas.microsoft.com/office/infopath/2007/PartnerControls"/>
    <xsd:element name="TaxCatchAll" ma:index="16" nillable="true" ma:displayName="Taxonomy Catch All Column" ma:hidden="true" ma:list="{c39d70ba-1c4f-478b-9a91-1c7f233b4748}" ma:internalName="TaxCatchAll" ma:showField="CatchAllData" ma:web="55d3ebfe-24c5-47bb-bd60-d81555d42cb5">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5C7D57B6-E27D-4834-AB7F-DD43B5629625}">
  <ds:schemaRefs>
    <ds:schemaRef ds:uri="http://purl.org/dc/dcmitype/"/>
    <ds:schemaRef ds:uri="http://schemas.microsoft.com/office/2006/documentManagement/types"/>
    <ds:schemaRef ds:uri="http://purl.org/dc/elements/1.1/"/>
    <ds:schemaRef ds:uri="http://schemas.microsoft.com/office/2006/metadata/properties"/>
    <ds:schemaRef ds:uri="http://schemas.microsoft.com/office/infopath/2007/PartnerControls"/>
    <ds:schemaRef ds:uri="http://purl.org/dc/terms/"/>
    <ds:schemaRef ds:uri="0d9d01df-8dd5-4417-a5aa-eb89111a6566"/>
    <ds:schemaRef ds:uri="http://schemas.openxmlformats.org/package/2006/metadata/core-properties"/>
    <ds:schemaRef ds:uri="35a2615a-b2e9-49af-a602-70812bb68f25"/>
    <ds:schemaRef ds:uri="http://www.w3.org/XML/1998/namespace"/>
    <ds:schemaRef ds:uri="99849faa-cd4b-4512-913f-d15d470788f7"/>
    <ds:schemaRef ds:uri="55d3ebfe-24c5-47bb-bd60-d81555d42cb5"/>
  </ds:schemaRefs>
</ds:datastoreItem>
</file>

<file path=customXml/itemProps2.xml><?xml version="1.0" encoding="utf-8"?>
<ds:datastoreItem xmlns:ds="http://schemas.openxmlformats.org/officeDocument/2006/customXml" ds:itemID="{2A8B2C81-C49B-436C-B2C9-3202F873761E}">
  <ds:schemaRefs>
    <ds:schemaRef ds:uri="http://schemas.microsoft.com/sharepoint/v3/contenttype/forms"/>
  </ds:schemaRefs>
</ds:datastoreItem>
</file>

<file path=customXml/itemProps3.xml><?xml version="1.0" encoding="utf-8"?>
<ds:datastoreItem xmlns:ds="http://schemas.openxmlformats.org/officeDocument/2006/customXml" ds:itemID="{1BC35135-1BAA-4E4C-9185-FD38CA9839B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9849faa-cd4b-4512-913f-d15d470788f7"/>
    <ds:schemaRef ds:uri="55d3ebfe-24c5-47bb-bd60-d81555d42cb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20</TotalTime>
  <Words>3419</Words>
  <Application>Microsoft Office PowerPoint</Application>
  <PresentationFormat>Widescreen</PresentationFormat>
  <Paragraphs>249</Paragraphs>
  <Slides>20</Slides>
  <Notes>19</Notes>
  <HiddenSlides>0</HiddenSlides>
  <MMClips>0</MMClips>
  <ScaleCrop>false</ScaleCrop>
  <HeadingPairs>
    <vt:vector size="4" baseType="variant">
      <vt:variant>
        <vt:lpstr>Theme</vt:lpstr>
      </vt:variant>
      <vt:variant>
        <vt:i4>2</vt:i4>
      </vt:variant>
      <vt:variant>
        <vt:lpstr>Slide Titles</vt:lpstr>
      </vt:variant>
      <vt:variant>
        <vt:i4>20</vt:i4>
      </vt:variant>
    </vt:vector>
  </HeadingPairs>
  <TitlesOfParts>
    <vt:vector size="22" baseType="lpstr">
      <vt:lpstr>UoM_MERI</vt:lpstr>
      <vt:lpstr>What Works?</vt:lpstr>
      <vt:lpstr>Staff Support Pack</vt:lpstr>
      <vt:lpstr>PowerPoint Presentation</vt:lpstr>
      <vt:lpstr>PowerPoint Presentation</vt:lpstr>
      <vt:lpstr>#BeeWell Surveys</vt:lpstr>
      <vt:lpstr>What's new since #BeeWell launched?</vt:lpstr>
      <vt:lpstr>Additional support for alternative provisions and pupil referral units</vt:lpstr>
      <vt:lpstr>Additional support for alternative provisions and pupil referral units</vt:lpstr>
      <vt:lpstr>Surveying additional year groups</vt:lpstr>
      <vt:lpstr>Session plan </vt:lpstr>
      <vt:lpstr>PowerPoint Presentation</vt:lpstr>
      <vt:lpstr> Supporting pupils with additional needs</vt:lpstr>
      <vt:lpstr>Signposting to support </vt:lpstr>
      <vt:lpstr>Distress protocol </vt:lpstr>
      <vt:lpstr>Staff FAQs </vt:lpstr>
      <vt:lpstr>Staff FAQs continued </vt:lpstr>
      <vt:lpstr>Pupil FAQs </vt:lpstr>
      <vt:lpstr>Pupil FAQs continued </vt:lpstr>
      <vt:lpstr>Glossary A to G</vt:lpstr>
      <vt:lpstr>Glossary  I to S</vt:lpstr>
      <vt:lpstr>Glossary  S to W</vt:lpstr>
    </vt:vector>
  </TitlesOfParts>
  <Manager/>
  <Company>The University of Manchester</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Design Team</dc:creator>
  <cp:keywords/>
  <dc:description/>
  <cp:lastModifiedBy>Megan Cutts</cp:lastModifiedBy>
  <cp:revision>818</cp:revision>
  <dcterms:created xsi:type="dcterms:W3CDTF">2012-06-12T15:56:20Z</dcterms:created>
  <dcterms:modified xsi:type="dcterms:W3CDTF">2026-08-20T08:16:51Z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0x01010017ED72D4397AC2409B34B7BF27D7F520</vt:lpwstr>
  </property>
  <property fmtid="{D5CDD505-2E9C-101B-9397-08002B2CF9AE}" pid="3" name="MediaServiceImageTags">
    <vt:lpwstr/>
  </property>
  <property fmtid="{D5CDD505-2E9C-101B-9397-08002B2CF9AE}" pid="4" name="_ExtendedDescription">
    <vt:lpwstr/>
  </property>
  <property fmtid="{D5CDD505-2E9C-101B-9397-08002B2CF9AE}" pid="5" name="lcf76f155ced4ddcb4097134ff3c332f">
    <vt:lpwstr/>
  </property>
  <property fmtid="{D5CDD505-2E9C-101B-9397-08002B2CF9AE}" pid="6" name="TaxCatchAll">
    <vt:lpwstr/>
  </property>
</Properties>
</file>