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79" r:id="rId5"/>
  </p:sldMasterIdLst>
  <p:notesMasterIdLst>
    <p:notesMasterId r:id="rId22"/>
  </p:notesMasterIdLst>
  <p:handoutMasterIdLst>
    <p:handoutMasterId r:id="rId23"/>
  </p:handoutMasterIdLst>
  <p:sldIdLst>
    <p:sldId id="297" r:id="rId6"/>
    <p:sldId id="266" r:id="rId7"/>
    <p:sldId id="260" r:id="rId8"/>
    <p:sldId id="312" r:id="rId9"/>
    <p:sldId id="298" r:id="rId10"/>
    <p:sldId id="301" r:id="rId11"/>
    <p:sldId id="313" r:id="rId12"/>
    <p:sldId id="300" r:id="rId13"/>
    <p:sldId id="303" r:id="rId14"/>
    <p:sldId id="302" r:id="rId15"/>
    <p:sldId id="305" r:id="rId16"/>
    <p:sldId id="306" r:id="rId17"/>
    <p:sldId id="307" r:id="rId18"/>
    <p:sldId id="309" r:id="rId19"/>
    <p:sldId id="308" r:id="rId20"/>
    <p:sldId id="311" r:id="rId21"/>
  </p:sldIdLst>
  <p:sldSz cx="12192000" cy="6858000"/>
  <p:notesSz cx="6797675" cy="9928225"/>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60670B-E236-2CD7-D749-48A904CE52E8}" name="Georgie Parker" initials="GP" userId="S::georgie.parker@manchester.ac.uk::550b2986-7665-4ea8-9e81-151f58dcb1d8" providerId="AD"/>
  <p188:author id="{547C5417-02E6-BE2A-22AB-3FD9706B24AE}" name="Megan Cutts" initials="MC" userId="S::megan.cutts@manchester.ac.uk::671a661f-5c84-483e-a564-5b802fcba020" providerId="AD"/>
  <p188:author id="{645BE244-4A2B-8AD3-3CAE-7221211C26A1}" name="Stephanie Ray" initials="SR" userId="S::stephanie.ray-2@postgrad.manchester.ac.uk::35b468a7-038e-4a72-8d6e-cc61ea1ffd68" providerId="AD"/>
  <p188:author id="{AB31CC4E-C215-B737-FF44-3B15A2FC44B8}" name="Amy Hibbert" initials="AH" userId="S::amy.hibbert@manchester.ac.uk::f86cd733-105d-456a-aa0a-3443592b4625" providerId="AD"/>
  <p188:author id="{5DB9176E-F883-5000-502B-64ABD600F654}" name="Devi Khanna" initials="DK" userId="S::devi.khanna@manchester.ac.uk::e1ca7691-7771-4a60-a7b2-9c52e96a84cd" providerId="AD"/>
  <p188:author id="{30167FAD-1897-DDE6-C036-9AD6E831F5C4}" name="Hibbert, Amy" initials="HA" userId="S::amy.hibbert_greatermanchester-ca.gov.uk#ext#@livemanchesterac.onmicrosoft.com::a8dfd49f-06a9-426c-a376-8280f50afb8b" providerId="AD"/>
  <p188:author id="{A5457CCB-443B-97C9-5298-D40E0678AE65}" name="Lawrence Wo" initials="LW" userId="S::Lawrence.Y.Wo@manchester.ac.uk::88f4f607-553c-43c7-b3aa-bdabdc6ca6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eil Humphrey" initials="NH" lastIdx="2" clrIdx="0">
    <p:extLst>
      <p:ext uri="{19B8F6BF-5375-455C-9EA6-DF929625EA0E}">
        <p15:presenceInfo xmlns:p15="http://schemas.microsoft.com/office/powerpoint/2012/main" userId="S::neil.humphrey@manchester.ac.uk::ce5770d2-9fec-42a6-b132-cd0d69e1a537" providerId="AD"/>
      </p:ext>
    </p:extLst>
  </p:cmAuthor>
  <p:cmAuthor id="2" name="Nick Tait" initials="NT" lastIdx="1" clrIdx="1">
    <p:extLst>
      <p:ext uri="{19B8F6BF-5375-455C-9EA6-DF929625EA0E}">
        <p15:presenceInfo xmlns:p15="http://schemas.microsoft.com/office/powerpoint/2012/main" userId="S::Nick.Tait@annafreud.org::9543e9f8-7e52-47f7-87b0-895934d41c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554"/>
    <a:srgbClr val="66BC93"/>
    <a:srgbClr val="1473BD"/>
    <a:srgbClr val="9ECEC3"/>
    <a:srgbClr val="E2E2E2"/>
    <a:srgbClr val="EF7675"/>
    <a:srgbClr val="1C6DB5"/>
    <a:srgbClr val="9B614B"/>
    <a:srgbClr val="69A0D3"/>
    <a:srgbClr val="BCE4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DDAF93-2CE3-19AD-261F-F85CE51B163F}" v="16" dt="2026-08-20T08:03:46.6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697472-68F3-8743-8B48-2743B141836B}"/>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0B5A47-2FA4-1E4D-B4D9-654EB042AD71}"/>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900D0C01-F35E-5E4A-B4B3-87418193CF3B}" type="datetimeFigureOut">
              <a:rPr lang="en-US" smtClean="0"/>
              <a:t>8/20/2026</a:t>
            </a:fld>
            <a:endParaRPr lang="en-US"/>
          </a:p>
        </p:txBody>
      </p:sp>
      <p:sp>
        <p:nvSpPr>
          <p:cNvPr id="4" name="Footer Placeholder 3">
            <a:extLst>
              <a:ext uri="{FF2B5EF4-FFF2-40B4-BE49-F238E27FC236}">
                <a16:creationId xmlns:a16="http://schemas.microsoft.com/office/drawing/2014/main" id="{87D0901A-345C-E84D-9B33-4A5FE8E5D6F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B688BFF-BED7-3040-ACFC-97E7D2D03AFA}"/>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DAB90C26-8CAD-0D42-96CD-D54D54EFD8C4}" type="slidenum">
              <a:rPr lang="en-US" smtClean="0"/>
              <a:t>‹#›</a:t>
            </a:fld>
            <a:endParaRPr lang="en-US"/>
          </a:p>
        </p:txBody>
      </p:sp>
    </p:spTree>
    <p:extLst>
      <p:ext uri="{BB962C8B-B14F-4D97-AF65-F5344CB8AC3E}">
        <p14:creationId xmlns:p14="http://schemas.microsoft.com/office/powerpoint/2010/main" val="3381816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AECCAEB-7496-4C12-9A08-526B0D813A46}" type="datetimeFigureOut">
              <a:rPr lang="en-GB" smtClean="0"/>
              <a:pPr/>
              <a:t>20/08/2026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3EE8D4E6-F64F-4999-AC2A-A008E685C045}" type="slidenum">
              <a:rPr lang="en-GB" smtClean="0"/>
              <a:pPr/>
              <a:t>‹#›</a:t>
            </a:fld>
            <a:endParaRPr lang="en-GB"/>
          </a:p>
        </p:txBody>
      </p:sp>
    </p:spTree>
    <p:extLst>
      <p:ext uri="{BB962C8B-B14F-4D97-AF65-F5344CB8AC3E}">
        <p14:creationId xmlns:p14="http://schemas.microsoft.com/office/powerpoint/2010/main" val="4212246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2</a:t>
            </a:fld>
            <a:endParaRPr lang="en-US"/>
          </a:p>
        </p:txBody>
      </p:sp>
    </p:spTree>
    <p:extLst>
      <p:ext uri="{BB962C8B-B14F-4D97-AF65-F5344CB8AC3E}">
        <p14:creationId xmlns:p14="http://schemas.microsoft.com/office/powerpoint/2010/main" val="3781622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11</a:t>
            </a:fld>
            <a:endParaRPr lang="en-US"/>
          </a:p>
        </p:txBody>
      </p:sp>
    </p:spTree>
    <p:extLst>
      <p:ext uri="{BB962C8B-B14F-4D97-AF65-F5344CB8AC3E}">
        <p14:creationId xmlns:p14="http://schemas.microsoft.com/office/powerpoint/2010/main" val="1498151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12</a:t>
            </a:fld>
            <a:endParaRPr lang="en-US"/>
          </a:p>
        </p:txBody>
      </p:sp>
    </p:spTree>
    <p:extLst>
      <p:ext uri="{BB962C8B-B14F-4D97-AF65-F5344CB8AC3E}">
        <p14:creationId xmlns:p14="http://schemas.microsoft.com/office/powerpoint/2010/main" val="218192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13</a:t>
            </a:fld>
            <a:endParaRPr lang="en-US"/>
          </a:p>
        </p:txBody>
      </p:sp>
    </p:spTree>
    <p:extLst>
      <p:ext uri="{BB962C8B-B14F-4D97-AF65-F5344CB8AC3E}">
        <p14:creationId xmlns:p14="http://schemas.microsoft.com/office/powerpoint/2010/main" val="2411951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14</a:t>
            </a:fld>
            <a:endParaRPr lang="en-US"/>
          </a:p>
        </p:txBody>
      </p:sp>
    </p:spTree>
    <p:extLst>
      <p:ext uri="{BB962C8B-B14F-4D97-AF65-F5344CB8AC3E}">
        <p14:creationId xmlns:p14="http://schemas.microsoft.com/office/powerpoint/2010/main" val="3432172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15</a:t>
            </a:fld>
            <a:endParaRPr lang="en-US"/>
          </a:p>
        </p:txBody>
      </p:sp>
    </p:spTree>
    <p:extLst>
      <p:ext uri="{BB962C8B-B14F-4D97-AF65-F5344CB8AC3E}">
        <p14:creationId xmlns:p14="http://schemas.microsoft.com/office/powerpoint/2010/main" val="2060574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16</a:t>
            </a:fld>
            <a:endParaRPr lang="en-US"/>
          </a:p>
        </p:txBody>
      </p:sp>
    </p:spTree>
    <p:extLst>
      <p:ext uri="{BB962C8B-B14F-4D97-AF65-F5344CB8AC3E}">
        <p14:creationId xmlns:p14="http://schemas.microsoft.com/office/powerpoint/2010/main" val="3254102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3</a:t>
            </a:fld>
            <a:endParaRPr lang="en-US"/>
          </a:p>
        </p:txBody>
      </p:sp>
    </p:spTree>
    <p:extLst>
      <p:ext uri="{BB962C8B-B14F-4D97-AF65-F5344CB8AC3E}">
        <p14:creationId xmlns:p14="http://schemas.microsoft.com/office/powerpoint/2010/main" val="3122242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4</a:t>
            </a:fld>
            <a:endParaRPr lang="en-US"/>
          </a:p>
        </p:txBody>
      </p:sp>
    </p:spTree>
    <p:extLst>
      <p:ext uri="{BB962C8B-B14F-4D97-AF65-F5344CB8AC3E}">
        <p14:creationId xmlns:p14="http://schemas.microsoft.com/office/powerpoint/2010/main" val="2936035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5</a:t>
            </a:fld>
            <a:endParaRPr lang="en-US"/>
          </a:p>
        </p:txBody>
      </p:sp>
    </p:spTree>
    <p:extLst>
      <p:ext uri="{BB962C8B-B14F-4D97-AF65-F5344CB8AC3E}">
        <p14:creationId xmlns:p14="http://schemas.microsoft.com/office/powerpoint/2010/main" val="3042299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6</a:t>
            </a:fld>
            <a:endParaRPr lang="en-US"/>
          </a:p>
        </p:txBody>
      </p:sp>
    </p:spTree>
    <p:extLst>
      <p:ext uri="{BB962C8B-B14F-4D97-AF65-F5344CB8AC3E}">
        <p14:creationId xmlns:p14="http://schemas.microsoft.com/office/powerpoint/2010/main" val="2751229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7</a:t>
            </a:fld>
            <a:endParaRPr lang="en-US"/>
          </a:p>
        </p:txBody>
      </p:sp>
    </p:spTree>
    <p:extLst>
      <p:ext uri="{BB962C8B-B14F-4D97-AF65-F5344CB8AC3E}">
        <p14:creationId xmlns:p14="http://schemas.microsoft.com/office/powerpoint/2010/main" val="1933326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8</a:t>
            </a:fld>
            <a:endParaRPr lang="en-US"/>
          </a:p>
        </p:txBody>
      </p:sp>
    </p:spTree>
    <p:extLst>
      <p:ext uri="{BB962C8B-B14F-4D97-AF65-F5344CB8AC3E}">
        <p14:creationId xmlns:p14="http://schemas.microsoft.com/office/powerpoint/2010/main" val="564068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9</a:t>
            </a:fld>
            <a:endParaRPr lang="en-US"/>
          </a:p>
        </p:txBody>
      </p:sp>
    </p:spTree>
    <p:extLst>
      <p:ext uri="{BB962C8B-B14F-4D97-AF65-F5344CB8AC3E}">
        <p14:creationId xmlns:p14="http://schemas.microsoft.com/office/powerpoint/2010/main" val="2510208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10</a:t>
            </a:fld>
            <a:endParaRPr lang="en-US"/>
          </a:p>
        </p:txBody>
      </p:sp>
    </p:spTree>
    <p:extLst>
      <p:ext uri="{BB962C8B-B14F-4D97-AF65-F5344CB8AC3E}">
        <p14:creationId xmlns:p14="http://schemas.microsoft.com/office/powerpoint/2010/main" val="3530033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5771" y="260648"/>
            <a:ext cx="11111737" cy="1143000"/>
          </a:xfrm>
        </p:spPr>
        <p:txBody>
          <a:bodyPr/>
          <a:lstStyle>
            <a:lvl1pPr>
              <a:defRPr sz="36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545579" y="1484785"/>
            <a:ext cx="11125721" cy="4824535"/>
          </a:xfrm>
        </p:spPr>
        <p:txBody>
          <a:bodyPr/>
          <a:lstStyle>
            <a:lvl1pPr>
              <a:defRPr sz="28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545579" y="6428359"/>
            <a:ext cx="2997721" cy="365125"/>
          </a:xfrm>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22B6232-AB33-4513-9527-F98CEC472D23}" type="datetimeFigureOut">
              <a:rPr lang="en-GB" smtClean="0"/>
              <a:pPr/>
              <a:t>20/08/2026</a:t>
            </a:fld>
            <a:endParaRPr lang="en-GB"/>
          </a:p>
        </p:txBody>
      </p:sp>
      <p:sp>
        <p:nvSpPr>
          <p:cNvPr id="5" name="Footer Placeholder 4"/>
          <p:cNvSpPr>
            <a:spLocks noGrp="1"/>
          </p:cNvSpPr>
          <p:nvPr>
            <p:ph type="ftr" sz="quarter" idx="11"/>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F758A139-7ABE-46A1-B082-C2C77667394C}" type="slidenum">
              <a:rPr lang="en-GB" smtClean="0"/>
              <a:pPr/>
              <a:t>‹#›</a:t>
            </a:fld>
            <a:endParaRPr lang="en-GB"/>
          </a:p>
        </p:txBody>
      </p:sp>
    </p:spTree>
    <p:extLst>
      <p:ext uri="{BB962C8B-B14F-4D97-AF65-F5344CB8AC3E}">
        <p14:creationId xmlns:p14="http://schemas.microsoft.com/office/powerpoint/2010/main" val="62333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78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EEE7A0E7-E206-0649-AD3F-5EB5C1D6BB36}"/>
              </a:ext>
            </a:extLst>
          </p:cNvPr>
          <p:cNvSpPr/>
          <p:nvPr userDrawn="1"/>
        </p:nvSpPr>
        <p:spPr>
          <a:xfrm rot="3425738">
            <a:off x="4938463" y="-862404"/>
            <a:ext cx="9106269" cy="8200403"/>
          </a:xfrm>
          <a:custGeom>
            <a:avLst/>
            <a:gdLst>
              <a:gd name="connsiteX0" fmla="*/ 0 w 9106269"/>
              <a:gd name="connsiteY0" fmla="*/ 5170524 h 8200403"/>
              <a:gd name="connsiteX1" fmla="*/ 3345522 w 9106269"/>
              <a:gd name="connsiteY1" fmla="*/ 0 h 8200403"/>
              <a:gd name="connsiteX2" fmla="*/ 9106269 w 9106269"/>
              <a:gd name="connsiteY2" fmla="*/ 3727418 h 8200403"/>
              <a:gd name="connsiteX3" fmla="*/ 6214392 w 9106269"/>
              <a:gd name="connsiteY3" fmla="*/ 8196833 h 8200403"/>
              <a:gd name="connsiteX4" fmla="*/ 6054236 w 9106269"/>
              <a:gd name="connsiteY4" fmla="*/ 8200403 h 8200403"/>
              <a:gd name="connsiteX5" fmla="*/ 24946 w 9106269"/>
              <a:gd name="connsiteY5" fmla="*/ 5208500 h 82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69" h="8200403">
                <a:moveTo>
                  <a:pt x="0" y="5170524"/>
                </a:moveTo>
                <a:lnTo>
                  <a:pt x="3345522" y="0"/>
                </a:lnTo>
                <a:lnTo>
                  <a:pt x="9106269" y="3727418"/>
                </a:lnTo>
                <a:lnTo>
                  <a:pt x="6214392" y="8196833"/>
                </a:lnTo>
                <a:lnTo>
                  <a:pt x="6054236" y="8200403"/>
                </a:lnTo>
                <a:cubicBezTo>
                  <a:pt x="3499080" y="8200403"/>
                  <a:pt x="1261414" y="7002217"/>
                  <a:pt x="24946" y="5208500"/>
                </a:cubicBezTo>
                <a:close/>
              </a:path>
            </a:pathLst>
          </a:custGeom>
          <a:solidFill>
            <a:srgbClr val="9ECE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Icon&#10;&#10;Description automatically generated">
            <a:extLst>
              <a:ext uri="{FF2B5EF4-FFF2-40B4-BE49-F238E27FC236}">
                <a16:creationId xmlns:a16="http://schemas.microsoft.com/office/drawing/2014/main" id="{17284713-8CEF-DE4C-B3E5-5E243F36E4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2420888"/>
            <a:ext cx="2355357" cy="4437112"/>
          </a:xfrm>
          <a:prstGeom prst="rect">
            <a:avLst/>
          </a:prstGeom>
        </p:spPr>
      </p:pic>
      <p:pic>
        <p:nvPicPr>
          <p:cNvPr id="6" name="Picture 5" descr="Shape, arrow&#10;&#10;Description automatically generated">
            <a:extLst>
              <a:ext uri="{FF2B5EF4-FFF2-40B4-BE49-F238E27FC236}">
                <a16:creationId xmlns:a16="http://schemas.microsoft.com/office/drawing/2014/main" id="{62FB9B70-927A-764C-887F-21886B8F7D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8000"/>
          <a:stretch/>
        </p:blipFill>
        <p:spPr>
          <a:xfrm>
            <a:off x="9310033" y="548680"/>
            <a:ext cx="2351645" cy="6309320"/>
          </a:xfrm>
          <a:prstGeom prst="rect">
            <a:avLst/>
          </a:prstGeom>
        </p:spPr>
      </p:pic>
      <p:sp>
        <p:nvSpPr>
          <p:cNvPr id="2" name="Title 1"/>
          <p:cNvSpPr>
            <a:spLocks noGrp="1"/>
          </p:cNvSpPr>
          <p:nvPr>
            <p:ph type="ctrTitle"/>
          </p:nvPr>
        </p:nvSpPr>
        <p:spPr>
          <a:xfrm>
            <a:off x="551384" y="4869160"/>
            <a:ext cx="4608512" cy="747106"/>
          </a:xfrm>
        </p:spPr>
        <p:txBody>
          <a:bodyPr anchor="b"/>
          <a:lstStyle>
            <a:lvl1pPr marL="0" indent="0" algn="l">
              <a:buFont typeface="Arial" panose="020B0604020202020204" pitchFamily="34" charset="0"/>
              <a:buNone/>
              <a:defRPr sz="2800" b="1">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12" name="Text Placeholder 11">
            <a:extLst>
              <a:ext uri="{FF2B5EF4-FFF2-40B4-BE49-F238E27FC236}">
                <a16:creationId xmlns:a16="http://schemas.microsoft.com/office/drawing/2014/main" id="{7A94FB4F-43C6-C042-AE2F-3728DD88E6CB}"/>
              </a:ext>
            </a:extLst>
          </p:cNvPr>
          <p:cNvSpPr>
            <a:spLocks noGrp="1"/>
          </p:cNvSpPr>
          <p:nvPr>
            <p:ph type="body" sz="quarter" idx="10" hasCustomPrompt="1"/>
          </p:nvPr>
        </p:nvSpPr>
        <p:spPr>
          <a:xfrm>
            <a:off x="551384" y="5706747"/>
            <a:ext cx="4608512" cy="734032"/>
          </a:xfrm>
        </p:spPr>
        <p:txBody>
          <a:bodyPr/>
          <a:lstStyle>
            <a:lvl1pPr marL="0" indent="0">
              <a:buNone/>
              <a:defRPr sz="2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pPr lvl="0"/>
            <a:r>
              <a:rPr lang="en-GB"/>
              <a:t>Name | date</a:t>
            </a:r>
            <a:endParaRPr lang="en-US"/>
          </a:p>
        </p:txBody>
      </p:sp>
      <p:pic>
        <p:nvPicPr>
          <p:cNvPr id="14" name="Picture 13" descr="A picture containing icon&#10;&#10;Description automatically generated">
            <a:extLst>
              <a:ext uri="{FF2B5EF4-FFF2-40B4-BE49-F238E27FC236}">
                <a16:creationId xmlns:a16="http://schemas.microsoft.com/office/drawing/2014/main" id="{C42D7C16-A134-AF47-A587-C32AF2EA2A5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41569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udents">
    <p:bg>
      <p:bgPr>
        <a:solidFill>
          <a:schemeClr val="accent4">
            <a:alpha val="9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330926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3C747A74-C97E-4846-A1CE-C7969A1C46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38693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sk">
    <p:bg>
      <p:bgPr>
        <a:solidFill>
          <a:srgbClr val="EF7675">
            <a:alpha val="45882"/>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4173364"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2A4C8CDC-F19A-F944-BC6A-7964BF9E95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42253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 campus">
    <p:bg>
      <p:bgPr>
        <a:solidFill>
          <a:srgbClr val="66BC93">
            <a:alpha val="80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726970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182D8E07-7AA4-A344-9DE1-06E50112BC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39951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amily">
    <p:bg>
      <p:bgPr>
        <a:solidFill>
          <a:srgbClr val="1C6DB5">
            <a:alpha val="93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6189588" cy="1143000"/>
          </a:xfrm>
        </p:spPr>
        <p:txBody>
          <a:bodyPr/>
          <a:lstStyle>
            <a:lvl1pPr>
              <a:defRPr>
                <a:solidFill>
                  <a:schemeClr val="accent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BF6BCCBF-FBFD-E846-A481-4B33041A2D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20204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rtual">
    <p:bg>
      <p:bgPr>
        <a:solidFill>
          <a:srgbClr val="023554"/>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5857878" cy="1143000"/>
          </a:xfrm>
        </p:spPr>
        <p:txBody>
          <a:bodyPr/>
          <a:lstStyle>
            <a:lvl1pPr>
              <a:defRPr>
                <a:solidFill>
                  <a:schemeClr val="bg2"/>
                </a:solidFill>
              </a:defRPr>
            </a:lvl1pPr>
          </a:lstStyle>
          <a:p>
            <a:r>
              <a:rPr lang="en-GB"/>
              <a:t>Click to edit Master title style</a:t>
            </a:r>
            <a:endParaRPr lang="en-US"/>
          </a:p>
        </p:txBody>
      </p:sp>
      <p:pic>
        <p:nvPicPr>
          <p:cNvPr id="3" name="Picture 2">
            <a:extLst>
              <a:ext uri="{FF2B5EF4-FFF2-40B4-BE49-F238E27FC236}">
                <a16:creationId xmlns:a16="http://schemas.microsoft.com/office/drawing/2014/main" id="{442E082E-6AC4-9B47-B794-5FC631100F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07368" y="434569"/>
            <a:ext cx="1728192" cy="2368814"/>
          </a:xfrm>
          <a:prstGeom prst="rect">
            <a:avLst/>
          </a:prstGeom>
        </p:spPr>
      </p:pic>
    </p:spTree>
    <p:extLst>
      <p:ext uri="{BB962C8B-B14F-4D97-AF65-F5344CB8AC3E}">
        <p14:creationId xmlns:p14="http://schemas.microsoft.com/office/powerpoint/2010/main" val="5776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45771" y="1340768"/>
            <a:ext cx="11125529"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45771" y="2564905"/>
            <a:ext cx="11125529"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45770" y="6428359"/>
            <a:ext cx="2997529"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240708"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826500"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2993702272"/>
      </p:ext>
    </p:extLst>
  </p:cSld>
  <p:clrMap bg1="lt1" tx1="dk1" bg2="lt2" tx2="dk2" accent1="accent1" accent2="accent2" accent3="accent3" accent4="accent4" accent5="accent5" accent6="accent6" hlink="hlink" folHlink="folHlink"/>
  <p:sldLayoutIdLst>
    <p:sldLayoutId id="2147483669" r:id="rId1"/>
    <p:sldLayoutId id="2147483675" r:id="rId2"/>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54484" y="1340768"/>
            <a:ext cx="10972800"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54484" y="2564905"/>
            <a:ext cx="10972800"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54484" y="6428359"/>
            <a:ext cx="2844800"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096692"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682484"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317688973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1" r:id="rId3"/>
    <p:sldLayoutId id="2147483692" r:id="rId4"/>
    <p:sldLayoutId id="2147483693" r:id="rId5"/>
    <p:sldLayoutId id="2147483694" r:id="rId6"/>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mailto:beewell@manchester.ac.u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mailto:beewell@manchester.ac.uk"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beewellprogramme.org/research/survey/"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2D17F6-DA86-D440-9F12-D69CCCADC54D}"/>
              </a:ext>
            </a:extLst>
          </p:cNvPr>
          <p:cNvSpPr>
            <a:spLocks noGrp="1"/>
          </p:cNvSpPr>
          <p:nvPr>
            <p:ph type="ctrTitle"/>
          </p:nvPr>
        </p:nvSpPr>
        <p:spPr>
          <a:xfrm>
            <a:off x="551384" y="3264409"/>
            <a:ext cx="6097875" cy="1838150"/>
          </a:xfrm>
        </p:spPr>
        <p:txBody>
          <a:bodyPr/>
          <a:lstStyle/>
          <a:p>
            <a:r>
              <a:rPr lang="en-US" sz="4000">
                <a:latin typeface="Georgia"/>
                <a:ea typeface="Open Sans"/>
                <a:cs typeface="Arial"/>
              </a:rPr>
              <a:t>Staff Support Pack</a:t>
            </a:r>
          </a:p>
        </p:txBody>
      </p:sp>
      <p:sp>
        <p:nvSpPr>
          <p:cNvPr id="3" name="Text Placeholder 2">
            <a:extLst>
              <a:ext uri="{FF2B5EF4-FFF2-40B4-BE49-F238E27FC236}">
                <a16:creationId xmlns:a16="http://schemas.microsoft.com/office/drawing/2014/main" id="{0B4B700F-EB53-D94F-91A3-09C180E83CF9}"/>
              </a:ext>
            </a:extLst>
          </p:cNvPr>
          <p:cNvSpPr>
            <a:spLocks noGrp="1"/>
          </p:cNvSpPr>
          <p:nvPr>
            <p:ph type="body" sz="quarter" idx="10"/>
          </p:nvPr>
        </p:nvSpPr>
        <p:spPr>
          <a:xfrm>
            <a:off x="551384" y="5234136"/>
            <a:ext cx="4608512" cy="734032"/>
          </a:xfrm>
        </p:spPr>
        <p:txBody>
          <a:bodyPr/>
          <a:lstStyle/>
          <a:p>
            <a:r>
              <a:rPr lang="en-US">
                <a:latin typeface="Georgia"/>
                <a:ea typeface="Open Sans"/>
                <a:cs typeface="Arial"/>
              </a:rPr>
              <a:t>For mainstream settings</a:t>
            </a:r>
            <a:endParaRPr lang="en-US"/>
          </a:p>
          <a:p>
            <a:r>
              <a:rPr lang="en-US">
                <a:latin typeface="Georgia"/>
                <a:ea typeface="Open Sans"/>
                <a:cs typeface="Arial"/>
              </a:rPr>
              <a:t>#BeeWell 2026-27</a:t>
            </a:r>
            <a:endParaRPr lang="en-US"/>
          </a:p>
          <a:p>
            <a:endParaRPr lang="en-US"/>
          </a:p>
        </p:txBody>
      </p:sp>
    </p:spTree>
    <p:extLst>
      <p:ext uri="{BB962C8B-B14F-4D97-AF65-F5344CB8AC3E}">
        <p14:creationId xmlns:p14="http://schemas.microsoft.com/office/powerpoint/2010/main" val="58451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5498A4E8-E50B-6C07-C1C6-ACB983B07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33170" y="449769"/>
            <a:ext cx="5973680" cy="61012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700" b="1">
                <a:solidFill>
                  <a:srgbClr val="023554"/>
                </a:solidFill>
                <a:latin typeface="Georgia"/>
                <a:cs typeface="Arial"/>
              </a:rPr>
              <a:t>I’m worried that some of the young people may find the questions hard to understand. How can I help? </a:t>
            </a:r>
            <a:endParaRPr lang="en-GB" sz="1700" b="1">
              <a:solidFill>
                <a:srgbClr val="023554"/>
              </a:solidFill>
              <a:latin typeface="Georgia" panose="02040502050405020303" pitchFamily="18" charset="0"/>
            </a:endParaRPr>
          </a:p>
          <a:p>
            <a:pPr marL="0" indent="0">
              <a:buNone/>
              <a:defRPr/>
            </a:pPr>
            <a:r>
              <a:rPr lang="en-GB" sz="1700" i="1">
                <a:solidFill>
                  <a:srgbClr val="023554"/>
                </a:solidFill>
                <a:latin typeface="Georgia"/>
                <a:cs typeface="Arial"/>
              </a:rPr>
              <a:t>Sometimes pupils may find some of the survey questions abstract and struggle to imagine certain scenarios. Hopefully, the examples on the PowerPoint will help your pupils understand what they need to do. If they are still struggling with individual questions, you could try to offer them other examples (e.g., ‘Imagine you came out from class late and you are alone, will xx ask you to join in?’).</a:t>
            </a:r>
            <a:br>
              <a:rPr lang="en-GB" sz="1700" i="1">
                <a:latin typeface="Georgia"/>
                <a:cs typeface="Arial"/>
              </a:rPr>
            </a:br>
            <a:r>
              <a:rPr lang="en-GB" sz="1700" i="1">
                <a:solidFill>
                  <a:srgbClr val="023554"/>
                </a:solidFill>
                <a:latin typeface="Georgia"/>
                <a:cs typeface="Arial"/>
              </a:rPr>
              <a:t> </a:t>
            </a:r>
            <a:endParaRPr lang="en-GB" sz="1700" i="1">
              <a:solidFill>
                <a:srgbClr val="023554"/>
              </a:solidFill>
              <a:latin typeface="Georgia" panose="02040502050405020303" pitchFamily="18" charset="0"/>
            </a:endParaRPr>
          </a:p>
          <a:p>
            <a:pPr marL="0" indent="0">
              <a:buNone/>
              <a:defRPr/>
            </a:pPr>
            <a:r>
              <a:rPr lang="en-GB" sz="1700" b="1">
                <a:solidFill>
                  <a:srgbClr val="023554"/>
                </a:solidFill>
                <a:latin typeface="Georgia"/>
                <a:cs typeface="Arial"/>
              </a:rPr>
              <a:t>My pupils work at very different speeds. How should I manage this? </a:t>
            </a:r>
            <a:endParaRPr lang="en-GB" sz="1700" b="1">
              <a:solidFill>
                <a:srgbClr val="023554"/>
              </a:solidFill>
              <a:latin typeface="Georgia" panose="02040502050405020303" pitchFamily="18" charset="0"/>
            </a:endParaRPr>
          </a:p>
          <a:p>
            <a:pPr marL="0" indent="0">
              <a:buNone/>
              <a:defRPr/>
            </a:pPr>
            <a:r>
              <a:rPr lang="en-GB" sz="1700" i="1">
                <a:solidFill>
                  <a:srgbClr val="023554"/>
                </a:solidFill>
                <a:latin typeface="Georgia"/>
                <a:cs typeface="Arial"/>
              </a:rPr>
              <a:t>Some pupils will work through the survey very quickly. This is why we recommend having a task ready for early finishers that won’t disturb others who are finishing the survey. Some pupils may find it harder to understand the survey questions and will take a little longer. It is important that you allow them time and space to understand the questions and offer a helping hand only when asked. In our experience, almost all pupils can complete the survey within 3</a:t>
            </a:r>
            <a:r>
              <a:rPr lang="en-GB" sz="1700" i="1">
                <a:solidFill>
                  <a:schemeClr val="accent2"/>
                </a:solidFill>
                <a:latin typeface="Georgia"/>
                <a:cs typeface="Arial"/>
              </a:rPr>
              <a:t>0 minutes, with an average survey completion time in 2021 of 22 minutes.</a:t>
            </a:r>
            <a:endParaRPr lang="en-GB" sz="1700" i="1">
              <a:solidFill>
                <a:schemeClr val="accent2"/>
              </a:solidFill>
              <a:latin typeface="Georgia" panose="02040502050405020303" pitchFamily="18" charset="0"/>
            </a:endParaRPr>
          </a:p>
        </p:txBody>
      </p:sp>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018541" y="442913"/>
            <a:ext cx="3309937" cy="1143000"/>
          </a:xfrm>
        </p:spPr>
        <p:txBody>
          <a:bodyPr/>
          <a:lstStyle/>
          <a:p>
            <a:r>
              <a:rPr lang="en-GB" sz="3000">
                <a:latin typeface="Georgia"/>
                <a:cs typeface="Arial"/>
              </a:rPr>
              <a:t>Staff FAQs</a:t>
            </a:r>
            <a:br>
              <a:rPr lang="en-GB" sz="360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6315182" y="2046666"/>
            <a:ext cx="5589141" cy="43270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700" b="1">
                <a:solidFill>
                  <a:srgbClr val="023554"/>
                </a:solidFill>
                <a:latin typeface="Georgia"/>
                <a:cs typeface="Arial"/>
              </a:rPr>
              <a:t>One of my pupils finds it hard to concentrate for more than a few minutes. How can I support them to finish the survey? </a:t>
            </a:r>
          </a:p>
          <a:p>
            <a:pPr marL="0" indent="0">
              <a:buNone/>
              <a:defRPr/>
            </a:pPr>
            <a:r>
              <a:rPr lang="en-GB" sz="1700" i="1">
                <a:solidFill>
                  <a:srgbClr val="023554"/>
                </a:solidFill>
                <a:latin typeface="Georgia"/>
                <a:cs typeface="Arial"/>
              </a:rPr>
              <a:t>If you predict that some pupils may find it difficult to concentrate for the duration of the survey, then make appropriate arrangements for rest breaks. A young person can take as long as they need to complete the survey, though ideally it will be completed in one sitting.   </a:t>
            </a:r>
            <a:br>
              <a:rPr lang="en-GB" sz="1700" i="1">
                <a:latin typeface="Georgia"/>
                <a:cs typeface="Arial"/>
              </a:rPr>
            </a:br>
            <a:endParaRPr lang="en-GB" sz="1700" i="1">
              <a:solidFill>
                <a:srgbClr val="023554"/>
              </a:solidFill>
              <a:latin typeface="Georgia" panose="02040502050405020303" pitchFamily="18" charset="0"/>
            </a:endParaRPr>
          </a:p>
          <a:p>
            <a:pPr marL="0" lvl="0" indent="0">
              <a:buNone/>
              <a:defRPr/>
            </a:pPr>
            <a:r>
              <a:rPr lang="en-GB" sz="1700" b="1">
                <a:solidFill>
                  <a:srgbClr val="023554"/>
                </a:solidFill>
                <a:latin typeface="Georgia"/>
                <a:cs typeface="Arial"/>
              </a:rPr>
              <a:t>One of my pupils finds it difficult to read small print on screen. Can the text be made larger? </a:t>
            </a:r>
          </a:p>
          <a:p>
            <a:pPr marL="0" lvl="0" indent="0">
              <a:buNone/>
              <a:defRPr/>
            </a:pPr>
            <a:r>
              <a:rPr lang="en-GB" sz="1700" i="1">
                <a:solidFill>
                  <a:srgbClr val="023554"/>
                </a:solidFill>
                <a:latin typeface="Georgia"/>
                <a:cs typeface="Arial"/>
              </a:rPr>
              <a:t>Pupils can zoom in by pressing “Ctrl + plus sign” and zoom out by pressing “Ctrl + minus sign”. </a:t>
            </a:r>
          </a:p>
          <a:p>
            <a:pPr marL="0" lvl="0" indent="0">
              <a:buNone/>
              <a:defRPr/>
            </a:pPr>
            <a:endParaRPr lang="en-GB" sz="1400" i="1">
              <a:solidFill>
                <a:srgbClr val="023554"/>
              </a:solidFill>
              <a:latin typeface="Georgia" panose="02040502050405020303" pitchFamily="18" charset="0"/>
            </a:endParaRPr>
          </a:p>
          <a:p>
            <a:pPr marL="0" lvl="0" indent="0" algn="r">
              <a:buNone/>
              <a:defRPr/>
            </a:pPr>
            <a:r>
              <a:rPr lang="en-GB" sz="1700" i="1">
                <a:solidFill>
                  <a:srgbClr val="023554"/>
                </a:solidFill>
                <a:latin typeface="Georgia"/>
                <a:cs typeface="Arial"/>
              </a:rPr>
              <a:t>Continued…</a:t>
            </a:r>
          </a:p>
        </p:txBody>
      </p:sp>
    </p:spTree>
    <p:extLst>
      <p:ext uri="{BB962C8B-B14F-4D97-AF65-F5344CB8AC3E}">
        <p14:creationId xmlns:p14="http://schemas.microsoft.com/office/powerpoint/2010/main" val="255923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F9D50D99-5E73-84FE-65EC-9FDF83D7C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086779" y="443458"/>
            <a:ext cx="3309937" cy="1143000"/>
          </a:xfrm>
        </p:spPr>
        <p:txBody>
          <a:bodyPr/>
          <a:lstStyle/>
          <a:p>
            <a:r>
              <a:rPr lang="en-GB" sz="3000">
                <a:latin typeface="Georgia"/>
                <a:cs typeface="Arial"/>
              </a:rPr>
              <a:t>Staff FAQs</a:t>
            </a:r>
            <a:br>
              <a:rPr lang="en-GB" sz="3000"/>
            </a:br>
            <a:r>
              <a:rPr lang="en-GB" sz="3000">
                <a:latin typeface="Georgia"/>
                <a:cs typeface="Arial"/>
              </a:rPr>
              <a:t>continued</a:t>
            </a:r>
            <a:br>
              <a:rPr lang="en-GB" sz="360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506859" y="1006973"/>
            <a:ext cx="5589141" cy="46227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a:solidFill>
                  <a:srgbClr val="023554"/>
                </a:solidFill>
                <a:latin typeface="Georgia"/>
                <a:cs typeface="Arial"/>
              </a:rPr>
              <a:t>Some of my pupils have reading difficulties. How can I help them answering the questions in the survey? </a:t>
            </a:r>
          </a:p>
          <a:p>
            <a:pPr marL="0" indent="0">
              <a:buNone/>
              <a:defRPr/>
            </a:pPr>
            <a:r>
              <a:rPr lang="en-GB" sz="1800" i="1">
                <a:solidFill>
                  <a:srgbClr val="023554"/>
                </a:solidFill>
                <a:latin typeface="Georgia"/>
                <a:cs typeface="Arial"/>
              </a:rPr>
              <a:t>To help pupils with reading difficulties or special educational needs, you may want to have a print out of the survey and read the questions for them (or have a teaching assistant or learning mentor do this with them). If this is the chosen option, please support pupils in understanding the question but make sure they are given space to select their answer privately (e.g., look away or move away). </a:t>
            </a:r>
            <a:br>
              <a:rPr lang="en-GB" sz="1800" i="1">
                <a:solidFill>
                  <a:srgbClr val="023554"/>
                </a:solidFill>
                <a:latin typeface="Georgia"/>
                <a:cs typeface="Arial"/>
              </a:rPr>
            </a:br>
            <a:endParaRPr lang="en-GB" sz="1800" i="1">
              <a:solidFill>
                <a:srgbClr val="023554"/>
              </a:solidFill>
              <a:latin typeface="Georgia"/>
              <a:cs typeface="Arial"/>
            </a:endParaRPr>
          </a:p>
          <a:p>
            <a:pPr marL="0" lvl="0" indent="0">
              <a:buNone/>
              <a:defRPr/>
            </a:pPr>
            <a:r>
              <a:rPr lang="en-GB" sz="1800" b="1">
                <a:solidFill>
                  <a:srgbClr val="023554"/>
                </a:solidFill>
                <a:latin typeface="Georgia"/>
                <a:cs typeface="Arial"/>
              </a:rPr>
              <a:t>My pupils find it hard to choose how to respond. How should I support them?  </a:t>
            </a:r>
          </a:p>
          <a:p>
            <a:pPr marL="0" lvl="0" indent="0">
              <a:buNone/>
              <a:defRPr/>
            </a:pPr>
            <a:r>
              <a:rPr lang="en-GB" sz="1800" i="1">
                <a:solidFill>
                  <a:srgbClr val="023554"/>
                </a:solidFill>
                <a:latin typeface="Georgia"/>
                <a:cs typeface="Arial"/>
              </a:rPr>
              <a:t>Remind them that the response options range in severity and talk through the scales with them (i.e. from disagree to agree or from never to always). </a:t>
            </a:r>
            <a:endParaRPr lang="en-US" sz="1800" i="1">
              <a:solidFill>
                <a:srgbClr val="023554"/>
              </a:solidFill>
              <a:latin typeface="Georgia"/>
              <a:cs typeface="Arial"/>
            </a:endParaRPr>
          </a:p>
        </p:txBody>
      </p:sp>
      <p:sp>
        <p:nvSpPr>
          <p:cNvPr id="3" name="TextBox 2">
            <a:extLst>
              <a:ext uri="{FF2B5EF4-FFF2-40B4-BE49-F238E27FC236}">
                <a16:creationId xmlns:a16="http://schemas.microsoft.com/office/drawing/2014/main" id="{B82553B3-E2A1-4D67-A6E8-672C53417337}"/>
              </a:ext>
            </a:extLst>
          </p:cNvPr>
          <p:cNvSpPr txBox="1"/>
          <p:nvPr/>
        </p:nvSpPr>
        <p:spPr>
          <a:xfrm>
            <a:off x="6707312" y="4967855"/>
            <a:ext cx="4366517" cy="1015663"/>
          </a:xfrm>
          <a:prstGeom prst="rect">
            <a:avLst/>
          </a:prstGeom>
          <a:noFill/>
        </p:spPr>
        <p:txBody>
          <a:bodyPr wrap="square" lIns="91440" tIns="45720" rIns="91440" bIns="45720" rtlCol="0" anchor="t">
            <a:spAutoFit/>
          </a:bodyPr>
          <a:lstStyle/>
          <a:p>
            <a:r>
              <a:rPr lang="en-GB" sz="2000">
                <a:solidFill>
                  <a:srgbClr val="023554"/>
                </a:solidFill>
                <a:latin typeface="Georgia"/>
                <a:cs typeface="Arial"/>
              </a:rPr>
              <a:t>If you have additional questions, do email the #BeeWell Team:</a:t>
            </a:r>
          </a:p>
          <a:p>
            <a:r>
              <a:rPr lang="en-GB" sz="2000">
                <a:solidFill>
                  <a:srgbClr val="023554"/>
                </a:solidFill>
                <a:latin typeface="Georgia"/>
                <a:cs typeface="Arial"/>
                <a:hlinkClick r:id="rId4"/>
              </a:rPr>
              <a:t>beewell@manchester.ac.uk</a:t>
            </a:r>
            <a:endParaRPr lang="en-GB" sz="2000">
              <a:solidFill>
                <a:srgbClr val="023554"/>
              </a:solidFill>
              <a:latin typeface="Georgia" panose="02040502050405020303" pitchFamily="18" charset="0"/>
            </a:endParaRPr>
          </a:p>
        </p:txBody>
      </p:sp>
    </p:spTree>
    <p:extLst>
      <p:ext uri="{BB962C8B-B14F-4D97-AF65-F5344CB8AC3E}">
        <p14:creationId xmlns:p14="http://schemas.microsoft.com/office/powerpoint/2010/main" val="31722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78520730-4A21-A319-3433-5A0FED39CB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69725" y="-2712642"/>
            <a:ext cx="4570369" cy="4398551"/>
          </a:xfrm>
          <a:prstGeom prst="rect">
            <a:avLst/>
          </a:prstGeom>
        </p:spPr>
      </p:pic>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512098" y="1967054"/>
            <a:ext cx="5066254" cy="47137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700" b="1">
                <a:solidFill>
                  <a:srgbClr val="023554"/>
                </a:solidFill>
                <a:latin typeface="Georgia"/>
                <a:cs typeface="Arial"/>
              </a:rPr>
              <a:t>Why am I being asked to fill in this survey? </a:t>
            </a:r>
          </a:p>
          <a:p>
            <a:pPr marL="0" indent="0">
              <a:buNone/>
              <a:defRPr/>
            </a:pPr>
            <a:r>
              <a:rPr lang="en-GB" sz="1700" i="1">
                <a:solidFill>
                  <a:srgbClr val="023554"/>
                </a:solidFill>
                <a:latin typeface="Georgia"/>
                <a:cs typeface="Arial"/>
              </a:rPr>
              <a:t>This will help us to learn about young people’s mental health and wellbeing. In particular, it will help the research team and your school to find out what things make young people more likely to have good mental health and emotional wellbeing.   </a:t>
            </a:r>
          </a:p>
          <a:p>
            <a:pPr marL="0" indent="0">
              <a:buNone/>
              <a:defRPr/>
            </a:pPr>
            <a:endParaRPr lang="en-GB" sz="1700" i="1">
              <a:solidFill>
                <a:srgbClr val="023554"/>
              </a:solidFill>
              <a:latin typeface="Georgia"/>
              <a:cs typeface="Arial"/>
            </a:endParaRPr>
          </a:p>
          <a:p>
            <a:pPr marL="0" lvl="0" indent="0">
              <a:buNone/>
              <a:defRPr/>
            </a:pPr>
            <a:r>
              <a:rPr lang="en-GB" sz="1700" b="1">
                <a:solidFill>
                  <a:srgbClr val="023554"/>
                </a:solidFill>
                <a:latin typeface="Georgia"/>
                <a:cs typeface="Arial"/>
              </a:rPr>
              <a:t>Will the survey affect us? </a:t>
            </a:r>
          </a:p>
          <a:p>
            <a:pPr marL="0" indent="0">
              <a:buNone/>
              <a:defRPr/>
            </a:pPr>
            <a:r>
              <a:rPr lang="en-GB" sz="1700" i="1">
                <a:solidFill>
                  <a:srgbClr val="023554"/>
                </a:solidFill>
                <a:latin typeface="Georgia"/>
                <a:cs typeface="Arial"/>
              </a:rPr>
              <a:t>Answering the survey won’t have immediate effects on you. But, we hope that the survey will help your school and the researchers to learn about how to improve support for young people’s mental health and wellbeing. </a:t>
            </a:r>
            <a:endParaRPr lang="en-GB" sz="1700" i="1">
              <a:solidFill>
                <a:srgbClr val="023554"/>
              </a:solidFill>
              <a:latin typeface="Georgia" panose="02040502050405020303" pitchFamily="18" charset="0"/>
            </a:endParaRPr>
          </a:p>
          <a:p>
            <a:pPr marL="0" lvl="0" indent="0">
              <a:buNone/>
              <a:defRPr/>
            </a:pPr>
            <a:endParaRPr lang="en-GB" sz="1400" b="1">
              <a:solidFill>
                <a:srgbClr val="023554"/>
              </a:solidFill>
              <a:latin typeface="Georgia" panose="02040502050405020303" pitchFamily="18" charset="0"/>
            </a:endParaRPr>
          </a:p>
        </p:txBody>
      </p:sp>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120898" y="307051"/>
            <a:ext cx="3309937" cy="1143000"/>
          </a:xfrm>
        </p:spPr>
        <p:txBody>
          <a:bodyPr/>
          <a:lstStyle/>
          <a:p>
            <a:r>
              <a:rPr lang="en-GB" sz="3000">
                <a:latin typeface="Georgia"/>
                <a:ea typeface="Open Sans"/>
                <a:cs typeface="Arial"/>
              </a:rPr>
              <a:t>Pupil FAQs</a:t>
            </a:r>
            <a:br>
              <a:rPr lang="en-GB" sz="300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5790341" y="1967054"/>
            <a:ext cx="5988878" cy="55439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700" b="1">
                <a:solidFill>
                  <a:srgbClr val="023554"/>
                </a:solidFill>
                <a:latin typeface="Georgia"/>
                <a:cs typeface="Arial"/>
              </a:rPr>
              <a:t>Who will see the answers I give? </a:t>
            </a:r>
            <a:endParaRPr lang="en-US" sz="1700"/>
          </a:p>
          <a:p>
            <a:pPr marL="0" indent="0">
              <a:buNone/>
              <a:defRPr/>
            </a:pPr>
            <a:r>
              <a:rPr lang="en-GB" sz="1700" i="1">
                <a:solidFill>
                  <a:srgbClr val="023554"/>
                </a:solidFill>
                <a:latin typeface="Georgia"/>
                <a:cs typeface="Arial"/>
              </a:rPr>
              <a:t>The survey is anonymous. This means no one at your school, or your parents, will know what individual answers you gave. Your answers go to the research team. They put all young people’s answers together in a project file so that they can learn about how young people are feeling across the whole of Greater Manchester.  Although the research team may share the project file with others (e.g. other researchers, people at Greater Manchester Combined Authority), it will not contain any information that would let people know who you are (for example, your name). </a:t>
            </a:r>
            <a:endParaRPr lang="en-GB" sz="1700" i="1">
              <a:solidFill>
                <a:srgbClr val="023554"/>
              </a:solidFill>
              <a:latin typeface="Georgia" panose="02040502050405020303" pitchFamily="18" charset="0"/>
            </a:endParaRPr>
          </a:p>
          <a:p>
            <a:pPr marL="0" indent="0">
              <a:buNone/>
              <a:defRPr/>
            </a:pPr>
            <a:endParaRPr lang="en-GB" sz="1700" i="1">
              <a:solidFill>
                <a:srgbClr val="023554"/>
              </a:solidFill>
              <a:latin typeface="Georgia"/>
              <a:cs typeface="Arial"/>
            </a:endParaRPr>
          </a:p>
          <a:p>
            <a:pPr marL="0" indent="0">
              <a:buNone/>
              <a:defRPr/>
            </a:pPr>
            <a:r>
              <a:rPr lang="en-GB" sz="1700" i="1">
                <a:solidFill>
                  <a:srgbClr val="023554"/>
                </a:solidFill>
                <a:latin typeface="Georgia"/>
                <a:cs typeface="Arial"/>
              </a:rPr>
              <a:t>As no one in your school will see your answers, if you need to talk to someone about your feelings, you need to speak to a teacher or another adult you trust in school. </a:t>
            </a:r>
            <a:endParaRPr lang="en-GB" sz="1700" i="1">
              <a:solidFill>
                <a:srgbClr val="023554"/>
              </a:solidFill>
              <a:latin typeface="Georgia" panose="02040502050405020303" pitchFamily="18" charset="0"/>
            </a:endParaRPr>
          </a:p>
          <a:p>
            <a:pPr marL="0" lvl="0" indent="0">
              <a:buNone/>
              <a:defRPr/>
            </a:pPr>
            <a:endParaRPr lang="en-GB" sz="1700" i="1">
              <a:solidFill>
                <a:srgbClr val="023554"/>
              </a:solidFill>
              <a:latin typeface="Georgia" panose="02040502050405020303" pitchFamily="18" charset="0"/>
            </a:endParaRPr>
          </a:p>
          <a:p>
            <a:pPr marL="0" lvl="0" indent="0" algn="r">
              <a:buNone/>
              <a:defRPr/>
            </a:pPr>
            <a:r>
              <a:rPr lang="en-GB" sz="1700" i="1">
                <a:solidFill>
                  <a:srgbClr val="023554"/>
                </a:solidFill>
                <a:latin typeface="Georgia"/>
                <a:cs typeface="Arial"/>
              </a:rPr>
              <a:t>Continued…</a:t>
            </a:r>
          </a:p>
        </p:txBody>
      </p:sp>
    </p:spTree>
    <p:extLst>
      <p:ext uri="{BB962C8B-B14F-4D97-AF65-F5344CB8AC3E}">
        <p14:creationId xmlns:p14="http://schemas.microsoft.com/office/powerpoint/2010/main" val="318587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Shape, circle&#10;&#10;Description automatically generated">
            <a:extLst>
              <a:ext uri="{FF2B5EF4-FFF2-40B4-BE49-F238E27FC236}">
                <a16:creationId xmlns:a16="http://schemas.microsoft.com/office/drawing/2014/main" id="{9C1156D4-768D-EA94-77FE-61475006B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155018" y="398037"/>
            <a:ext cx="3309937" cy="1143000"/>
          </a:xfrm>
        </p:spPr>
        <p:txBody>
          <a:bodyPr/>
          <a:lstStyle/>
          <a:p>
            <a:r>
              <a:rPr lang="en-GB" sz="3000">
                <a:latin typeface="Georgia"/>
                <a:cs typeface="Arial"/>
              </a:rPr>
              <a:t>Pupil FAQs continued</a:t>
            </a:r>
            <a:br>
              <a:rPr lang="en-GB" sz="3000"/>
            </a:br>
            <a:endParaRPr lang="en-GB" sz="3600"/>
          </a:p>
        </p:txBody>
      </p:sp>
      <p:sp>
        <p:nvSpPr>
          <p:cNvPr id="7" name="Content Placeholder 2">
            <a:extLst>
              <a:ext uri="{FF2B5EF4-FFF2-40B4-BE49-F238E27FC236}">
                <a16:creationId xmlns:a16="http://schemas.microsoft.com/office/drawing/2014/main" id="{1E8CCACB-199B-4798-AA5A-5C9BAE29DB16}"/>
              </a:ext>
            </a:extLst>
          </p:cNvPr>
          <p:cNvSpPr txBox="1">
            <a:spLocks/>
          </p:cNvSpPr>
          <p:nvPr/>
        </p:nvSpPr>
        <p:spPr bwMode="auto">
          <a:xfrm>
            <a:off x="410353" y="1166196"/>
            <a:ext cx="6729251" cy="51345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a:solidFill>
                  <a:srgbClr val="023554"/>
                </a:solidFill>
                <a:latin typeface="Georgia"/>
                <a:cs typeface="Arial"/>
              </a:rPr>
              <a:t>Is the project just for young people with problems or for everyone? </a:t>
            </a:r>
          </a:p>
          <a:p>
            <a:pPr marL="0" indent="0">
              <a:buNone/>
              <a:defRPr/>
            </a:pPr>
            <a:r>
              <a:rPr lang="en-GB" sz="1800" i="1">
                <a:solidFill>
                  <a:srgbClr val="023554"/>
                </a:solidFill>
                <a:latin typeface="Georgia"/>
                <a:cs typeface="Arial"/>
              </a:rPr>
              <a:t>This project is for </a:t>
            </a:r>
            <a:r>
              <a:rPr lang="en-GB" sz="1800" i="1" u="sng">
                <a:solidFill>
                  <a:srgbClr val="023554"/>
                </a:solidFill>
                <a:latin typeface="Georgia"/>
                <a:cs typeface="Arial"/>
              </a:rPr>
              <a:t>all</a:t>
            </a:r>
            <a:r>
              <a:rPr lang="en-GB" sz="1800" i="1">
                <a:solidFill>
                  <a:srgbClr val="023554"/>
                </a:solidFill>
                <a:latin typeface="Georgia"/>
                <a:cs typeface="Arial"/>
              </a:rPr>
              <a:t> young people. We all need to look after our mental health and wellbeing, just like we need to look after our physical health. </a:t>
            </a:r>
            <a:endParaRPr lang="en-GB" sz="1800" i="1">
              <a:solidFill>
                <a:srgbClr val="023554"/>
              </a:solidFill>
              <a:latin typeface="Georgia" panose="02040502050405020303" pitchFamily="18" charset="0"/>
            </a:endParaRPr>
          </a:p>
          <a:p>
            <a:pPr marL="0" indent="0">
              <a:buNone/>
              <a:defRPr/>
            </a:pPr>
            <a:endParaRPr lang="en-GB" sz="1800" i="1">
              <a:solidFill>
                <a:srgbClr val="023554"/>
              </a:solidFill>
              <a:latin typeface="Georgia"/>
              <a:cs typeface="Arial"/>
            </a:endParaRPr>
          </a:p>
          <a:p>
            <a:pPr marL="0" lvl="0" indent="0">
              <a:buNone/>
              <a:defRPr/>
            </a:pPr>
            <a:r>
              <a:rPr lang="en-GB" sz="1800" b="1">
                <a:solidFill>
                  <a:srgbClr val="023554"/>
                </a:solidFill>
                <a:latin typeface="Georgia"/>
                <a:cs typeface="Arial"/>
              </a:rPr>
              <a:t>Some of the questions are very similar – is that a trick? </a:t>
            </a:r>
          </a:p>
          <a:p>
            <a:pPr marL="0" lvl="0" indent="0">
              <a:buNone/>
              <a:defRPr/>
            </a:pPr>
            <a:r>
              <a:rPr lang="en-GB" sz="1800" i="1">
                <a:solidFill>
                  <a:srgbClr val="023554"/>
                </a:solidFill>
                <a:latin typeface="Georgia"/>
                <a:cs typeface="Arial"/>
              </a:rPr>
              <a:t>Some questions may sound very similar, but it’s not a trick. Some questions may ask the same thing in different ways so that we can make sure we really understand how young people are feeling. </a:t>
            </a:r>
          </a:p>
          <a:p>
            <a:pPr marL="0" indent="0">
              <a:buNone/>
              <a:defRPr/>
            </a:pPr>
            <a:endParaRPr lang="en-GB" sz="1800" i="1">
              <a:solidFill>
                <a:srgbClr val="023554"/>
              </a:solidFill>
              <a:latin typeface="Georgia"/>
              <a:cs typeface="Arial"/>
            </a:endParaRPr>
          </a:p>
          <a:p>
            <a:pPr marL="0" lvl="0" indent="0">
              <a:buNone/>
              <a:defRPr/>
            </a:pPr>
            <a:r>
              <a:rPr lang="en-GB" sz="1800" b="1">
                <a:solidFill>
                  <a:srgbClr val="023554"/>
                </a:solidFill>
                <a:latin typeface="Georgia"/>
                <a:cs typeface="Arial"/>
              </a:rPr>
              <a:t>Is this a test? </a:t>
            </a:r>
          </a:p>
          <a:p>
            <a:pPr marL="0" lvl="0" indent="0">
              <a:buNone/>
              <a:defRPr/>
            </a:pPr>
            <a:r>
              <a:rPr lang="en-GB" sz="1800" i="1">
                <a:solidFill>
                  <a:srgbClr val="023554"/>
                </a:solidFill>
                <a:latin typeface="Georgia"/>
                <a:cs typeface="Arial"/>
              </a:rPr>
              <a:t>No, this isn’t a test. There are no right or wrong answers. The questions in the survey are just about your thoughts and feelings. </a:t>
            </a:r>
          </a:p>
          <a:p>
            <a:pPr marL="0" lvl="0" indent="0">
              <a:buNone/>
              <a:defRPr/>
            </a:pPr>
            <a:endParaRPr lang="en-GB" sz="1400" b="1">
              <a:solidFill>
                <a:srgbClr val="023554"/>
              </a:solidFill>
              <a:latin typeface="Georgia" panose="02040502050405020303" pitchFamily="18" charset="0"/>
            </a:endParaRPr>
          </a:p>
          <a:p>
            <a:pPr marL="0" lvl="0" indent="0">
              <a:buNone/>
              <a:defRPr/>
            </a:pPr>
            <a:endParaRPr lang="en-GB" sz="1400" i="1">
              <a:solidFill>
                <a:srgbClr val="023554"/>
              </a:solidFill>
              <a:latin typeface="Georgia" panose="02040502050405020303" pitchFamily="18" charset="0"/>
            </a:endParaRPr>
          </a:p>
          <a:p>
            <a:pPr marL="0" lvl="0" indent="0" algn="r">
              <a:buNone/>
              <a:defRPr/>
            </a:pPr>
            <a:endParaRPr lang="en-GB" sz="1400" i="1">
              <a:solidFill>
                <a:srgbClr val="023554"/>
              </a:solidFill>
              <a:latin typeface="Georgia" panose="02040502050405020303" pitchFamily="18" charset="0"/>
            </a:endParaRPr>
          </a:p>
        </p:txBody>
      </p:sp>
      <p:sp>
        <p:nvSpPr>
          <p:cNvPr id="6" name="Content Placeholder 2">
            <a:extLst>
              <a:ext uri="{FF2B5EF4-FFF2-40B4-BE49-F238E27FC236}">
                <a16:creationId xmlns:a16="http://schemas.microsoft.com/office/drawing/2014/main" id="{8FF3A641-6EF1-418C-A1C8-8CED08DC46F5}"/>
              </a:ext>
            </a:extLst>
          </p:cNvPr>
          <p:cNvSpPr txBox="1">
            <a:spLocks/>
          </p:cNvSpPr>
          <p:nvPr/>
        </p:nvSpPr>
        <p:spPr bwMode="auto">
          <a:xfrm>
            <a:off x="7471217" y="2318520"/>
            <a:ext cx="4213924" cy="17805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GB" sz="1800" b="1">
                <a:solidFill>
                  <a:srgbClr val="023554"/>
                </a:solidFill>
                <a:latin typeface="Georgia"/>
                <a:cs typeface="Arial"/>
              </a:rPr>
              <a:t>Do I have to answer every question? </a:t>
            </a:r>
          </a:p>
          <a:p>
            <a:pPr marL="0" lvl="0" indent="0">
              <a:buNone/>
              <a:defRPr/>
            </a:pPr>
            <a:r>
              <a:rPr lang="en-GB" sz="1800" i="1">
                <a:solidFill>
                  <a:srgbClr val="023554"/>
                </a:solidFill>
                <a:latin typeface="Georgia"/>
                <a:cs typeface="Arial"/>
              </a:rPr>
              <a:t>If you don’t want to answer a question, that’s ok. It’s your choice which questions you answer. If you don’t want to answer a question, just leave it blank and move onto the next one. </a:t>
            </a:r>
          </a:p>
          <a:p>
            <a:pPr marL="0" lvl="0" indent="0">
              <a:buNone/>
              <a:defRPr/>
            </a:pPr>
            <a:endParaRPr lang="en-GB" sz="1400" i="1">
              <a:solidFill>
                <a:srgbClr val="023554"/>
              </a:solidFill>
              <a:latin typeface="Georgia" panose="02040502050405020303" pitchFamily="18" charset="0"/>
            </a:endParaRPr>
          </a:p>
        </p:txBody>
      </p:sp>
      <p:sp>
        <p:nvSpPr>
          <p:cNvPr id="8" name="TextBox 7">
            <a:extLst>
              <a:ext uri="{FF2B5EF4-FFF2-40B4-BE49-F238E27FC236}">
                <a16:creationId xmlns:a16="http://schemas.microsoft.com/office/drawing/2014/main" id="{95727B76-0075-47D5-B9DE-9A8B690B6041}"/>
              </a:ext>
            </a:extLst>
          </p:cNvPr>
          <p:cNvSpPr txBox="1"/>
          <p:nvPr/>
        </p:nvSpPr>
        <p:spPr>
          <a:xfrm>
            <a:off x="7469312" y="5036093"/>
            <a:ext cx="4366517" cy="1015663"/>
          </a:xfrm>
          <a:prstGeom prst="rect">
            <a:avLst/>
          </a:prstGeom>
          <a:noFill/>
        </p:spPr>
        <p:txBody>
          <a:bodyPr wrap="square" lIns="91440" tIns="45720" rIns="91440" bIns="45720" rtlCol="0" anchor="t">
            <a:spAutoFit/>
          </a:bodyPr>
          <a:lstStyle/>
          <a:p>
            <a:r>
              <a:rPr lang="en-GB" sz="2000">
                <a:solidFill>
                  <a:srgbClr val="023554"/>
                </a:solidFill>
                <a:latin typeface="Georgia"/>
                <a:cs typeface="Arial"/>
              </a:rPr>
              <a:t>If you have additional questions, do email the #BeeWell Team:</a:t>
            </a:r>
          </a:p>
          <a:p>
            <a:r>
              <a:rPr lang="en-GB" sz="2000">
                <a:solidFill>
                  <a:srgbClr val="023554"/>
                </a:solidFill>
                <a:latin typeface="Georgia"/>
                <a:cs typeface="Arial"/>
                <a:hlinkClick r:id="rId4"/>
              </a:rPr>
              <a:t>beewell@manchester.ac.uk</a:t>
            </a:r>
            <a:endParaRPr lang="en-GB" sz="2000">
              <a:solidFill>
                <a:srgbClr val="023554"/>
              </a:solidFill>
              <a:latin typeface="Georgia" panose="02040502050405020303" pitchFamily="18" charset="0"/>
            </a:endParaRPr>
          </a:p>
        </p:txBody>
      </p:sp>
    </p:spTree>
    <p:extLst>
      <p:ext uri="{BB962C8B-B14F-4D97-AF65-F5344CB8AC3E}">
        <p14:creationId xmlns:p14="http://schemas.microsoft.com/office/powerpoint/2010/main" val="53026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FC1E8FBF-1626-633F-0EC5-909B61554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314241" y="138918"/>
            <a:ext cx="3309937" cy="1143000"/>
          </a:xfrm>
        </p:spPr>
        <p:txBody>
          <a:bodyPr/>
          <a:lstStyle/>
          <a:p>
            <a:r>
              <a:rPr lang="en-GB" sz="3000">
                <a:latin typeface="Georgia"/>
                <a:cs typeface="Arial"/>
              </a:rPr>
              <a:t>Glossary</a:t>
            </a:r>
            <a:br>
              <a:rPr lang="en-GB" sz="3000"/>
            </a:br>
            <a:r>
              <a:rPr lang="en-GB" sz="3000">
                <a:latin typeface="Georgia"/>
                <a:cs typeface="Arial"/>
              </a:rPr>
              <a:t>A to G</a:t>
            </a:r>
          </a:p>
        </p:txBody>
      </p:sp>
      <p:sp>
        <p:nvSpPr>
          <p:cNvPr id="5" name="TextBox 4">
            <a:extLst>
              <a:ext uri="{FF2B5EF4-FFF2-40B4-BE49-F238E27FC236}">
                <a16:creationId xmlns:a16="http://schemas.microsoft.com/office/drawing/2014/main" id="{99D7485A-C02D-4E34-BF8B-4F4CD0670FB0}"/>
              </a:ext>
            </a:extLst>
          </p:cNvPr>
          <p:cNvSpPr txBox="1"/>
          <p:nvPr/>
        </p:nvSpPr>
        <p:spPr>
          <a:xfrm>
            <a:off x="568043" y="497458"/>
            <a:ext cx="5527497" cy="5909310"/>
          </a:xfrm>
          <a:prstGeom prst="rect">
            <a:avLst/>
          </a:prstGeom>
          <a:noFill/>
        </p:spPr>
        <p:txBody>
          <a:bodyPr wrap="square" lIns="91440" tIns="45720" rIns="91440" bIns="45720" rtlCol="0" anchor="t">
            <a:spAutoFit/>
          </a:bodyPr>
          <a:lstStyle/>
          <a:p>
            <a:r>
              <a:rPr lang="en-GB" b="1">
                <a:solidFill>
                  <a:srgbClr val="023554"/>
                </a:solidFill>
                <a:latin typeface="Georgia"/>
                <a:cs typeface="Arial"/>
              </a:rPr>
              <a:t>Abusive</a:t>
            </a:r>
            <a:r>
              <a:rPr lang="en-GB">
                <a:solidFill>
                  <a:srgbClr val="023554"/>
                </a:solidFill>
                <a:latin typeface="Georgia"/>
                <a:cs typeface="Arial"/>
              </a:rPr>
              <a:t> – Treating someone badly or cruelly.</a:t>
            </a:r>
          </a:p>
          <a:p>
            <a:r>
              <a:rPr lang="en-GB" b="1">
                <a:solidFill>
                  <a:srgbClr val="023554"/>
                </a:solidFill>
                <a:latin typeface="Georgia"/>
                <a:cs typeface="Arial"/>
              </a:rPr>
              <a:t>Anonymous</a:t>
            </a:r>
            <a:r>
              <a:rPr lang="en-GB">
                <a:solidFill>
                  <a:srgbClr val="023554"/>
                </a:solidFill>
                <a:latin typeface="Georgia"/>
                <a:cs typeface="Arial"/>
              </a:rPr>
              <a:t> - Not named or identified.</a:t>
            </a:r>
          </a:p>
          <a:p>
            <a:r>
              <a:rPr lang="en-GB" b="1">
                <a:solidFill>
                  <a:srgbClr val="023554"/>
                </a:solidFill>
                <a:latin typeface="Georgia"/>
                <a:cs typeface="Arial"/>
              </a:rPr>
              <a:t>Abilities</a:t>
            </a:r>
            <a:r>
              <a:rPr lang="en-GB">
                <a:solidFill>
                  <a:srgbClr val="023554"/>
                </a:solidFill>
                <a:latin typeface="Georgia"/>
                <a:cs typeface="Arial"/>
              </a:rPr>
              <a:t> – The power or skill to do something.</a:t>
            </a:r>
          </a:p>
          <a:p>
            <a:r>
              <a:rPr lang="en-GB" b="1">
                <a:solidFill>
                  <a:srgbClr val="023554"/>
                </a:solidFill>
                <a:latin typeface="Georgia"/>
                <a:cs typeface="Arial"/>
              </a:rPr>
              <a:t>Bullying</a:t>
            </a:r>
            <a:r>
              <a:rPr lang="en-GB">
                <a:solidFill>
                  <a:srgbClr val="023554"/>
                </a:solidFill>
                <a:latin typeface="Georgia"/>
                <a:cs typeface="Arial"/>
              </a:rPr>
              <a:t> – Bullying is when someone is being hurt by words or actions on purpose, usually more than once, feels bad because of it, and has a hard time stopping what is happening to them. </a:t>
            </a:r>
          </a:p>
          <a:p>
            <a:r>
              <a:rPr lang="en-GB" b="1">
                <a:solidFill>
                  <a:srgbClr val="023554"/>
                </a:solidFill>
                <a:latin typeface="Georgia"/>
                <a:cs typeface="Arial"/>
              </a:rPr>
              <a:t>Cyberbullying</a:t>
            </a:r>
            <a:r>
              <a:rPr lang="en-GB">
                <a:solidFill>
                  <a:srgbClr val="023554"/>
                </a:solidFill>
                <a:latin typeface="Georgia"/>
                <a:cs typeface="Arial"/>
              </a:rPr>
              <a:t> – Bullying (see above) that takes place online. For example, on social media, texts, email, posts, or other digital methods. </a:t>
            </a:r>
          </a:p>
          <a:p>
            <a:r>
              <a:rPr lang="en-GB" b="1">
                <a:solidFill>
                  <a:srgbClr val="023554"/>
                </a:solidFill>
                <a:latin typeface="Georgia"/>
                <a:cs typeface="Arial"/>
              </a:rPr>
              <a:t>Confident</a:t>
            </a:r>
            <a:r>
              <a:rPr lang="en-GB">
                <a:solidFill>
                  <a:srgbClr val="023554"/>
                </a:solidFill>
                <a:latin typeface="Georgia"/>
                <a:cs typeface="Arial"/>
              </a:rPr>
              <a:t> - Feeling or believing that you can do something well.</a:t>
            </a:r>
          </a:p>
          <a:p>
            <a:r>
              <a:rPr lang="en-GB" b="1">
                <a:solidFill>
                  <a:srgbClr val="023554"/>
                </a:solidFill>
                <a:latin typeface="Georgia"/>
                <a:cs typeface="Arial"/>
              </a:rPr>
              <a:t>Cope</a:t>
            </a:r>
            <a:r>
              <a:rPr lang="en-GB">
                <a:solidFill>
                  <a:srgbClr val="023554"/>
                </a:solidFill>
                <a:latin typeface="Georgia"/>
                <a:cs typeface="Arial"/>
              </a:rPr>
              <a:t> - To deal with or handle problems.</a:t>
            </a:r>
          </a:p>
          <a:p>
            <a:r>
              <a:rPr lang="en-GB" b="1">
                <a:solidFill>
                  <a:srgbClr val="023554"/>
                </a:solidFill>
                <a:latin typeface="Georgia"/>
                <a:cs typeface="Arial"/>
              </a:rPr>
              <a:t>Disability</a:t>
            </a:r>
            <a:r>
              <a:rPr lang="en-GB">
                <a:solidFill>
                  <a:srgbClr val="023554"/>
                </a:solidFill>
                <a:latin typeface="Georgia"/>
                <a:cs typeface="Arial"/>
              </a:rPr>
              <a:t> - A physical or mental condition that limits a person’s movements, senses, or activities.</a:t>
            </a:r>
            <a:endParaRPr lang="en-US">
              <a:solidFill>
                <a:srgbClr val="000000"/>
              </a:solidFill>
              <a:latin typeface="Georgia"/>
              <a:cs typeface="Arial"/>
            </a:endParaRPr>
          </a:p>
          <a:p>
            <a:r>
              <a:rPr lang="en-GB" b="1">
                <a:solidFill>
                  <a:srgbClr val="023554"/>
                </a:solidFill>
                <a:latin typeface="Georgia"/>
                <a:cs typeface="Arial"/>
              </a:rPr>
              <a:t>Emotions</a:t>
            </a:r>
            <a:r>
              <a:rPr lang="en-GB">
                <a:solidFill>
                  <a:srgbClr val="023554"/>
                </a:solidFill>
                <a:latin typeface="Georgia"/>
                <a:cs typeface="Arial"/>
              </a:rPr>
              <a:t> - Emotions are the way you feel. For example, feeling happy or sad.</a:t>
            </a:r>
            <a:endParaRPr lang="en-US">
              <a:solidFill>
                <a:srgbClr val="000000"/>
              </a:solidFill>
              <a:latin typeface="Georgia"/>
              <a:cs typeface="Arial"/>
            </a:endParaRPr>
          </a:p>
          <a:p>
            <a:r>
              <a:rPr lang="en-GB" b="1">
                <a:solidFill>
                  <a:srgbClr val="023554"/>
                </a:solidFill>
                <a:latin typeface="Georgia" panose="02040502050405020303" pitchFamily="18" charset="0"/>
              </a:rPr>
              <a:t>Express</a:t>
            </a:r>
            <a:r>
              <a:rPr lang="en-GB">
                <a:solidFill>
                  <a:srgbClr val="023554"/>
                </a:solidFill>
                <a:latin typeface="Georgia" panose="02040502050405020303" pitchFamily="18" charset="0"/>
              </a:rPr>
              <a:t> - To show how you think or feel.</a:t>
            </a:r>
            <a:endParaRPr lang="en-GB">
              <a:solidFill>
                <a:srgbClr val="000000"/>
              </a:solidFill>
            </a:endParaRPr>
          </a:p>
          <a:p>
            <a:r>
              <a:rPr lang="en-GB" b="1">
                <a:solidFill>
                  <a:srgbClr val="023554"/>
                </a:solidFill>
                <a:latin typeface="Georgia"/>
                <a:cs typeface="Arial"/>
              </a:rPr>
              <a:t>Extent “Indicate to what extent” </a:t>
            </a:r>
            <a:r>
              <a:rPr lang="en-GB">
                <a:solidFill>
                  <a:srgbClr val="023554"/>
                </a:solidFill>
                <a:latin typeface="Georgia"/>
                <a:cs typeface="Arial"/>
              </a:rPr>
              <a:t>- How much.</a:t>
            </a:r>
          </a:p>
          <a:p>
            <a:r>
              <a:rPr lang="en-GB" b="1">
                <a:solidFill>
                  <a:srgbClr val="023554"/>
                </a:solidFill>
                <a:latin typeface="Georgia"/>
                <a:cs typeface="Arial"/>
              </a:rPr>
              <a:t>Job prospects </a:t>
            </a:r>
            <a:r>
              <a:rPr lang="en-GB">
                <a:solidFill>
                  <a:srgbClr val="023554"/>
                </a:solidFill>
                <a:latin typeface="Georgia"/>
                <a:cs typeface="Arial"/>
              </a:rPr>
              <a:t>- How likely you are to be successful in a future job.</a:t>
            </a:r>
            <a:endParaRPr lang="en-GB"/>
          </a:p>
        </p:txBody>
      </p:sp>
      <p:sp>
        <p:nvSpPr>
          <p:cNvPr id="6" name="TextBox 5">
            <a:extLst>
              <a:ext uri="{FF2B5EF4-FFF2-40B4-BE49-F238E27FC236}">
                <a16:creationId xmlns:a16="http://schemas.microsoft.com/office/drawing/2014/main" id="{3723AA61-9599-4665-BD9D-B26F9F0D9FEA}"/>
              </a:ext>
            </a:extLst>
          </p:cNvPr>
          <p:cNvSpPr txBox="1"/>
          <p:nvPr/>
        </p:nvSpPr>
        <p:spPr>
          <a:xfrm>
            <a:off x="6093040" y="2463079"/>
            <a:ext cx="5527497" cy="3970318"/>
          </a:xfrm>
          <a:prstGeom prst="rect">
            <a:avLst/>
          </a:prstGeom>
          <a:noFill/>
        </p:spPr>
        <p:txBody>
          <a:bodyPr wrap="square" lIns="91440" tIns="45720" rIns="91440" bIns="45720" rtlCol="0" anchor="t">
            <a:spAutoFit/>
          </a:bodyPr>
          <a:lstStyle/>
          <a:p>
            <a:r>
              <a:rPr lang="en-GB" b="1">
                <a:solidFill>
                  <a:srgbClr val="023554"/>
                </a:solidFill>
                <a:latin typeface="Georgia"/>
                <a:cs typeface="Arial"/>
              </a:rPr>
              <a:t>Gender</a:t>
            </a:r>
            <a:r>
              <a:rPr lang="en-GB">
                <a:solidFill>
                  <a:srgbClr val="023554"/>
                </a:solidFill>
                <a:latin typeface="Georgia"/>
                <a:cs typeface="Arial"/>
              </a:rPr>
              <a:t> - Gender refers to the characteristics (for example, behaviours) that different cultures and societies associate with girls and boys (or men and women).  </a:t>
            </a:r>
          </a:p>
          <a:p>
            <a:r>
              <a:rPr lang="en-GB" b="1">
                <a:solidFill>
                  <a:srgbClr val="023554"/>
                </a:solidFill>
                <a:latin typeface="Georgia"/>
              </a:rPr>
              <a:t>Gender Identity </a:t>
            </a:r>
            <a:r>
              <a:rPr lang="en-GB">
                <a:solidFill>
                  <a:srgbClr val="023554"/>
                </a:solidFill>
                <a:latin typeface="Georgia"/>
              </a:rPr>
              <a:t>- A person’s innate sense of their own gender, whether male, female or something else, which may or may not correspond to the sex assigned at birth. For example, someone assigned male at birth may identify as a girl, or indeed not identify with any particular category.</a:t>
            </a:r>
            <a:endParaRPr lang="en-US">
              <a:solidFill>
                <a:srgbClr val="000000"/>
              </a:solidFill>
              <a:latin typeface="Georgia"/>
            </a:endParaRPr>
          </a:p>
          <a:p>
            <a:r>
              <a:rPr lang="en-GB" b="1">
                <a:solidFill>
                  <a:srgbClr val="023554"/>
                </a:solidFill>
                <a:latin typeface="Georgia"/>
              </a:rPr>
              <a:t>Generally/In general </a:t>
            </a:r>
            <a:r>
              <a:rPr lang="en-GB">
                <a:solidFill>
                  <a:srgbClr val="023554"/>
                </a:solidFill>
                <a:latin typeface="Georgia"/>
              </a:rPr>
              <a:t>- In most cases/ most of the time.</a:t>
            </a:r>
            <a:endParaRPr lang="en-US">
              <a:solidFill>
                <a:srgbClr val="000000"/>
              </a:solidFill>
              <a:latin typeface="Georgia"/>
            </a:endParaRPr>
          </a:p>
          <a:p>
            <a:r>
              <a:rPr lang="en-GB" b="1">
                <a:solidFill>
                  <a:srgbClr val="023554"/>
                </a:solidFill>
                <a:latin typeface="Georgia"/>
              </a:rPr>
              <a:t>Generation</a:t>
            </a:r>
            <a:r>
              <a:rPr lang="en-GB">
                <a:solidFill>
                  <a:srgbClr val="023554"/>
                </a:solidFill>
                <a:latin typeface="Georgia"/>
              </a:rPr>
              <a:t> - A group of people born and living at about the same time.</a:t>
            </a:r>
            <a:endParaRPr lang="en-GB">
              <a:latin typeface="Georgia"/>
            </a:endParaRPr>
          </a:p>
        </p:txBody>
      </p:sp>
    </p:spTree>
    <p:extLst>
      <p:ext uri="{BB962C8B-B14F-4D97-AF65-F5344CB8AC3E}">
        <p14:creationId xmlns:p14="http://schemas.microsoft.com/office/powerpoint/2010/main" val="2517074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6FB38485-CC03-396E-C3A3-B89E45E1A3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327202" y="185075"/>
            <a:ext cx="3308350" cy="1143000"/>
          </a:xfrm>
        </p:spPr>
        <p:txBody>
          <a:bodyPr/>
          <a:lstStyle/>
          <a:p>
            <a:r>
              <a:rPr lang="en-GB" sz="3000">
                <a:latin typeface="Georgia"/>
                <a:ea typeface="Open Sans"/>
                <a:cs typeface="Arial"/>
              </a:rPr>
              <a:t>Glossary </a:t>
            </a:r>
            <a:br>
              <a:rPr lang="en-GB" sz="3000"/>
            </a:br>
            <a:r>
              <a:rPr lang="en-GB" sz="3000">
                <a:latin typeface="Georgia"/>
                <a:ea typeface="Open Sans"/>
                <a:cs typeface="Arial"/>
              </a:rPr>
              <a:t>I to S</a:t>
            </a:r>
          </a:p>
        </p:txBody>
      </p:sp>
      <p:sp>
        <p:nvSpPr>
          <p:cNvPr id="5" name="TextBox 4">
            <a:extLst>
              <a:ext uri="{FF2B5EF4-FFF2-40B4-BE49-F238E27FC236}">
                <a16:creationId xmlns:a16="http://schemas.microsoft.com/office/drawing/2014/main" id="{99D7485A-C02D-4E34-BF8B-4F4CD0670FB0}"/>
              </a:ext>
            </a:extLst>
          </p:cNvPr>
          <p:cNvSpPr txBox="1"/>
          <p:nvPr/>
        </p:nvSpPr>
        <p:spPr>
          <a:xfrm>
            <a:off x="463257" y="1401221"/>
            <a:ext cx="5789079" cy="5078313"/>
          </a:xfrm>
          <a:prstGeom prst="rect">
            <a:avLst/>
          </a:prstGeom>
          <a:noFill/>
        </p:spPr>
        <p:txBody>
          <a:bodyPr wrap="square" lIns="91440" tIns="45720" rIns="91440" bIns="45720" rtlCol="0" anchor="t">
            <a:spAutoFit/>
          </a:bodyPr>
          <a:lstStyle/>
          <a:p>
            <a:endParaRPr lang="en-GB">
              <a:solidFill>
                <a:srgbClr val="023554"/>
              </a:solidFill>
              <a:latin typeface="Georgia" panose="02040502050405020303" pitchFamily="18" charset="0"/>
            </a:endParaRPr>
          </a:p>
          <a:p>
            <a:r>
              <a:rPr lang="en-GB" b="1">
                <a:solidFill>
                  <a:srgbClr val="023554"/>
                </a:solidFill>
                <a:latin typeface="Georgia"/>
                <a:cs typeface="Arial"/>
              </a:rPr>
              <a:t>Interactions</a:t>
            </a:r>
            <a:r>
              <a:rPr lang="en-GB">
                <a:solidFill>
                  <a:srgbClr val="023554"/>
                </a:solidFill>
                <a:latin typeface="Georgia"/>
                <a:cs typeface="Arial"/>
              </a:rPr>
              <a:t> – The act of meeting, talking, or doing things with someone. </a:t>
            </a:r>
            <a:endParaRPr lang="en-US">
              <a:solidFill>
                <a:srgbClr val="000000"/>
              </a:solidFill>
              <a:latin typeface="Georgia"/>
              <a:cs typeface="Arial"/>
            </a:endParaRPr>
          </a:p>
          <a:p>
            <a:r>
              <a:rPr lang="en-GB" b="1">
                <a:solidFill>
                  <a:srgbClr val="023554"/>
                </a:solidFill>
                <a:latin typeface="Georgia"/>
                <a:cs typeface="Arial"/>
              </a:rPr>
              <a:t>Lonely</a:t>
            </a:r>
            <a:r>
              <a:rPr lang="en-GB">
                <a:solidFill>
                  <a:srgbClr val="023554"/>
                </a:solidFill>
                <a:latin typeface="Georgia"/>
                <a:cs typeface="Arial"/>
              </a:rPr>
              <a:t> - The unhappy feeling of being alone or apart from others.</a:t>
            </a:r>
            <a:endParaRPr lang="en-US">
              <a:solidFill>
                <a:srgbClr val="000000"/>
              </a:solidFill>
              <a:latin typeface="Georgia"/>
              <a:cs typeface="Arial"/>
            </a:endParaRPr>
          </a:p>
          <a:p>
            <a:r>
              <a:rPr lang="en-GB" b="1">
                <a:solidFill>
                  <a:srgbClr val="023554"/>
                </a:solidFill>
                <a:latin typeface="Georgia"/>
                <a:cs typeface="Arial"/>
              </a:rPr>
              <a:t>Mental health </a:t>
            </a:r>
            <a:r>
              <a:rPr lang="en-GB">
                <a:solidFill>
                  <a:srgbClr val="023554"/>
                </a:solidFill>
                <a:latin typeface="Georgia"/>
                <a:cs typeface="Arial"/>
              </a:rPr>
              <a:t>- We all have mental health. Mental health is about our feelings, our thinking, our emotions and our moods.</a:t>
            </a:r>
            <a:endParaRPr lang="en-US">
              <a:solidFill>
                <a:srgbClr val="000000"/>
              </a:solidFill>
              <a:latin typeface="Georgia"/>
              <a:cs typeface="Arial"/>
            </a:endParaRPr>
          </a:p>
          <a:p>
            <a:r>
              <a:rPr lang="en-GB" b="1">
                <a:solidFill>
                  <a:srgbClr val="023554"/>
                </a:solidFill>
                <a:latin typeface="Georgia"/>
                <a:cs typeface="Arial"/>
              </a:rPr>
              <a:t>Mental health condition </a:t>
            </a:r>
            <a:r>
              <a:rPr lang="en-GB">
                <a:solidFill>
                  <a:srgbClr val="023554"/>
                </a:solidFill>
                <a:latin typeface="Georgia"/>
                <a:cs typeface="Arial"/>
              </a:rPr>
              <a:t>- Refers to a particular type or state of mental health, for example, depression, anxiety, schizophrenia.</a:t>
            </a:r>
            <a:endParaRPr lang="en-US">
              <a:solidFill>
                <a:srgbClr val="000000"/>
              </a:solidFill>
              <a:latin typeface="Georgia"/>
              <a:cs typeface="Arial"/>
            </a:endParaRPr>
          </a:p>
          <a:p>
            <a:r>
              <a:rPr lang="en-GB" b="1">
                <a:solidFill>
                  <a:srgbClr val="023554"/>
                </a:solidFill>
                <a:latin typeface="Georgia"/>
                <a:cs typeface="Arial"/>
              </a:rPr>
              <a:t>Mildly “I mildly disagree” </a:t>
            </a:r>
            <a:r>
              <a:rPr lang="en-GB">
                <a:solidFill>
                  <a:srgbClr val="023554"/>
                </a:solidFill>
                <a:latin typeface="Georgia"/>
                <a:cs typeface="Arial"/>
              </a:rPr>
              <a:t>- I disagree a little bit.</a:t>
            </a:r>
            <a:endParaRPr lang="en-US">
              <a:solidFill>
                <a:srgbClr val="000000"/>
              </a:solidFill>
              <a:latin typeface="Georgia"/>
              <a:cs typeface="Arial"/>
            </a:endParaRPr>
          </a:p>
          <a:p>
            <a:r>
              <a:rPr lang="en-GB" b="1">
                <a:solidFill>
                  <a:srgbClr val="023554"/>
                </a:solidFill>
                <a:latin typeface="Georgia"/>
                <a:cs typeface="Arial"/>
              </a:rPr>
              <a:t>Moderately “I moderately disagree” </a:t>
            </a:r>
            <a:r>
              <a:rPr lang="en-GB">
                <a:solidFill>
                  <a:srgbClr val="023554"/>
                </a:solidFill>
                <a:latin typeface="Georgia"/>
                <a:cs typeface="Arial"/>
              </a:rPr>
              <a:t>- I disagree quite a bit.</a:t>
            </a:r>
          </a:p>
          <a:p>
            <a:r>
              <a:rPr lang="en-GB" b="1">
                <a:solidFill>
                  <a:srgbClr val="023554"/>
                </a:solidFill>
                <a:latin typeface="Georgia"/>
                <a:cs typeface="Arial"/>
              </a:rPr>
              <a:t>Neighbours</a:t>
            </a:r>
            <a:r>
              <a:rPr lang="en-GB">
                <a:solidFill>
                  <a:srgbClr val="023554"/>
                </a:solidFill>
                <a:latin typeface="Georgia"/>
                <a:cs typeface="Arial"/>
              </a:rPr>
              <a:t> - The people who live in the houses close to your house.</a:t>
            </a:r>
            <a:endParaRPr lang="en-US">
              <a:solidFill>
                <a:srgbClr val="000000"/>
              </a:solidFill>
              <a:latin typeface="Georgia"/>
              <a:cs typeface="Arial"/>
            </a:endParaRPr>
          </a:p>
          <a:p>
            <a:r>
              <a:rPr lang="en-GB" b="1">
                <a:solidFill>
                  <a:srgbClr val="023554"/>
                </a:solidFill>
                <a:latin typeface="Georgia"/>
                <a:cs typeface="Arial"/>
              </a:rPr>
              <a:t>Optimistic</a:t>
            </a:r>
            <a:r>
              <a:rPr lang="en-GB">
                <a:solidFill>
                  <a:srgbClr val="023554"/>
                </a:solidFill>
                <a:latin typeface="Georgia"/>
                <a:cs typeface="Arial"/>
              </a:rPr>
              <a:t> - Hoping or believing that good things will happen in the future.</a:t>
            </a:r>
            <a:endParaRPr lang="en-US">
              <a:solidFill>
                <a:srgbClr val="000000"/>
              </a:solidFill>
              <a:latin typeface="Georgia"/>
              <a:cs typeface="Arial"/>
            </a:endParaRPr>
          </a:p>
        </p:txBody>
      </p:sp>
      <p:sp>
        <p:nvSpPr>
          <p:cNvPr id="10" name="TextBox 9">
            <a:extLst>
              <a:ext uri="{FF2B5EF4-FFF2-40B4-BE49-F238E27FC236}">
                <a16:creationId xmlns:a16="http://schemas.microsoft.com/office/drawing/2014/main" id="{9BE322A8-448F-BDC6-3FFE-405E78881858}"/>
              </a:ext>
            </a:extLst>
          </p:cNvPr>
          <p:cNvSpPr txBox="1"/>
          <p:nvPr/>
        </p:nvSpPr>
        <p:spPr>
          <a:xfrm>
            <a:off x="6434233" y="2200638"/>
            <a:ext cx="5527497" cy="4247317"/>
          </a:xfrm>
          <a:prstGeom prst="rect">
            <a:avLst/>
          </a:prstGeom>
          <a:noFill/>
        </p:spPr>
        <p:txBody>
          <a:bodyPr wrap="square" lIns="91440" tIns="45720" rIns="91440" bIns="45720" rtlCol="0" anchor="t">
            <a:spAutoFit/>
          </a:bodyPr>
          <a:lstStyle/>
          <a:p>
            <a:r>
              <a:rPr lang="en-GB" b="1">
                <a:solidFill>
                  <a:srgbClr val="023554"/>
                </a:solidFill>
                <a:latin typeface="Georgia"/>
                <a:cs typeface="Arial"/>
              </a:rPr>
              <a:t>Physical Activity </a:t>
            </a:r>
            <a:r>
              <a:rPr lang="en-GB">
                <a:solidFill>
                  <a:srgbClr val="023554"/>
                </a:solidFill>
                <a:latin typeface="Georgia"/>
                <a:cs typeface="Arial"/>
              </a:rPr>
              <a:t>- An activity that increases your heart rate and makes you get out of breath.</a:t>
            </a:r>
            <a:endParaRPr lang="en-US">
              <a:solidFill>
                <a:srgbClr val="000000"/>
              </a:solidFill>
              <a:latin typeface="Georgia"/>
              <a:cs typeface="Arial"/>
            </a:endParaRPr>
          </a:p>
          <a:p>
            <a:r>
              <a:rPr lang="en-GB" b="1">
                <a:solidFill>
                  <a:srgbClr val="023554"/>
                </a:solidFill>
                <a:latin typeface="Georgia"/>
                <a:cs typeface="Arial"/>
              </a:rPr>
              <a:t>Physical Health </a:t>
            </a:r>
            <a:r>
              <a:rPr lang="en-GB">
                <a:solidFill>
                  <a:srgbClr val="023554"/>
                </a:solidFill>
                <a:latin typeface="Georgia"/>
                <a:cs typeface="Arial"/>
              </a:rPr>
              <a:t>- How well your body functions physically.</a:t>
            </a:r>
            <a:endParaRPr lang="en-GB"/>
          </a:p>
          <a:p>
            <a:r>
              <a:rPr lang="en-GB" b="1">
                <a:solidFill>
                  <a:srgbClr val="023554"/>
                </a:solidFill>
                <a:latin typeface="Georgia"/>
                <a:cs typeface="Arial"/>
              </a:rPr>
              <a:t>Pressured</a:t>
            </a:r>
            <a:r>
              <a:rPr lang="en-GB">
                <a:solidFill>
                  <a:srgbClr val="023554"/>
                </a:solidFill>
                <a:latin typeface="Georgia"/>
                <a:cs typeface="Arial"/>
              </a:rPr>
              <a:t> - Feeling like you have to do something you don’t want to do. </a:t>
            </a:r>
            <a:endParaRPr lang="en-US">
              <a:solidFill>
                <a:srgbClr val="000000"/>
              </a:solidFill>
              <a:latin typeface="Georgia"/>
              <a:cs typeface="Arial"/>
            </a:endParaRPr>
          </a:p>
          <a:p>
            <a:r>
              <a:rPr lang="en-GB" b="1">
                <a:solidFill>
                  <a:srgbClr val="023554"/>
                </a:solidFill>
                <a:latin typeface="Georgia"/>
                <a:cs typeface="Arial"/>
              </a:rPr>
              <a:t>Qualities “I feel that I have a number of good qualities” </a:t>
            </a:r>
            <a:r>
              <a:rPr lang="en-GB">
                <a:solidFill>
                  <a:srgbClr val="023554"/>
                </a:solidFill>
                <a:latin typeface="Georgia"/>
                <a:cs typeface="Arial"/>
              </a:rPr>
              <a:t>- Characteristics or features about you. </a:t>
            </a:r>
            <a:endParaRPr lang="en-US">
              <a:solidFill>
                <a:srgbClr val="000000"/>
              </a:solidFill>
              <a:latin typeface="Georgia"/>
              <a:cs typeface="Arial"/>
            </a:endParaRPr>
          </a:p>
          <a:p>
            <a:r>
              <a:rPr lang="en-GB" b="1">
                <a:solidFill>
                  <a:srgbClr val="023554"/>
                </a:solidFill>
                <a:latin typeface="Georgia"/>
                <a:cs typeface="Arial"/>
              </a:rPr>
              <a:t>Rarely</a:t>
            </a:r>
            <a:r>
              <a:rPr lang="en-GB">
                <a:solidFill>
                  <a:srgbClr val="023554"/>
                </a:solidFill>
                <a:latin typeface="Georgia"/>
                <a:cs typeface="Arial"/>
              </a:rPr>
              <a:t> - Not very often, hardly ever.</a:t>
            </a:r>
          </a:p>
          <a:p>
            <a:r>
              <a:rPr lang="en-GB" b="1">
                <a:solidFill>
                  <a:srgbClr val="023554"/>
                </a:solidFill>
                <a:latin typeface="Georgia"/>
                <a:cs typeface="Arial"/>
              </a:rPr>
              <a:t>Research</a:t>
            </a:r>
            <a:r>
              <a:rPr lang="en-GB">
                <a:solidFill>
                  <a:srgbClr val="023554"/>
                </a:solidFill>
                <a:latin typeface="Georgia"/>
                <a:cs typeface="Arial"/>
              </a:rPr>
              <a:t> - A study of data or information.</a:t>
            </a:r>
            <a:endParaRPr lang="en-US">
              <a:solidFill>
                <a:srgbClr val="000000"/>
              </a:solidFill>
              <a:latin typeface="Georgia"/>
              <a:cs typeface="Arial"/>
            </a:endParaRPr>
          </a:p>
          <a:p>
            <a:r>
              <a:rPr lang="en-GB" b="1">
                <a:solidFill>
                  <a:srgbClr val="023554"/>
                </a:solidFill>
                <a:latin typeface="Georgia"/>
                <a:cs typeface="Arial"/>
              </a:rPr>
              <a:t>Satisfied</a:t>
            </a:r>
            <a:r>
              <a:rPr lang="en-GB">
                <a:solidFill>
                  <a:srgbClr val="023554"/>
                </a:solidFill>
                <a:latin typeface="Georgia"/>
                <a:cs typeface="Arial"/>
              </a:rPr>
              <a:t> - Feeling happy or pleased because something has happened in the way that you wanted.</a:t>
            </a:r>
            <a:endParaRPr lang="en-US">
              <a:solidFill>
                <a:srgbClr val="000000"/>
              </a:solidFill>
              <a:latin typeface="Georgia"/>
              <a:cs typeface="Arial"/>
            </a:endParaRPr>
          </a:p>
          <a:p>
            <a:r>
              <a:rPr lang="en-GB" b="1">
                <a:solidFill>
                  <a:srgbClr val="023554"/>
                </a:solidFill>
                <a:latin typeface="Georgia"/>
                <a:cs typeface="Arial"/>
              </a:rPr>
              <a:t>Stately home </a:t>
            </a:r>
            <a:r>
              <a:rPr lang="en-GB">
                <a:solidFill>
                  <a:srgbClr val="023554"/>
                </a:solidFill>
                <a:latin typeface="Georgia"/>
                <a:cs typeface="Arial"/>
              </a:rPr>
              <a:t>– A large, old home that is open to the public. </a:t>
            </a:r>
            <a:endParaRPr lang="en-US">
              <a:solidFill>
                <a:srgbClr val="000000"/>
              </a:solidFill>
              <a:latin typeface="Georgia"/>
              <a:cs typeface="Arial"/>
            </a:endParaRPr>
          </a:p>
        </p:txBody>
      </p:sp>
    </p:spTree>
    <p:extLst>
      <p:ext uri="{BB962C8B-B14F-4D97-AF65-F5344CB8AC3E}">
        <p14:creationId xmlns:p14="http://schemas.microsoft.com/office/powerpoint/2010/main" val="152119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28584D13-0B41-E3AD-2B24-E279F0A62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idx="4294967295"/>
          </p:nvPr>
        </p:nvSpPr>
        <p:spPr>
          <a:xfrm>
            <a:off x="9270337" y="116835"/>
            <a:ext cx="3308350" cy="1143000"/>
          </a:xfrm>
        </p:spPr>
        <p:txBody>
          <a:bodyPr/>
          <a:lstStyle/>
          <a:p>
            <a:r>
              <a:rPr lang="en-GB" sz="3000">
                <a:latin typeface="Georgia"/>
                <a:ea typeface="Open Sans"/>
                <a:cs typeface="Arial"/>
              </a:rPr>
              <a:t>Glossary </a:t>
            </a:r>
            <a:br>
              <a:rPr lang="en-GB" sz="3000"/>
            </a:br>
            <a:r>
              <a:rPr lang="en-GB" sz="3000">
                <a:latin typeface="Georgia"/>
                <a:ea typeface="Open Sans"/>
                <a:cs typeface="Arial"/>
              </a:rPr>
              <a:t>S to W</a:t>
            </a:r>
          </a:p>
        </p:txBody>
      </p:sp>
      <p:sp>
        <p:nvSpPr>
          <p:cNvPr id="5" name="TextBox 4">
            <a:extLst>
              <a:ext uri="{FF2B5EF4-FFF2-40B4-BE49-F238E27FC236}">
                <a16:creationId xmlns:a16="http://schemas.microsoft.com/office/drawing/2014/main" id="{99D7485A-C02D-4E34-BF8B-4F4CD0670FB0}"/>
              </a:ext>
            </a:extLst>
          </p:cNvPr>
          <p:cNvSpPr txBox="1"/>
          <p:nvPr/>
        </p:nvSpPr>
        <p:spPr>
          <a:xfrm>
            <a:off x="629305" y="1955693"/>
            <a:ext cx="5679896" cy="3693319"/>
          </a:xfrm>
          <a:prstGeom prst="rect">
            <a:avLst/>
          </a:prstGeom>
          <a:noFill/>
        </p:spPr>
        <p:txBody>
          <a:bodyPr wrap="square" lIns="91440" tIns="45720" rIns="91440" bIns="45720" rtlCol="0" anchor="t">
            <a:spAutoFit/>
          </a:bodyPr>
          <a:lstStyle/>
          <a:p>
            <a:r>
              <a:rPr lang="en-GB" b="1">
                <a:solidFill>
                  <a:srgbClr val="023554"/>
                </a:solidFill>
                <a:latin typeface="Georgia"/>
                <a:cs typeface="Arial"/>
              </a:rPr>
              <a:t>Self-Esteem</a:t>
            </a:r>
            <a:r>
              <a:rPr lang="en-GB">
                <a:solidFill>
                  <a:srgbClr val="023554"/>
                </a:solidFill>
                <a:latin typeface="Georgia"/>
                <a:cs typeface="Arial"/>
              </a:rPr>
              <a:t> - Self-esteem means you mostly feel good about yourself. Low self-esteem means you don’t feel very good about yourself. </a:t>
            </a:r>
            <a:endParaRPr lang="en-US">
              <a:solidFill>
                <a:srgbClr val="000000"/>
              </a:solidFill>
              <a:latin typeface="Georgia"/>
              <a:cs typeface="Arial"/>
            </a:endParaRPr>
          </a:p>
          <a:p>
            <a:r>
              <a:rPr lang="en-GB" b="1">
                <a:solidFill>
                  <a:srgbClr val="023554"/>
                </a:solidFill>
                <a:latin typeface="Georgia"/>
                <a:cs typeface="Arial"/>
              </a:rPr>
              <a:t>Several</a:t>
            </a:r>
            <a:r>
              <a:rPr lang="en-GB">
                <a:solidFill>
                  <a:srgbClr val="023554"/>
                </a:solidFill>
                <a:latin typeface="Georgia"/>
                <a:cs typeface="Arial"/>
              </a:rPr>
              <a:t> – Many.</a:t>
            </a:r>
            <a:endParaRPr lang="en-GB"/>
          </a:p>
          <a:p>
            <a:r>
              <a:rPr lang="en-GB" b="1">
                <a:solidFill>
                  <a:srgbClr val="023554"/>
                </a:solidFill>
                <a:latin typeface="Georgia"/>
                <a:cs typeface="Arial"/>
              </a:rPr>
              <a:t>Sexual Orientation </a:t>
            </a:r>
            <a:r>
              <a:rPr lang="en-GB">
                <a:solidFill>
                  <a:srgbClr val="023554"/>
                </a:solidFill>
                <a:latin typeface="Georgia"/>
                <a:cs typeface="Arial"/>
              </a:rPr>
              <a:t>- Sexual orientation is a term to describe a person’s sexual attraction to other people.  Responses include Bi/Pansexual (attracted towards more than one gender) , Gay/Lesbian ( men who are attracted to other men, women who are attracted to other women) , Heterosexual/straight (men who are attracted to women, women who are attracted to men).  These terms refer to a person’s sense of identity based on their attractions, or lack thereof.</a:t>
            </a:r>
            <a:endParaRPr lang="en-GB">
              <a:latin typeface="Georgia"/>
              <a:cs typeface="Arial"/>
            </a:endParaRPr>
          </a:p>
        </p:txBody>
      </p:sp>
      <p:sp>
        <p:nvSpPr>
          <p:cNvPr id="6" name="TextBox 5">
            <a:extLst>
              <a:ext uri="{FF2B5EF4-FFF2-40B4-BE49-F238E27FC236}">
                <a16:creationId xmlns:a16="http://schemas.microsoft.com/office/drawing/2014/main" id="{3723AA61-9599-4665-BD9D-B26F9F0D9FEA}"/>
              </a:ext>
            </a:extLst>
          </p:cNvPr>
          <p:cNvSpPr txBox="1"/>
          <p:nvPr/>
        </p:nvSpPr>
        <p:spPr>
          <a:xfrm>
            <a:off x="6343320" y="3070260"/>
            <a:ext cx="5527497" cy="2585323"/>
          </a:xfrm>
          <a:prstGeom prst="rect">
            <a:avLst/>
          </a:prstGeom>
          <a:noFill/>
        </p:spPr>
        <p:txBody>
          <a:bodyPr wrap="square" rtlCol="0">
            <a:spAutoFit/>
          </a:bodyPr>
          <a:lstStyle/>
          <a:p>
            <a:r>
              <a:rPr lang="en-GB" b="1">
                <a:solidFill>
                  <a:srgbClr val="023554"/>
                </a:solidFill>
                <a:latin typeface="Georgia" panose="02040502050405020303" pitchFamily="18" charset="0"/>
              </a:rPr>
              <a:t>“Sometimes, I get involved in things later I wish I could get out of” </a:t>
            </a:r>
            <a:r>
              <a:rPr lang="en-GB">
                <a:solidFill>
                  <a:srgbClr val="023554"/>
                </a:solidFill>
                <a:latin typeface="Georgia" panose="02040502050405020303" pitchFamily="18" charset="0"/>
              </a:rPr>
              <a:t>- Sometimes I regret things that I do/sometimes I start doing something and then I feel unhappy about it.</a:t>
            </a:r>
          </a:p>
          <a:p>
            <a:r>
              <a:rPr lang="en-GB" b="1">
                <a:solidFill>
                  <a:srgbClr val="023554"/>
                </a:solidFill>
                <a:latin typeface="Georgia" panose="02040502050405020303" pitchFamily="18" charset="0"/>
              </a:rPr>
              <a:t>Value - “I am a person of value”</a:t>
            </a:r>
            <a:r>
              <a:rPr lang="en-GB">
                <a:solidFill>
                  <a:srgbClr val="023554"/>
                </a:solidFill>
                <a:latin typeface="Georgia" panose="02040502050405020303" pitchFamily="18" charset="0"/>
              </a:rPr>
              <a:t> - A feeling of importance, worth and/or usefulness.</a:t>
            </a:r>
          </a:p>
          <a:p>
            <a:r>
              <a:rPr lang="en-GB" b="1">
                <a:solidFill>
                  <a:srgbClr val="023554"/>
                </a:solidFill>
                <a:latin typeface="Georgia" panose="02040502050405020303" pitchFamily="18" charset="0"/>
              </a:rPr>
              <a:t>Wellbeing</a:t>
            </a:r>
            <a:r>
              <a:rPr lang="en-GB">
                <a:solidFill>
                  <a:srgbClr val="023554"/>
                </a:solidFill>
                <a:latin typeface="Georgia" panose="02040502050405020303" pitchFamily="18" charset="0"/>
              </a:rPr>
              <a:t> - </a:t>
            </a:r>
            <a:r>
              <a:rPr lang="en-GB" sz="1800">
                <a:solidFill>
                  <a:srgbClr val="023554"/>
                </a:solidFill>
                <a:effectLst/>
                <a:latin typeface="Georgia" panose="02040502050405020303" pitchFamily="18" charset="0"/>
                <a:ea typeface="Calibri" panose="020F0502020204030204" pitchFamily="34" charset="0"/>
                <a:cs typeface="Times New Roman" panose="02020603050405020304" pitchFamily="18" charset="0"/>
              </a:rPr>
              <a:t>A state of being comfortable, healthy and happy. This includes both physical and mental wellbeing which are equally important.  </a:t>
            </a:r>
            <a:endParaRPr lang="en-GB">
              <a:solidFill>
                <a:srgbClr val="023554"/>
              </a:solidFill>
              <a:latin typeface="Georgia" panose="02040502050405020303" pitchFamily="18" charset="0"/>
            </a:endParaRPr>
          </a:p>
        </p:txBody>
      </p:sp>
    </p:spTree>
    <p:extLst>
      <p:ext uri="{BB962C8B-B14F-4D97-AF65-F5344CB8AC3E}">
        <p14:creationId xmlns:p14="http://schemas.microsoft.com/office/powerpoint/2010/main" val="116292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517169" y="2027541"/>
            <a:ext cx="4397339"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US" sz="3000" b="1">
                <a:solidFill>
                  <a:srgbClr val="023554"/>
                </a:solidFill>
                <a:latin typeface="Georgia"/>
                <a:cs typeface="Arial"/>
              </a:rPr>
              <a:t>Contents</a:t>
            </a:r>
          </a:p>
          <a:p>
            <a:pPr>
              <a:defRPr/>
            </a:pPr>
            <a:r>
              <a:rPr lang="en-US" sz="2000">
                <a:solidFill>
                  <a:srgbClr val="023554"/>
                </a:solidFill>
                <a:latin typeface="Georgia"/>
                <a:cs typeface="Arial"/>
              </a:rPr>
              <a:t>About #BeeWell</a:t>
            </a:r>
            <a:endParaRPr lang="en-US" sz="2000">
              <a:solidFill>
                <a:srgbClr val="023554"/>
              </a:solidFill>
              <a:latin typeface="Georgia" panose="02040502050405020303" pitchFamily="18" charset="0"/>
            </a:endParaRPr>
          </a:p>
          <a:p>
            <a:pPr>
              <a:defRPr/>
            </a:pPr>
            <a:r>
              <a:rPr lang="en-US" sz="2000">
                <a:solidFill>
                  <a:schemeClr val="accent2"/>
                </a:solidFill>
                <a:latin typeface="Georgia"/>
                <a:cs typeface="Arial"/>
              </a:rPr>
              <a:t>What's new since #BeeWell launched?</a:t>
            </a:r>
          </a:p>
          <a:p>
            <a:pPr>
              <a:defRPr/>
            </a:pPr>
            <a:r>
              <a:rPr lang="en-US" sz="2000">
                <a:solidFill>
                  <a:srgbClr val="023554"/>
                </a:solidFill>
                <a:latin typeface="Georgia"/>
                <a:cs typeface="Arial"/>
              </a:rPr>
              <a:t>Session plan</a:t>
            </a:r>
          </a:p>
          <a:p>
            <a:pPr>
              <a:defRPr/>
            </a:pPr>
            <a:r>
              <a:rPr lang="en-US" sz="2000">
                <a:solidFill>
                  <a:srgbClr val="023554"/>
                </a:solidFill>
                <a:latin typeface="Georgia"/>
                <a:cs typeface="Arial"/>
              </a:rPr>
              <a:t>Supporting pupils with additional needs</a:t>
            </a:r>
          </a:p>
          <a:p>
            <a:pPr>
              <a:defRPr/>
            </a:pPr>
            <a:r>
              <a:rPr lang="en-US" sz="2000">
                <a:solidFill>
                  <a:srgbClr val="023554"/>
                </a:solidFill>
                <a:latin typeface="Georgia"/>
                <a:cs typeface="Arial"/>
              </a:rPr>
              <a:t>Signposting to support</a:t>
            </a:r>
          </a:p>
          <a:p>
            <a:pPr>
              <a:defRPr/>
            </a:pPr>
            <a:r>
              <a:rPr lang="en-US" sz="2000">
                <a:solidFill>
                  <a:srgbClr val="023554"/>
                </a:solidFill>
                <a:latin typeface="Georgia"/>
                <a:cs typeface="Arial"/>
              </a:rPr>
              <a:t>Distress protocol</a:t>
            </a:r>
          </a:p>
          <a:p>
            <a:pPr>
              <a:defRPr/>
            </a:pPr>
            <a:r>
              <a:rPr lang="en-US" sz="2000">
                <a:solidFill>
                  <a:srgbClr val="023554"/>
                </a:solidFill>
                <a:latin typeface="Georgia"/>
                <a:cs typeface="Arial"/>
              </a:rPr>
              <a:t>Staff FAQs</a:t>
            </a:r>
          </a:p>
          <a:p>
            <a:pPr>
              <a:defRPr/>
            </a:pPr>
            <a:r>
              <a:rPr lang="en-US" sz="2000">
                <a:solidFill>
                  <a:srgbClr val="023554"/>
                </a:solidFill>
                <a:latin typeface="Georgia"/>
                <a:cs typeface="Arial"/>
              </a:rPr>
              <a:t>Pupil FAQs</a:t>
            </a:r>
          </a:p>
          <a:p>
            <a:pPr>
              <a:defRPr/>
            </a:pPr>
            <a:r>
              <a:rPr lang="en-US" sz="2000">
                <a:solidFill>
                  <a:srgbClr val="023554"/>
                </a:solidFill>
                <a:latin typeface="Georgia"/>
                <a:cs typeface="Arial"/>
              </a:rPr>
              <a:t>Glossary</a:t>
            </a:r>
          </a:p>
        </p:txBody>
      </p:sp>
      <p:pic>
        <p:nvPicPr>
          <p:cNvPr id="4" name="Picture 3" descr="Shape, circle&#10;&#10;Description automatically generated">
            <a:extLst>
              <a:ext uri="{FF2B5EF4-FFF2-40B4-BE49-F238E27FC236}">
                <a16:creationId xmlns:a16="http://schemas.microsoft.com/office/drawing/2014/main" id="{E58C3CC4-17F5-471F-AFF1-146466299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416940"/>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9177946" y="207730"/>
            <a:ext cx="2274314" cy="1552433"/>
          </a:xfrm>
        </p:spPr>
        <p:txBody>
          <a:bodyPr/>
          <a:lstStyle/>
          <a:p>
            <a:r>
              <a:rPr lang="en-GB" sz="3000">
                <a:latin typeface="Georgia"/>
                <a:cs typeface="Arial"/>
              </a:rPr>
              <a:t>Contents &amp; Resources</a:t>
            </a:r>
            <a:endParaRPr lang="en-GB" sz="3600"/>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7028646" y="2027540"/>
            <a:ext cx="4397339"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defRPr/>
            </a:pPr>
            <a:r>
              <a:rPr lang="en-US" sz="3000" b="1">
                <a:solidFill>
                  <a:srgbClr val="023554"/>
                </a:solidFill>
                <a:latin typeface="Georgia"/>
                <a:cs typeface="Arial"/>
              </a:rPr>
              <a:t>Resources</a:t>
            </a:r>
          </a:p>
          <a:p>
            <a:pPr>
              <a:defRPr/>
            </a:pPr>
            <a:r>
              <a:rPr lang="en-US" sz="2000">
                <a:solidFill>
                  <a:srgbClr val="023554"/>
                </a:solidFill>
                <a:latin typeface="Georgia"/>
                <a:cs typeface="Arial"/>
              </a:rPr>
              <a:t>Survey (PDF)</a:t>
            </a:r>
          </a:p>
          <a:p>
            <a:pPr>
              <a:defRPr/>
            </a:pPr>
            <a:r>
              <a:rPr lang="en-US" sz="2000">
                <a:solidFill>
                  <a:srgbClr val="023554"/>
                </a:solidFill>
                <a:latin typeface="Georgia"/>
                <a:cs typeface="Arial"/>
              </a:rPr>
              <a:t>Introducing the survey (PowerPoint)</a:t>
            </a:r>
          </a:p>
          <a:p>
            <a:pPr>
              <a:defRPr/>
            </a:pPr>
            <a:r>
              <a:rPr lang="en-US" sz="2000">
                <a:solidFill>
                  <a:srgbClr val="023554"/>
                </a:solidFill>
                <a:latin typeface="Georgia"/>
                <a:cs typeface="Arial"/>
              </a:rPr>
              <a:t>Support poster (PDF)</a:t>
            </a:r>
          </a:p>
          <a:p>
            <a:pPr>
              <a:defRPr/>
            </a:pPr>
            <a:r>
              <a:rPr lang="en-US" sz="2000">
                <a:solidFill>
                  <a:srgbClr val="023554"/>
                </a:solidFill>
                <a:latin typeface="Georgia"/>
                <a:cs typeface="Arial"/>
              </a:rPr>
              <a:t>Distress protocol (PDF)</a:t>
            </a:r>
          </a:p>
        </p:txBody>
      </p:sp>
    </p:spTree>
    <p:extLst>
      <p:ext uri="{BB962C8B-B14F-4D97-AF65-F5344CB8AC3E}">
        <p14:creationId xmlns:p14="http://schemas.microsoft.com/office/powerpoint/2010/main" val="424538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899414" y="2797944"/>
            <a:ext cx="8307977" cy="33028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2400" dirty="0">
                <a:solidFill>
                  <a:srgbClr val="023554"/>
                </a:solidFill>
                <a:latin typeface="Georgia"/>
                <a:cs typeface="Arial"/>
              </a:rPr>
              <a:t>Designed by young people, #BeeWell is surveying the wellbeing of young people across Greater Manchester</a:t>
            </a:r>
            <a:r>
              <a:rPr lang="en-GB" sz="2400" dirty="0">
                <a:solidFill>
                  <a:schemeClr val="accent2"/>
                </a:solidFill>
                <a:latin typeface="Georgia"/>
                <a:cs typeface="Arial"/>
              </a:rPr>
              <a:t>. Since 2021, we’ve listened to the voices of almost 200,000 young </a:t>
            </a:r>
            <a:r>
              <a:rPr lang="en-GB" sz="2400">
                <a:solidFill>
                  <a:schemeClr val="accent2"/>
                </a:solidFill>
                <a:latin typeface="Georgia"/>
                <a:cs typeface="Arial"/>
              </a:rPr>
              <a:t>people from Greater Manchester and </a:t>
            </a:r>
            <a:r>
              <a:rPr lang="en-US" sz="2400" dirty="0">
                <a:solidFill>
                  <a:schemeClr val="accent2"/>
                </a:solidFill>
                <a:latin typeface="Georgia"/>
                <a:cs typeface="Arial"/>
              </a:rPr>
              <a:t>Hampshire, Isle of Wight, Portsmouth and Southampton, working with around 320 schools.</a:t>
            </a:r>
            <a:br>
              <a:rPr lang="en-GB" sz="2400" dirty="0">
                <a:latin typeface="Georgia"/>
                <a:cs typeface="Arial"/>
              </a:rPr>
            </a:br>
            <a:endParaRPr lang="en-GB" sz="2400">
              <a:solidFill>
                <a:schemeClr val="accent2"/>
              </a:solidFill>
              <a:latin typeface="Georgia" panose="02040502050405020303" pitchFamily="18" charset="0"/>
            </a:endParaRPr>
          </a:p>
          <a:p>
            <a:pPr marL="0" indent="0">
              <a:buNone/>
              <a:defRPr/>
            </a:pPr>
            <a:r>
              <a:rPr lang="en-GB" sz="2400">
                <a:solidFill>
                  <a:srgbClr val="023554"/>
                </a:solidFill>
                <a:latin typeface="Georgia"/>
                <a:cs typeface="Arial"/>
              </a:rPr>
              <a:t>The results are being used to deliver positive change in schools and communities.</a:t>
            </a:r>
            <a:endParaRPr lang="en-US" sz="2400">
              <a:solidFill>
                <a:srgbClr val="023554"/>
              </a:solidFill>
              <a:latin typeface="Georgia"/>
              <a:cs typeface="Arial"/>
            </a:endParaRPr>
          </a:p>
        </p:txBody>
      </p:sp>
      <p:pic>
        <p:nvPicPr>
          <p:cNvPr id="3" name="Picture 2" descr="Blue text on a black background&#10;&#10;Description automatically generated">
            <a:extLst>
              <a:ext uri="{FF2B5EF4-FFF2-40B4-BE49-F238E27FC236}">
                <a16:creationId xmlns:a16="http://schemas.microsoft.com/office/drawing/2014/main" id="{DEF23F07-344C-FF93-8599-95A3B036E18C}"/>
              </a:ext>
            </a:extLst>
          </p:cNvPr>
          <p:cNvPicPr>
            <a:picLocks noChangeAspect="1"/>
          </p:cNvPicPr>
          <p:nvPr/>
        </p:nvPicPr>
        <p:blipFill>
          <a:blip r:embed="rId3"/>
          <a:stretch>
            <a:fillRect/>
          </a:stretch>
        </p:blipFill>
        <p:spPr>
          <a:xfrm>
            <a:off x="3759200" y="564624"/>
            <a:ext cx="7797800" cy="1588551"/>
          </a:xfrm>
          <a:prstGeom prst="rect">
            <a:avLst/>
          </a:prstGeom>
        </p:spPr>
      </p:pic>
      <p:sp>
        <p:nvSpPr>
          <p:cNvPr id="7" name="Title 1">
            <a:extLst>
              <a:ext uri="{FF2B5EF4-FFF2-40B4-BE49-F238E27FC236}">
                <a16:creationId xmlns:a16="http://schemas.microsoft.com/office/drawing/2014/main" id="{3DBC3D2C-A3AB-4FC3-A542-0C9B03A3FA25}"/>
              </a:ext>
            </a:extLst>
          </p:cNvPr>
          <p:cNvSpPr>
            <a:spLocks noGrp="1"/>
          </p:cNvSpPr>
          <p:nvPr/>
        </p:nvSpPr>
        <p:spPr bwMode="auto">
          <a:xfrm>
            <a:off x="512188" y="3110799"/>
            <a:ext cx="2388045"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r>
              <a:rPr lang="en-GB" sz="3000" b="1">
                <a:latin typeface="Georgia"/>
                <a:cs typeface="Arial"/>
              </a:rPr>
              <a:t>About #BeeWell</a:t>
            </a:r>
          </a:p>
        </p:txBody>
      </p:sp>
    </p:spTree>
    <p:extLst>
      <p:ext uri="{BB962C8B-B14F-4D97-AF65-F5344CB8AC3E}">
        <p14:creationId xmlns:p14="http://schemas.microsoft.com/office/powerpoint/2010/main" val="234658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2726490" y="1566048"/>
            <a:ext cx="8719791" cy="48793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GB" sz="2400">
                <a:solidFill>
                  <a:schemeClr val="accent2"/>
                </a:solidFill>
                <a:latin typeface="Georgia"/>
                <a:cs typeface="Arial"/>
              </a:rPr>
              <a:t>We are continuing to survey Year 7 and</a:t>
            </a:r>
            <a:r>
              <a:rPr lang="en-GB" sz="2400" dirty="0">
                <a:solidFill>
                  <a:schemeClr val="accent2"/>
                </a:solidFill>
                <a:latin typeface="Georgia"/>
                <a:cs typeface="Arial"/>
              </a:rPr>
              <a:t> Year 10s pupils annually. This means this year we are surveying pupils in years 7, 9 and 10.</a:t>
            </a:r>
            <a:endParaRPr lang="en-GB" sz="2400">
              <a:solidFill>
                <a:schemeClr val="accent2"/>
              </a:solidFill>
              <a:latin typeface="Georgia"/>
              <a:cs typeface="Arial"/>
            </a:endParaRPr>
          </a:p>
          <a:p>
            <a:pPr>
              <a:defRPr/>
            </a:pPr>
            <a:endParaRPr lang="en-GB" sz="2400" dirty="0">
              <a:latin typeface="Georgia"/>
            </a:endParaRPr>
          </a:p>
          <a:p>
            <a:pPr>
              <a:defRPr/>
            </a:pPr>
            <a:r>
              <a:rPr lang="en-GB" sz="2400">
                <a:solidFill>
                  <a:srgbClr val="023554"/>
                </a:solidFill>
                <a:latin typeface="Georgia"/>
                <a:cs typeface="Arial"/>
              </a:rPr>
              <a:t>As we're surveying Year 7 pupils, parent/carer opt-out forms must be sent out at the start of September rather than before summer break. </a:t>
            </a:r>
            <a:r>
              <a:rPr lang="en-GB" sz="2400">
                <a:solidFill>
                  <a:schemeClr val="accent2"/>
                </a:solidFill>
                <a:latin typeface="Georgia"/>
                <a:cs typeface="Arial"/>
              </a:rPr>
              <a:t>The survey window will begin on Monday 12th October and close on Friday 27th November. </a:t>
            </a:r>
            <a:br>
              <a:rPr lang="en-GB" sz="2400" dirty="0">
                <a:solidFill>
                  <a:schemeClr val="accent2"/>
                </a:solidFill>
                <a:latin typeface="Georgia"/>
                <a:cs typeface="Arial"/>
              </a:rPr>
            </a:br>
            <a:endParaRPr lang="en-GB" sz="2400">
              <a:solidFill>
                <a:srgbClr val="FF0000"/>
              </a:solidFill>
              <a:latin typeface="Georgia"/>
              <a:cs typeface="Arial"/>
            </a:endParaRPr>
          </a:p>
          <a:p>
            <a:pPr>
              <a:defRPr/>
            </a:pPr>
            <a:r>
              <a:rPr lang="en-GB" sz="2400" dirty="0">
                <a:solidFill>
                  <a:schemeClr val="accent2"/>
                </a:solidFill>
                <a:latin typeface="Georgia"/>
                <a:cs typeface="Arial"/>
                <a:hlinkClick r:id="rId3">
                  <a:extLst>
                    <a:ext uri="{A12FA001-AC4F-418D-AE19-62706E023703}">
                      <ahyp:hlinkClr xmlns:ahyp="http://schemas.microsoft.com/office/drawing/2018/hyperlinkcolor" val="tx"/>
                    </a:ext>
                  </a:extLst>
                </a:hlinkClick>
              </a:rPr>
              <a:t>You can view the survey here</a:t>
            </a:r>
            <a:r>
              <a:rPr lang="en-GB" sz="2400">
                <a:solidFill>
                  <a:schemeClr val="accent2"/>
                </a:solidFill>
                <a:latin typeface="Georgia"/>
                <a:cs typeface="Arial"/>
              </a:rPr>
              <a:t>. </a:t>
            </a:r>
            <a:endParaRPr lang="en-GB" sz="2400">
              <a:solidFill>
                <a:schemeClr val="accent2"/>
              </a:solidFill>
              <a:latin typeface="Georgia"/>
            </a:endParaRPr>
          </a:p>
          <a:p>
            <a:pPr marL="457200" indent="-457200">
              <a:defRPr/>
            </a:pPr>
            <a:endParaRPr lang="en-GB" sz="2000" b="1">
              <a:solidFill>
                <a:srgbClr val="FF0000"/>
              </a:solidFill>
              <a:latin typeface="Georgia"/>
              <a:cs typeface="Arial"/>
            </a:endParaRPr>
          </a:p>
          <a:p>
            <a:pPr marL="457200" indent="-457200">
              <a:defRPr/>
            </a:pPr>
            <a:endParaRPr lang="en-GB" sz="2000" b="1">
              <a:solidFill>
                <a:srgbClr val="023554"/>
              </a:solidFill>
              <a:latin typeface="Georgia"/>
              <a:cs typeface="Arial"/>
            </a:endParaRPr>
          </a:p>
        </p:txBody>
      </p:sp>
      <p:sp>
        <p:nvSpPr>
          <p:cNvPr id="4" name="Title 3">
            <a:extLst>
              <a:ext uri="{FF2B5EF4-FFF2-40B4-BE49-F238E27FC236}">
                <a16:creationId xmlns:a16="http://schemas.microsoft.com/office/drawing/2014/main" id="{E5644610-A58C-3ACA-B53F-CAED200E192B}"/>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5788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Shape, circle&#10;&#10;Description automatically generated">
            <a:extLst>
              <a:ext uri="{FF2B5EF4-FFF2-40B4-BE49-F238E27FC236}">
                <a16:creationId xmlns:a16="http://schemas.microsoft.com/office/drawing/2014/main" id="{039391C6-0570-6239-E734-FAB8EDA67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8012859" y="-2416940"/>
            <a:ext cx="4570369" cy="4398551"/>
          </a:xfrm>
          <a:prstGeom prst="rect">
            <a:avLst/>
          </a:prstGeom>
        </p:spPr>
      </p:pic>
      <p:sp>
        <p:nvSpPr>
          <p:cNvPr id="6" name="Content Placeholder 2">
            <a:extLst>
              <a:ext uri="{FF2B5EF4-FFF2-40B4-BE49-F238E27FC236}">
                <a16:creationId xmlns:a16="http://schemas.microsoft.com/office/drawing/2014/main" id="{05864515-DB31-47FA-9AF9-0A8C8EA9377D}"/>
              </a:ext>
            </a:extLst>
          </p:cNvPr>
          <p:cNvSpPr txBox="1">
            <a:spLocks/>
          </p:cNvSpPr>
          <p:nvPr/>
        </p:nvSpPr>
        <p:spPr>
          <a:xfrm>
            <a:off x="507016" y="3628454"/>
            <a:ext cx="11177831" cy="3058157"/>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sz="1800" b="1"/>
              <a:t>Setting up the classroom:</a:t>
            </a:r>
          </a:p>
          <a:p>
            <a:pPr>
              <a:buFont typeface="Wingdings" panose="05000000000000000000" pitchFamily="2" charset="2"/>
              <a:buChar char="ü"/>
            </a:pPr>
            <a:r>
              <a:rPr lang="en-GB" sz="1800" dirty="0">
                <a:latin typeface="Georgia"/>
                <a:cs typeface="Arial"/>
              </a:rPr>
              <a:t>Each pupil will need their own computer/laptop in order to complete the survey (ideally these will be spaced out so that pupils cannot see each other’s responses).</a:t>
            </a:r>
          </a:p>
          <a:p>
            <a:pPr>
              <a:buFont typeface="Wingdings" panose="05000000000000000000" pitchFamily="2" charset="2"/>
              <a:buChar char="ü"/>
            </a:pPr>
            <a:r>
              <a:rPr lang="en-GB" sz="1800">
                <a:latin typeface="Georgia"/>
                <a:cs typeface="Arial"/>
              </a:rPr>
              <a:t>Ensure that you have the correct survey passwords for your class – every pupil will have their own individual password provided to you by the #BeeWell team.</a:t>
            </a:r>
            <a:endParaRPr lang="en-GB" sz="1800"/>
          </a:p>
          <a:p>
            <a:pPr>
              <a:buFont typeface="Wingdings" panose="05000000000000000000" pitchFamily="2" charset="2"/>
              <a:buChar char="ü"/>
            </a:pPr>
            <a:r>
              <a:rPr lang="en-GB" sz="1800">
                <a:latin typeface="Georgia"/>
                <a:cs typeface="Arial"/>
              </a:rPr>
              <a:t>Check that the survey link works on your school's computers: www.tinyurl.com/</a:t>
            </a:r>
            <a:r>
              <a:rPr lang="en-GB" sz="1800">
                <a:solidFill>
                  <a:schemeClr val="accent2"/>
                </a:solidFill>
                <a:latin typeface="Georgia"/>
                <a:cs typeface="Arial"/>
              </a:rPr>
              <a:t>beewell2026/</a:t>
            </a:r>
          </a:p>
          <a:p>
            <a:pPr>
              <a:buFont typeface="Wingdings" panose="05000000000000000000" pitchFamily="2" charset="2"/>
              <a:buChar char="ü"/>
            </a:pPr>
            <a:r>
              <a:rPr lang="en-GB" sz="1800"/>
              <a:t>Familiarise yourself with the survey questions.</a:t>
            </a:r>
          </a:p>
          <a:p>
            <a:pPr marL="0" indent="0">
              <a:buFont typeface="Arial" pitchFamily="34" charset="0"/>
              <a:buNone/>
            </a:pPr>
            <a:r>
              <a:rPr lang="en-GB" sz="1800" b="1" i="1"/>
              <a:t>NOTE: Make sure you have an activity planned for any pupils who will not be taking the survey/those who finish early.</a:t>
            </a:r>
          </a:p>
          <a:p>
            <a:endParaRPr lang="en-US"/>
          </a:p>
        </p:txBody>
      </p:sp>
      <p:graphicFrame>
        <p:nvGraphicFramePr>
          <p:cNvPr id="7" name="Table 6">
            <a:extLst>
              <a:ext uri="{FF2B5EF4-FFF2-40B4-BE49-F238E27FC236}">
                <a16:creationId xmlns:a16="http://schemas.microsoft.com/office/drawing/2014/main" id="{7BC80A31-6109-4CEB-8CCE-57FE1F8FE2E7}"/>
              </a:ext>
            </a:extLst>
          </p:cNvPr>
          <p:cNvGraphicFramePr>
            <a:graphicFrameLocks noGrp="1"/>
          </p:cNvGraphicFramePr>
          <p:nvPr>
            <p:extLst>
              <p:ext uri="{D42A27DB-BD31-4B8C-83A1-F6EECF244321}">
                <p14:modId xmlns:p14="http://schemas.microsoft.com/office/powerpoint/2010/main" val="3342662592"/>
              </p:ext>
            </p:extLst>
          </p:nvPr>
        </p:nvGraphicFramePr>
        <p:xfrm>
          <a:off x="2714376" y="558094"/>
          <a:ext cx="5398331" cy="3017520"/>
        </p:xfrm>
        <a:graphic>
          <a:graphicData uri="http://schemas.openxmlformats.org/drawingml/2006/table">
            <a:tbl>
              <a:tblPr firstRow="1" firstCol="1" bandRow="1">
                <a:tableStyleId>{5C22544A-7EE6-4342-B048-85BDC9FD1C3A}</a:tableStyleId>
              </a:tblPr>
              <a:tblGrid>
                <a:gridCol w="5398331">
                  <a:extLst>
                    <a:ext uri="{9D8B030D-6E8A-4147-A177-3AD203B41FA5}">
                      <a16:colId xmlns:a16="http://schemas.microsoft.com/office/drawing/2014/main" val="782327613"/>
                    </a:ext>
                  </a:extLst>
                </a:gridCol>
              </a:tblGrid>
              <a:tr h="2611850">
                <a:tc>
                  <a:txBody>
                    <a:bodyPr/>
                    <a:lstStyle/>
                    <a:p>
                      <a:pPr>
                        <a:spcAft>
                          <a:spcPts val="600"/>
                        </a:spcAft>
                      </a:pPr>
                      <a:r>
                        <a:rPr lang="en-GB" sz="2000">
                          <a:solidFill>
                            <a:srgbClr val="023554"/>
                          </a:solidFill>
                          <a:effectLst/>
                          <a:latin typeface="Georgia"/>
                        </a:rPr>
                        <a:t>Aims</a:t>
                      </a:r>
                    </a:p>
                    <a:p>
                      <a:pPr marL="342900" lvl="0" indent="-342900">
                        <a:spcAft>
                          <a:spcPts val="600"/>
                        </a:spcAft>
                        <a:buFont typeface="Symbol" panose="05050102010706020507" pitchFamily="18" charset="2"/>
                        <a:buChar char=""/>
                      </a:pPr>
                      <a:r>
                        <a:rPr lang="en-GB" sz="2000" b="0">
                          <a:solidFill>
                            <a:srgbClr val="023554"/>
                          </a:solidFill>
                          <a:effectLst/>
                          <a:latin typeface="Georgia"/>
                        </a:rPr>
                        <a:t>Pupils understand the background of the research.</a:t>
                      </a:r>
                    </a:p>
                    <a:p>
                      <a:pPr marL="342900" lvl="0" indent="-342900">
                        <a:spcAft>
                          <a:spcPts val="600"/>
                        </a:spcAft>
                        <a:buFont typeface="Symbol" panose="05050102010706020507" pitchFamily="18" charset="2"/>
                        <a:buChar char=""/>
                      </a:pPr>
                      <a:r>
                        <a:rPr lang="en-GB" sz="2000" b="0">
                          <a:solidFill>
                            <a:srgbClr val="023554"/>
                          </a:solidFill>
                          <a:effectLst/>
                          <a:latin typeface="Georgia"/>
                        </a:rPr>
                        <a:t>Pupils understand why they are being asked to complete the pupil survey.</a:t>
                      </a:r>
                    </a:p>
                    <a:p>
                      <a:pPr marL="342900" lvl="0" indent="-342900">
                        <a:spcAft>
                          <a:spcPts val="600"/>
                        </a:spcAft>
                        <a:buFont typeface="Symbol" panose="05050102010706020507" pitchFamily="18" charset="2"/>
                        <a:buChar char=""/>
                      </a:pPr>
                      <a:r>
                        <a:rPr lang="en-GB" sz="2000" b="0">
                          <a:solidFill>
                            <a:srgbClr val="023554"/>
                          </a:solidFill>
                          <a:effectLst/>
                          <a:latin typeface="Georgia"/>
                        </a:rPr>
                        <a:t>All pupils with parental consent have the opportunity to complete the online pupil survey.</a:t>
                      </a:r>
                    </a:p>
                    <a:p>
                      <a:pPr marL="342900" lvl="0" indent="-342900">
                        <a:spcAft>
                          <a:spcPts val="600"/>
                        </a:spcAft>
                        <a:buFont typeface="Symbol" panose="05050102010706020507" pitchFamily="18" charset="2"/>
                        <a:buChar char=""/>
                      </a:pPr>
                      <a:endParaRPr lang="en-GB" sz="1800" b="1">
                        <a:solidFill>
                          <a:srgbClr val="796E65"/>
                        </a:solidFill>
                        <a:effectLst/>
                        <a:latin typeface="Georgia" panose="02040502050405020303" pitchFamily="18" charset="0"/>
                        <a:ea typeface="MS Mincho" panose="02020609040205080304" pitchFamily="49" charset="-128"/>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992971444"/>
                  </a:ext>
                </a:extLst>
              </a:tr>
            </a:tbl>
          </a:graphicData>
        </a:graphic>
      </p:graphicFrame>
      <p:sp>
        <p:nvSpPr>
          <p:cNvPr id="9" name="Title 1">
            <a:extLst>
              <a:ext uri="{FF2B5EF4-FFF2-40B4-BE49-F238E27FC236}">
                <a16:creationId xmlns:a16="http://schemas.microsoft.com/office/drawing/2014/main" id="{74E6C5B2-82A9-0DE0-CB56-1E07C7EF72F5}"/>
              </a:ext>
            </a:extLst>
          </p:cNvPr>
          <p:cNvSpPr txBox="1">
            <a:spLocks/>
          </p:cNvSpPr>
          <p:nvPr/>
        </p:nvSpPr>
        <p:spPr bwMode="auto">
          <a:xfrm>
            <a:off x="9109707" y="207730"/>
            <a:ext cx="2524522" cy="15296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GB" sz="3000">
                <a:latin typeface="Georgia"/>
                <a:cs typeface="Arial"/>
              </a:rPr>
              <a:t>Session plan</a:t>
            </a:r>
            <a:br>
              <a:rPr lang="en-GB" sz="3600"/>
            </a:br>
            <a:endParaRPr lang="en-GB" sz="3600"/>
          </a:p>
        </p:txBody>
      </p:sp>
    </p:spTree>
    <p:extLst>
      <p:ext uri="{BB962C8B-B14F-4D97-AF65-F5344CB8AC3E}">
        <p14:creationId xmlns:p14="http://schemas.microsoft.com/office/powerpoint/2010/main" val="74820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67AEC9E-CC54-4397-877F-5E713CCED4B0}"/>
              </a:ext>
            </a:extLst>
          </p:cNvPr>
          <p:cNvGraphicFramePr>
            <a:graphicFrameLocks noGrp="1"/>
          </p:cNvGraphicFramePr>
          <p:nvPr>
            <p:extLst>
              <p:ext uri="{D42A27DB-BD31-4B8C-83A1-F6EECF244321}">
                <p14:modId xmlns:p14="http://schemas.microsoft.com/office/powerpoint/2010/main" val="1293105965"/>
              </p:ext>
            </p:extLst>
          </p:nvPr>
        </p:nvGraphicFramePr>
        <p:xfrm>
          <a:off x="221178" y="338308"/>
          <a:ext cx="11818175" cy="6097295"/>
        </p:xfrm>
        <a:graphic>
          <a:graphicData uri="http://schemas.openxmlformats.org/drawingml/2006/table">
            <a:tbl>
              <a:tblPr firstRow="1" firstCol="1" bandRow="1">
                <a:tableStyleId>{5C22544A-7EE6-4342-B048-85BDC9FD1C3A}</a:tableStyleId>
              </a:tblPr>
              <a:tblGrid>
                <a:gridCol w="1186129">
                  <a:extLst>
                    <a:ext uri="{9D8B030D-6E8A-4147-A177-3AD203B41FA5}">
                      <a16:colId xmlns:a16="http://schemas.microsoft.com/office/drawing/2014/main" val="3588907392"/>
                    </a:ext>
                  </a:extLst>
                </a:gridCol>
                <a:gridCol w="6663900">
                  <a:extLst>
                    <a:ext uri="{9D8B030D-6E8A-4147-A177-3AD203B41FA5}">
                      <a16:colId xmlns:a16="http://schemas.microsoft.com/office/drawing/2014/main" val="2167065763"/>
                    </a:ext>
                  </a:extLst>
                </a:gridCol>
                <a:gridCol w="3105509">
                  <a:extLst>
                    <a:ext uri="{9D8B030D-6E8A-4147-A177-3AD203B41FA5}">
                      <a16:colId xmlns:a16="http://schemas.microsoft.com/office/drawing/2014/main" val="1600031064"/>
                    </a:ext>
                  </a:extLst>
                </a:gridCol>
                <a:gridCol w="862637">
                  <a:extLst>
                    <a:ext uri="{9D8B030D-6E8A-4147-A177-3AD203B41FA5}">
                      <a16:colId xmlns:a16="http://schemas.microsoft.com/office/drawing/2014/main" val="2110847390"/>
                    </a:ext>
                  </a:extLst>
                </a:gridCol>
              </a:tblGrid>
              <a:tr h="285549">
                <a:tc>
                  <a:txBody>
                    <a:bodyPr/>
                    <a:lstStyle/>
                    <a:p>
                      <a:pPr algn="l">
                        <a:spcAft>
                          <a:spcPts val="600"/>
                        </a:spcAft>
                      </a:pP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algn="l">
                        <a:spcAft>
                          <a:spcPts val="600"/>
                        </a:spcAft>
                      </a:pPr>
                      <a:r>
                        <a:rPr lang="en-GB" sz="1200">
                          <a:solidFill>
                            <a:srgbClr val="023554"/>
                          </a:solidFill>
                          <a:effectLst/>
                          <a:latin typeface="Georgia"/>
                        </a:rPr>
                        <a:t>Key Points/Notes</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nchor="ctr"/>
                </a:tc>
                <a:tc>
                  <a:txBody>
                    <a:bodyPr/>
                    <a:lstStyle/>
                    <a:p>
                      <a:pPr algn="l">
                        <a:spcAft>
                          <a:spcPts val="600"/>
                        </a:spcAft>
                      </a:pPr>
                      <a:r>
                        <a:rPr lang="en-GB" sz="1200">
                          <a:solidFill>
                            <a:srgbClr val="023554"/>
                          </a:solidFill>
                          <a:effectLst/>
                          <a:latin typeface="Georgia"/>
                        </a:rPr>
                        <a:t>Resources</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nchor="ctr"/>
                </a:tc>
                <a:tc>
                  <a:txBody>
                    <a:bodyPr/>
                    <a:lstStyle/>
                    <a:p>
                      <a:pPr algn="l">
                        <a:spcAft>
                          <a:spcPts val="600"/>
                        </a:spcAft>
                      </a:pPr>
                      <a:r>
                        <a:rPr lang="en-GB" sz="1200">
                          <a:solidFill>
                            <a:srgbClr val="023554"/>
                          </a:solidFill>
                          <a:effectLst/>
                          <a:latin typeface="Georgia"/>
                        </a:rPr>
                        <a:t>Timing</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nchor="ctr"/>
                </a:tc>
                <a:extLst>
                  <a:ext uri="{0D108BD9-81ED-4DB2-BD59-A6C34878D82A}">
                    <a16:rowId xmlns:a16="http://schemas.microsoft.com/office/drawing/2014/main" val="596854593"/>
                  </a:ext>
                </a:extLst>
              </a:tr>
              <a:tr h="869347">
                <a:tc>
                  <a:txBody>
                    <a:bodyPr/>
                    <a:lstStyle/>
                    <a:p>
                      <a:pPr algn="l">
                        <a:spcAft>
                          <a:spcPts val="600"/>
                        </a:spcAft>
                      </a:pPr>
                      <a:r>
                        <a:rPr lang="en-GB" sz="1200">
                          <a:solidFill>
                            <a:srgbClr val="023554"/>
                          </a:solidFill>
                          <a:effectLst/>
                          <a:latin typeface="Georgia"/>
                        </a:rPr>
                        <a:t>Introducing the research</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marL="342900" lvl="0" indent="-255270" algn="l">
                        <a:lnSpc>
                          <a:spcPct val="130000"/>
                        </a:lnSpc>
                        <a:buFont typeface="Symbol" panose="05050102010706020507" pitchFamily="18" charset="2"/>
                        <a:buChar char=""/>
                      </a:pPr>
                      <a:r>
                        <a:rPr lang="en-GB" sz="1200">
                          <a:solidFill>
                            <a:srgbClr val="023554"/>
                          </a:solidFill>
                          <a:effectLst/>
                          <a:latin typeface="Georgia"/>
                        </a:rPr>
                        <a:t>Tell the pupils that the school is taking part in the #BeeWell Programme</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Researchers want to understand more about young people’s mental health and wellbeing (see Glossary for definitions), and the factors that influence these.</a:t>
                      </a:r>
                    </a:p>
                  </a:txBody>
                  <a:tcPr marL="54000" marR="54000" marT="36000" marB="36000"/>
                </a:tc>
                <a:tc>
                  <a:txBody>
                    <a:bodyPr/>
                    <a:lstStyle/>
                    <a:p>
                      <a:pPr algn="l"/>
                      <a:r>
                        <a:rPr lang="en-GB" sz="1200">
                          <a:solidFill>
                            <a:srgbClr val="023554"/>
                          </a:solidFill>
                          <a:effectLst/>
                          <a:latin typeface="Georgia"/>
                        </a:rPr>
                        <a:t>Glossary (Slides 14-16 of this PowerPoint)</a:t>
                      </a:r>
                      <a:endParaRPr lang="en-GB" sz="1200">
                        <a:solidFill>
                          <a:srgbClr val="023554"/>
                        </a:solidFill>
                        <a:effectLst/>
                        <a:latin typeface="Georgia"/>
                        <a:ea typeface="MS Mincho"/>
                        <a:cs typeface="Times New Roman"/>
                      </a:endParaRPr>
                    </a:p>
                  </a:txBody>
                  <a:tcPr marL="54000" marR="54000" marT="36000" marB="36000"/>
                </a:tc>
                <a:tc>
                  <a:txBody>
                    <a:bodyPr/>
                    <a:lstStyle/>
                    <a:p>
                      <a:pPr algn="ctr">
                        <a:spcAft>
                          <a:spcPts val="600"/>
                        </a:spcAft>
                      </a:pPr>
                      <a:r>
                        <a:rPr lang="en-GB" sz="1200">
                          <a:solidFill>
                            <a:srgbClr val="023554"/>
                          </a:solidFill>
                          <a:effectLst/>
                          <a:latin typeface="Georgia"/>
                        </a:rPr>
                        <a:t>2 minutes</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extLst>
                  <a:ext uri="{0D108BD9-81ED-4DB2-BD59-A6C34878D82A}">
                    <a16:rowId xmlns:a16="http://schemas.microsoft.com/office/drawing/2014/main" val="1402064128"/>
                  </a:ext>
                </a:extLst>
              </a:tr>
              <a:tr h="2533227">
                <a:tc>
                  <a:txBody>
                    <a:bodyPr/>
                    <a:lstStyle/>
                    <a:p>
                      <a:pPr algn="l">
                        <a:spcAft>
                          <a:spcPts val="600"/>
                        </a:spcAft>
                      </a:pPr>
                      <a:r>
                        <a:rPr lang="en-GB" sz="1200">
                          <a:solidFill>
                            <a:srgbClr val="023554"/>
                          </a:solidFill>
                          <a:effectLst/>
                          <a:latin typeface="Georgia"/>
                        </a:rPr>
                        <a:t>Introducing the survey</a:t>
                      </a:r>
                    </a:p>
                    <a:p>
                      <a:pPr lvl="0" algn="l">
                        <a:spcAft>
                          <a:spcPts val="600"/>
                        </a:spcAft>
                        <a:buNone/>
                      </a:pPr>
                      <a:endParaRPr lang="en-GB" sz="1200">
                        <a:solidFill>
                          <a:srgbClr val="023554"/>
                        </a:solidFill>
                        <a:effectLst/>
                        <a:latin typeface="Georgia"/>
                      </a:endParaRPr>
                    </a:p>
                  </a:txBody>
                  <a:tcPr marL="54000" marR="54000" marT="36000" marB="36000"/>
                </a:tc>
                <a:tc>
                  <a:txBody>
                    <a:bodyPr/>
                    <a:lstStyle/>
                    <a:p>
                      <a:pPr marL="342900" lvl="0" indent="-255270" algn="l">
                        <a:lnSpc>
                          <a:spcPct val="130000"/>
                        </a:lnSpc>
                        <a:buFont typeface="Symbol" panose="05050102010706020507" pitchFamily="18" charset="2"/>
                        <a:buChar char=""/>
                      </a:pPr>
                      <a:r>
                        <a:rPr lang="en-GB" sz="1200">
                          <a:solidFill>
                            <a:srgbClr val="023554"/>
                          </a:solidFill>
                          <a:effectLst/>
                          <a:latin typeface="Georgia"/>
                        </a:rPr>
                        <a:t>Show the pupils the video about the survey in the PowerPoint 'Introducing the #BeeWell Survey to Pupils' (Slide 4).</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After the video, clarify that the survey is:</a:t>
                      </a:r>
                    </a:p>
                    <a:p>
                      <a:pPr marL="800100" lvl="2" indent="-255270" algn="l">
                        <a:lnSpc>
                          <a:spcPct val="130000"/>
                        </a:lnSpc>
                        <a:buFont typeface="Courier New" panose="02070309020205020404" pitchFamily="49" charset="0"/>
                        <a:buChar char="o"/>
                      </a:pPr>
                      <a:r>
                        <a:rPr lang="en-GB" sz="1200">
                          <a:solidFill>
                            <a:srgbClr val="023554"/>
                          </a:solidFill>
                          <a:effectLst/>
                          <a:latin typeface="Georgia"/>
                        </a:rPr>
                        <a:t>an online survey about different aspects of their lives</a:t>
                      </a:r>
                    </a:p>
                    <a:p>
                      <a:pPr marL="800100" lvl="2" indent="-255270" algn="l">
                        <a:lnSpc>
                          <a:spcPct val="130000"/>
                        </a:lnSpc>
                        <a:buFont typeface="Courier New" panose="02070309020205020404" pitchFamily="49" charset="0"/>
                        <a:buChar char="o"/>
                      </a:pPr>
                      <a:r>
                        <a:rPr lang="en-GB" sz="1200">
                          <a:solidFill>
                            <a:srgbClr val="023554"/>
                          </a:solidFill>
                          <a:effectLst/>
                          <a:latin typeface="Georgia"/>
                        </a:rPr>
                        <a:t>not a test</a:t>
                      </a:r>
                    </a:p>
                    <a:p>
                      <a:pPr marL="800100" lvl="2" indent="-255270" algn="l">
                        <a:lnSpc>
                          <a:spcPct val="130000"/>
                        </a:lnSpc>
                        <a:buFont typeface="Courier New" panose="02070309020205020404" pitchFamily="49" charset="0"/>
                        <a:buChar char="o"/>
                      </a:pPr>
                      <a:r>
                        <a:rPr lang="en-GB" sz="1200">
                          <a:solidFill>
                            <a:srgbClr val="023554"/>
                          </a:solidFill>
                          <a:effectLst/>
                          <a:latin typeface="Georgia"/>
                        </a:rPr>
                        <a:t>completely anonymous – parents and teachers will not see any answers</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Ask the pupils if they have any questions about the survey.</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Highlight who pupils can talk to if they think they need some help or support.</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Work through two example questions with the pupils to help them to understand how the questions work.</a:t>
                      </a:r>
                    </a:p>
                  </a:txBody>
                  <a:tcPr marL="54000" marR="54000" marT="36000" marB="36000"/>
                </a:tc>
                <a:tc>
                  <a:txBody>
                    <a:bodyPr/>
                    <a:lstStyle/>
                    <a:p>
                      <a:pPr algn="l">
                        <a:lnSpc>
                          <a:spcPct val="150000"/>
                        </a:lnSpc>
                      </a:pPr>
                      <a:r>
                        <a:rPr lang="en-GB" sz="1200">
                          <a:solidFill>
                            <a:srgbClr val="023554"/>
                          </a:solidFill>
                          <a:effectLst/>
                          <a:latin typeface="Georgia"/>
                        </a:rPr>
                        <a:t>'Introducing the #BeeWell Survey to Pupils' PowerPoint (including video)</a:t>
                      </a:r>
                    </a:p>
                  </a:txBody>
                  <a:tcPr marL="54000" marR="54000" marT="36000" marB="36000"/>
                </a:tc>
                <a:tc>
                  <a:txBody>
                    <a:bodyPr/>
                    <a:lstStyle/>
                    <a:p>
                      <a:pPr algn="ctr">
                        <a:spcAft>
                          <a:spcPts val="600"/>
                        </a:spcAft>
                      </a:pPr>
                      <a:r>
                        <a:rPr lang="en-GB" sz="1200">
                          <a:solidFill>
                            <a:srgbClr val="023554"/>
                          </a:solidFill>
                          <a:effectLst/>
                          <a:latin typeface="Georgia"/>
                        </a:rPr>
                        <a:t>8 minutes</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extLst>
                  <a:ext uri="{0D108BD9-81ED-4DB2-BD59-A6C34878D82A}">
                    <a16:rowId xmlns:a16="http://schemas.microsoft.com/office/drawing/2014/main" val="2850376952"/>
                  </a:ext>
                </a:extLst>
              </a:tr>
              <a:tr h="1205653">
                <a:tc>
                  <a:txBody>
                    <a:bodyPr/>
                    <a:lstStyle/>
                    <a:p>
                      <a:pPr algn="l">
                        <a:spcAft>
                          <a:spcPts val="600"/>
                        </a:spcAft>
                      </a:pPr>
                      <a:r>
                        <a:rPr lang="en-GB" sz="1200">
                          <a:solidFill>
                            <a:srgbClr val="023554"/>
                          </a:solidFill>
                          <a:effectLst/>
                          <a:latin typeface="Georgia"/>
                        </a:rPr>
                        <a:t>Pupils completing the survey</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marL="342900" lvl="0" indent="-255270" algn="l">
                        <a:lnSpc>
                          <a:spcPct val="130000"/>
                        </a:lnSpc>
                        <a:buFont typeface="Symbol" panose="05050102010706020507" pitchFamily="18" charset="2"/>
                        <a:buChar char=""/>
                      </a:pPr>
                      <a:r>
                        <a:rPr lang="en-GB" sz="1200">
                          <a:solidFill>
                            <a:srgbClr val="023554"/>
                          </a:solidFill>
                          <a:effectLst/>
                          <a:latin typeface="Georgia"/>
                        </a:rPr>
                        <a:t>Each pupil has a unique password that will allow them access to the survey.</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Remember to leave Slide 10 of the 'Introducing the #BeeWell Survey to Pupils' PowerPoint up on the whiteboard as pupils complete the survey.</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Reiterate that pupils should not be looking at each other’s answers.</a:t>
                      </a:r>
                      <a:endParaRPr lang="en-GB" sz="1200">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algn="l">
                        <a:lnSpc>
                          <a:spcPct val="150000"/>
                        </a:lnSpc>
                      </a:pPr>
                      <a:r>
                        <a:rPr lang="en-GB" sz="1200">
                          <a:solidFill>
                            <a:srgbClr val="023554"/>
                          </a:solidFill>
                          <a:effectLst/>
                          <a:latin typeface="Georgia"/>
                        </a:rPr>
                        <a:t>'Introducing the #BeeWell Survey to Pupils ' PowerPoint (Slide 10)</a:t>
                      </a:r>
                    </a:p>
                    <a:p>
                      <a:pPr algn="l">
                        <a:lnSpc>
                          <a:spcPct val="150000"/>
                        </a:lnSpc>
                      </a:pPr>
                      <a:r>
                        <a:rPr lang="en-GB" sz="1200">
                          <a:solidFill>
                            <a:srgbClr val="023554"/>
                          </a:solidFill>
                          <a:effectLst/>
                          <a:latin typeface="Georgia"/>
                        </a:rPr>
                        <a:t>Pupil FAQs (Slides 12-13 of this PowerPoint)</a:t>
                      </a:r>
                    </a:p>
                    <a:p>
                      <a:pPr algn="l">
                        <a:lnSpc>
                          <a:spcPct val="150000"/>
                        </a:lnSpc>
                      </a:pPr>
                      <a:r>
                        <a:rPr lang="en-GB" sz="1200">
                          <a:solidFill>
                            <a:srgbClr val="023554"/>
                          </a:solidFill>
                          <a:effectLst/>
                          <a:latin typeface="Georgia"/>
                        </a:rPr>
                        <a:t>Staff FAQs (Slides 10-11 of this PowerPoint)</a:t>
                      </a:r>
                    </a:p>
                    <a:p>
                      <a:pPr algn="l">
                        <a:lnSpc>
                          <a:spcPct val="150000"/>
                        </a:lnSpc>
                      </a:pPr>
                      <a:r>
                        <a:rPr lang="en-GB" sz="1200">
                          <a:solidFill>
                            <a:srgbClr val="023554"/>
                          </a:solidFill>
                          <a:effectLst/>
                          <a:latin typeface="Georgia"/>
                        </a:rPr>
                        <a:t>Glossary (Slides 14-16 of this PowerPoint)</a:t>
                      </a:r>
                    </a:p>
                  </a:txBody>
                  <a:tcPr marL="54000" marR="54000" marT="36000" marB="36000"/>
                </a:tc>
                <a:tc>
                  <a:txBody>
                    <a:bodyPr/>
                    <a:lstStyle/>
                    <a:p>
                      <a:pPr algn="ctr">
                        <a:spcAft>
                          <a:spcPts val="600"/>
                        </a:spcAft>
                      </a:pPr>
                      <a:r>
                        <a:rPr lang="en-GB" sz="1200">
                          <a:solidFill>
                            <a:srgbClr val="023554"/>
                          </a:solidFill>
                          <a:effectLst/>
                          <a:latin typeface="Georgia"/>
                        </a:rPr>
                        <a:t>30 – 40 minutes</a:t>
                      </a:r>
                      <a:endParaRPr lang="en-GB" sz="1200">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extLst>
                  <a:ext uri="{0D108BD9-81ED-4DB2-BD59-A6C34878D82A}">
                    <a16:rowId xmlns:a16="http://schemas.microsoft.com/office/drawing/2014/main" val="1513138139"/>
                  </a:ext>
                </a:extLst>
              </a:tr>
              <a:tr h="950326">
                <a:tc>
                  <a:txBody>
                    <a:bodyPr/>
                    <a:lstStyle/>
                    <a:p>
                      <a:pPr algn="l">
                        <a:spcAft>
                          <a:spcPts val="600"/>
                        </a:spcAft>
                      </a:pPr>
                      <a:r>
                        <a:rPr lang="en-GB" sz="1200">
                          <a:solidFill>
                            <a:srgbClr val="023554"/>
                          </a:solidFill>
                          <a:effectLst/>
                          <a:latin typeface="Georgia"/>
                        </a:rPr>
                        <a:t>Summary</a:t>
                      </a:r>
                      <a:endParaRPr lang="en-GB" sz="1200" b="1">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marL="342900" lvl="0" indent="-255270" algn="l">
                        <a:lnSpc>
                          <a:spcPct val="130000"/>
                        </a:lnSpc>
                        <a:buFont typeface="Symbol" panose="05050102010706020507" pitchFamily="18" charset="2"/>
                        <a:buChar char=""/>
                      </a:pPr>
                      <a:r>
                        <a:rPr lang="en-GB" sz="1200">
                          <a:solidFill>
                            <a:srgbClr val="023554"/>
                          </a:solidFill>
                          <a:effectLst/>
                          <a:latin typeface="Georgia"/>
                        </a:rPr>
                        <a:t>Reiterate that the survey is anonymous, and no teachers or parents will be able to see the answers – highlight once again the people in the school that pupils can talk to.</a:t>
                      </a:r>
                    </a:p>
                    <a:p>
                      <a:pPr marL="342900" lvl="0" indent="-255270" algn="l">
                        <a:lnSpc>
                          <a:spcPct val="130000"/>
                        </a:lnSpc>
                        <a:buFont typeface="Symbol" panose="05050102010706020507" pitchFamily="18" charset="2"/>
                        <a:buChar char=""/>
                      </a:pPr>
                      <a:r>
                        <a:rPr lang="en-GB" sz="1200">
                          <a:solidFill>
                            <a:srgbClr val="023554"/>
                          </a:solidFill>
                          <a:effectLst/>
                          <a:latin typeface="Georgia"/>
                        </a:rPr>
                        <a:t>Ask the pupils for any questions that they may have about the survey, now that they have completed it.</a:t>
                      </a:r>
                      <a:endParaRPr lang="en-GB" sz="1200">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algn="l"/>
                      <a:r>
                        <a:rPr lang="en-GB" sz="1200">
                          <a:solidFill>
                            <a:srgbClr val="023554"/>
                          </a:solidFill>
                          <a:effectLst/>
                          <a:latin typeface="Georgia"/>
                        </a:rPr>
                        <a:t>None</a:t>
                      </a:r>
                      <a:endParaRPr lang="en-GB" sz="1200">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tc>
                  <a:txBody>
                    <a:bodyPr/>
                    <a:lstStyle/>
                    <a:p>
                      <a:pPr algn="ctr">
                        <a:spcAft>
                          <a:spcPts val="600"/>
                        </a:spcAft>
                      </a:pPr>
                      <a:r>
                        <a:rPr lang="en-GB" sz="1200">
                          <a:solidFill>
                            <a:srgbClr val="023554"/>
                          </a:solidFill>
                          <a:effectLst/>
                          <a:latin typeface="Georgia"/>
                        </a:rPr>
                        <a:t>2 minutes</a:t>
                      </a:r>
                    </a:p>
                    <a:p>
                      <a:pPr algn="ctr">
                        <a:spcAft>
                          <a:spcPts val="600"/>
                        </a:spcAft>
                      </a:pPr>
                      <a:endParaRPr lang="en-GB" sz="1200">
                        <a:solidFill>
                          <a:srgbClr val="023554"/>
                        </a:solidFill>
                        <a:effectLst/>
                        <a:latin typeface="Georgia"/>
                      </a:endParaRPr>
                    </a:p>
                    <a:p>
                      <a:pPr algn="ctr">
                        <a:spcAft>
                          <a:spcPts val="600"/>
                        </a:spcAft>
                      </a:pPr>
                      <a:endParaRPr lang="en-GB" sz="1200">
                        <a:solidFill>
                          <a:srgbClr val="023554"/>
                        </a:solidFill>
                        <a:effectLst/>
                        <a:latin typeface="Georgia"/>
                        <a:ea typeface="MS Mincho" panose="02020609040205080304" pitchFamily="49" charset="-128"/>
                        <a:cs typeface="Times New Roman" panose="02020603050405020304" pitchFamily="18" charset="0"/>
                      </a:endParaRPr>
                    </a:p>
                  </a:txBody>
                  <a:tcPr marL="54000" marR="54000" marT="36000" marB="36000"/>
                </a:tc>
                <a:extLst>
                  <a:ext uri="{0D108BD9-81ED-4DB2-BD59-A6C34878D82A}">
                    <a16:rowId xmlns:a16="http://schemas.microsoft.com/office/drawing/2014/main" val="2883122593"/>
                  </a:ext>
                </a:extLst>
              </a:tr>
            </a:tbl>
          </a:graphicData>
        </a:graphic>
      </p:graphicFrame>
    </p:spTree>
    <p:extLst>
      <p:ext uri="{BB962C8B-B14F-4D97-AF65-F5344CB8AC3E}">
        <p14:creationId xmlns:p14="http://schemas.microsoft.com/office/powerpoint/2010/main" val="773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FAA10D-8015-4F0C-A6AC-BC9D15239B7E}"/>
              </a:ext>
            </a:extLst>
          </p:cNvPr>
          <p:cNvSpPr txBox="1">
            <a:spLocks/>
          </p:cNvSpPr>
          <p:nvPr/>
        </p:nvSpPr>
        <p:spPr>
          <a:xfrm>
            <a:off x="2524122" y="459261"/>
            <a:ext cx="5306243" cy="3175431"/>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a:latin typeface="Georgia"/>
                <a:cs typeface="Arial"/>
              </a:rPr>
              <a:t>Principles:</a:t>
            </a:r>
          </a:p>
          <a:p>
            <a:r>
              <a:rPr lang="en-US" sz="2000">
                <a:latin typeface="Georgia"/>
                <a:cs typeface="Arial"/>
              </a:rPr>
              <a:t>We want everyone to have the support they need to enable them to take part.  </a:t>
            </a:r>
          </a:p>
          <a:p>
            <a:r>
              <a:rPr lang="en-US" sz="2000" dirty="0">
                <a:latin typeface="Georgia"/>
                <a:cs typeface="Arial"/>
              </a:rPr>
              <a:t>You are the experts, your staff know your pupils best, and you're best placed to know how each young person is best supported.  </a:t>
            </a:r>
          </a:p>
          <a:p>
            <a:r>
              <a:rPr lang="en-US" sz="2000">
                <a:latin typeface="Georgia"/>
                <a:cs typeface="Arial"/>
              </a:rPr>
              <a:t>As far as possible support should align with usual practice in your setting.  </a:t>
            </a:r>
          </a:p>
          <a:p>
            <a:r>
              <a:rPr lang="en-US" sz="2000" dirty="0">
                <a:latin typeface="Georgia"/>
                <a:cs typeface="Arial"/>
              </a:rPr>
              <a:t>Plan ahead to ensure support is available.</a:t>
            </a:r>
            <a:endParaRPr lang="en-US" sz="2000" dirty="0"/>
          </a:p>
          <a:p>
            <a:pPr marL="0" indent="0">
              <a:buFont typeface="Arial" pitchFamily="34" charset="0"/>
              <a:buNone/>
            </a:pPr>
            <a:endParaRPr lang="en-US" sz="1800"/>
          </a:p>
          <a:p>
            <a:pPr marL="0" indent="0">
              <a:buFont typeface="Arial" pitchFamily="34" charset="0"/>
              <a:buNone/>
            </a:pPr>
            <a:endParaRPr lang="en-US" sz="1600"/>
          </a:p>
          <a:p>
            <a:pPr marL="0" indent="0">
              <a:buFont typeface="Arial" pitchFamily="34" charset="0"/>
              <a:buNone/>
            </a:pPr>
            <a:endParaRPr lang="en-US" sz="1600"/>
          </a:p>
          <a:p>
            <a:endParaRPr lang="en-US" sz="1600"/>
          </a:p>
        </p:txBody>
      </p:sp>
      <p:sp>
        <p:nvSpPr>
          <p:cNvPr id="7" name="Content Placeholder 2">
            <a:extLst>
              <a:ext uri="{FF2B5EF4-FFF2-40B4-BE49-F238E27FC236}">
                <a16:creationId xmlns:a16="http://schemas.microsoft.com/office/drawing/2014/main" id="{8750E605-6E21-446D-BB2B-243465F0451F}"/>
              </a:ext>
            </a:extLst>
          </p:cNvPr>
          <p:cNvSpPr txBox="1">
            <a:spLocks/>
          </p:cNvSpPr>
          <p:nvPr/>
        </p:nvSpPr>
        <p:spPr>
          <a:xfrm>
            <a:off x="585048" y="3921959"/>
            <a:ext cx="10890223" cy="2117730"/>
          </a:xfrm>
          <a:prstGeom prst="rect">
            <a:avLst/>
          </a:prstGeom>
        </p:spPr>
        <p:txBody>
          <a:bodyPr lIns="91440" tIns="45720" rIns="91440" bIns="45720" anchor="t"/>
          <a:lst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a:latin typeface="Georgia"/>
                <a:ea typeface="Open Sans"/>
                <a:cs typeface="Arial"/>
              </a:rPr>
              <a:t>Support could include:</a:t>
            </a:r>
            <a:endParaRPr lang="en-US" sz="1800" b="1"/>
          </a:p>
          <a:p>
            <a:r>
              <a:rPr lang="en-US" sz="1800">
                <a:latin typeface="Georgia"/>
                <a:cs typeface="Arial"/>
              </a:rPr>
              <a:t>reading the text to the young person.</a:t>
            </a:r>
            <a:endParaRPr lang="en-US" sz="1800"/>
          </a:p>
          <a:p>
            <a:r>
              <a:rPr lang="en-US" sz="1800">
                <a:latin typeface="Georgia"/>
                <a:cs typeface="Arial"/>
              </a:rPr>
              <a:t>explaining words and concepts to help them understand.</a:t>
            </a:r>
            <a:endParaRPr lang="en-US" sz="1800"/>
          </a:p>
          <a:p>
            <a:r>
              <a:rPr lang="en-US" sz="1800">
                <a:latin typeface="Georgia"/>
                <a:cs typeface="Arial"/>
              </a:rPr>
              <a:t>providing breaks (the survey can be completed in multiple sittings).</a:t>
            </a:r>
            <a:endParaRPr lang="en-US" sz="1800"/>
          </a:p>
          <a:p>
            <a:pPr marL="0" indent="0">
              <a:buFont typeface="Arial" pitchFamily="34" charset="0"/>
              <a:buNone/>
            </a:pPr>
            <a:r>
              <a:rPr lang="en-US" sz="1800" b="1">
                <a:latin typeface="Georgia"/>
                <a:cs typeface="Arial"/>
              </a:rPr>
              <a:t>Do try to provide some privacy when the young person is choosing their response – this can be as simple as looking away.</a:t>
            </a:r>
            <a:endParaRPr lang="en-US" sz="1800" b="1"/>
          </a:p>
          <a:p>
            <a:endParaRPr lang="en-US"/>
          </a:p>
        </p:txBody>
      </p:sp>
      <p:sp>
        <p:nvSpPr>
          <p:cNvPr id="3" name="TextBox 2">
            <a:extLst>
              <a:ext uri="{FF2B5EF4-FFF2-40B4-BE49-F238E27FC236}">
                <a16:creationId xmlns:a16="http://schemas.microsoft.com/office/drawing/2014/main" id="{EC1CB883-B36B-4157-833E-6C513D5EDA04}"/>
              </a:ext>
            </a:extLst>
          </p:cNvPr>
          <p:cNvSpPr txBox="1"/>
          <p:nvPr/>
        </p:nvSpPr>
        <p:spPr>
          <a:xfrm>
            <a:off x="582253" y="6099935"/>
            <a:ext cx="6976153" cy="369332"/>
          </a:xfrm>
          <a:prstGeom prst="rect">
            <a:avLst/>
          </a:prstGeom>
          <a:noFill/>
        </p:spPr>
        <p:txBody>
          <a:bodyPr wrap="square" rtlCol="0">
            <a:spAutoFit/>
          </a:bodyPr>
          <a:lstStyle/>
          <a:p>
            <a:r>
              <a:rPr lang="en-GB" i="1">
                <a:solidFill>
                  <a:srgbClr val="023554"/>
                </a:solidFill>
                <a:latin typeface="Georgia" panose="02040502050405020303" pitchFamily="18" charset="0"/>
              </a:rPr>
              <a:t>More information can be found in Staff FAQs and Pupil FAQs</a:t>
            </a:r>
          </a:p>
        </p:txBody>
      </p:sp>
      <p:pic>
        <p:nvPicPr>
          <p:cNvPr id="8" name="Picture 7" descr="Shape, circle&#10;&#10;Description automatically generated">
            <a:extLst>
              <a:ext uri="{FF2B5EF4-FFF2-40B4-BE49-F238E27FC236}">
                <a16:creationId xmlns:a16="http://schemas.microsoft.com/office/drawing/2014/main" id="{02DB2534-5527-5AD1-EB94-5C084ABDD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7921874" y="-2166731"/>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7934164" y="-552941"/>
            <a:ext cx="3730073" cy="2507264"/>
          </a:xfrm>
        </p:spPr>
        <p:txBody>
          <a:bodyPr/>
          <a:lstStyle/>
          <a:p>
            <a:pPr algn="r"/>
            <a:br>
              <a:rPr lang="en-GB" sz="3000"/>
            </a:br>
            <a:r>
              <a:rPr lang="en-GB" sz="3000">
                <a:latin typeface="Georgia"/>
                <a:cs typeface="Arial"/>
              </a:rPr>
              <a:t>Supporting pupils with additional needs</a:t>
            </a:r>
          </a:p>
        </p:txBody>
      </p:sp>
    </p:spTree>
    <p:extLst>
      <p:ext uri="{BB962C8B-B14F-4D97-AF65-F5344CB8AC3E}">
        <p14:creationId xmlns:p14="http://schemas.microsoft.com/office/powerpoint/2010/main" val="368019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Shape, circle&#10;&#10;Description automatically generated">
            <a:extLst>
              <a:ext uri="{FF2B5EF4-FFF2-40B4-BE49-F238E27FC236}">
                <a16:creationId xmlns:a16="http://schemas.microsoft.com/office/drawing/2014/main" id="{ED0272B9-60EE-77AD-5920-D3E1C57EE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7603425" y="-2587538"/>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8711648" y="560297"/>
            <a:ext cx="3309268" cy="1143000"/>
          </a:xfrm>
        </p:spPr>
        <p:txBody>
          <a:bodyPr/>
          <a:lstStyle/>
          <a:p>
            <a:r>
              <a:rPr lang="en-GB" sz="3000">
                <a:latin typeface="Georgia"/>
                <a:cs typeface="Arial"/>
              </a:rPr>
              <a:t>Signposting to support</a:t>
            </a:r>
            <a:br>
              <a:rPr lang="en-GB" sz="3600"/>
            </a:br>
            <a:endParaRPr lang="en-GB" sz="3600"/>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6469205" y="1959111"/>
            <a:ext cx="5536810" cy="48274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GB" sz="1800">
                <a:solidFill>
                  <a:srgbClr val="023554"/>
                </a:solidFill>
                <a:latin typeface="Georgia"/>
                <a:cs typeface="Arial"/>
              </a:rPr>
              <a:t>Most pupils will cope well with completing the survey</a:t>
            </a:r>
          </a:p>
          <a:p>
            <a:pPr>
              <a:defRPr/>
            </a:pPr>
            <a:r>
              <a:rPr lang="en-GB" sz="1800">
                <a:solidFill>
                  <a:srgbClr val="023554"/>
                </a:solidFill>
                <a:latin typeface="Georgia"/>
                <a:cs typeface="Arial"/>
              </a:rPr>
              <a:t>For some it may raise issues for which they may benefit from support</a:t>
            </a:r>
          </a:p>
          <a:p>
            <a:pPr>
              <a:defRPr/>
            </a:pPr>
            <a:r>
              <a:rPr lang="en-GB" sz="1800">
                <a:solidFill>
                  <a:srgbClr val="023554"/>
                </a:solidFill>
                <a:latin typeface="Georgia"/>
                <a:cs typeface="Arial"/>
              </a:rPr>
              <a:t>A poster is provided to be displayed both in the room and other places where participants may see it.  </a:t>
            </a:r>
            <a:endParaRPr lang="en-GB" sz="1800">
              <a:solidFill>
                <a:srgbClr val="023554"/>
              </a:solidFill>
              <a:latin typeface="Georgia" panose="02040502050405020303" pitchFamily="18" charset="0"/>
            </a:endParaRPr>
          </a:p>
          <a:p>
            <a:pPr>
              <a:defRPr/>
            </a:pPr>
            <a:r>
              <a:rPr lang="en-GB" sz="1800">
                <a:solidFill>
                  <a:srgbClr val="023554"/>
                </a:solidFill>
                <a:latin typeface="Georgia"/>
                <a:cs typeface="Arial"/>
              </a:rPr>
              <a:t>The poster signposts to some sources of support, we suggest also making participants aware of  in-school support</a:t>
            </a:r>
          </a:p>
          <a:p>
            <a:pPr>
              <a:defRPr/>
            </a:pPr>
            <a:r>
              <a:rPr lang="en-GB" sz="1800">
                <a:solidFill>
                  <a:srgbClr val="023554"/>
                </a:solidFill>
                <a:latin typeface="Georgia" panose="02040502050405020303" pitchFamily="18" charset="0"/>
              </a:rPr>
              <a:t>It is possible that a young person becomes distressed during the session.  If this happens then the ‘distress protocol’ needs to be followed (more information overleaf and enclosed as a PDF).</a:t>
            </a:r>
          </a:p>
        </p:txBody>
      </p:sp>
      <p:pic>
        <p:nvPicPr>
          <p:cNvPr id="3" name="Picture 2">
            <a:extLst>
              <a:ext uri="{FF2B5EF4-FFF2-40B4-BE49-F238E27FC236}">
                <a16:creationId xmlns:a16="http://schemas.microsoft.com/office/drawing/2014/main" id="{35BDCB8A-843F-73F5-804F-D63F67504863}"/>
              </a:ext>
            </a:extLst>
          </p:cNvPr>
          <p:cNvPicPr>
            <a:picLocks noChangeAspect="1"/>
          </p:cNvPicPr>
          <p:nvPr/>
        </p:nvPicPr>
        <p:blipFill>
          <a:blip r:embed="rId4"/>
          <a:stretch>
            <a:fillRect/>
          </a:stretch>
        </p:blipFill>
        <p:spPr>
          <a:xfrm>
            <a:off x="2372584" y="1133787"/>
            <a:ext cx="3724275" cy="5314950"/>
          </a:xfrm>
          <a:prstGeom prst="rect">
            <a:avLst/>
          </a:prstGeom>
        </p:spPr>
      </p:pic>
    </p:spTree>
    <p:extLst>
      <p:ext uri="{BB962C8B-B14F-4D97-AF65-F5344CB8AC3E}">
        <p14:creationId xmlns:p14="http://schemas.microsoft.com/office/powerpoint/2010/main" val="9143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Shape, circle&#10;&#10;Description automatically generated">
            <a:extLst>
              <a:ext uri="{FF2B5EF4-FFF2-40B4-BE49-F238E27FC236}">
                <a16:creationId xmlns:a16="http://schemas.microsoft.com/office/drawing/2014/main" id="{A9181D69-6DD9-4B3D-E974-779D00066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78625">
            <a:off x="7694411" y="-2451060"/>
            <a:ext cx="4570369" cy="4398551"/>
          </a:xfrm>
          <a:prstGeom prst="rect">
            <a:avLst/>
          </a:prstGeom>
        </p:spPr>
      </p:pic>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8984603" y="401073"/>
            <a:ext cx="3309268" cy="1143000"/>
          </a:xfrm>
        </p:spPr>
        <p:txBody>
          <a:bodyPr/>
          <a:lstStyle/>
          <a:p>
            <a:r>
              <a:rPr lang="en-GB" sz="3000">
                <a:latin typeface="Georgia"/>
                <a:cs typeface="Arial"/>
              </a:rPr>
              <a:t>Distress protocol</a:t>
            </a:r>
            <a:br>
              <a:rPr lang="en-GB" sz="3600"/>
            </a:br>
            <a:endParaRPr lang="en-GB" sz="3600"/>
          </a:p>
        </p:txBody>
      </p:sp>
      <p:sp>
        <p:nvSpPr>
          <p:cNvPr id="6" name="Content Placeholder 2">
            <a:extLst>
              <a:ext uri="{FF2B5EF4-FFF2-40B4-BE49-F238E27FC236}">
                <a16:creationId xmlns:a16="http://schemas.microsoft.com/office/drawing/2014/main" id="{44CDAB32-390D-42ED-B910-A58725F4FF0E}"/>
              </a:ext>
            </a:extLst>
          </p:cNvPr>
          <p:cNvSpPr txBox="1">
            <a:spLocks/>
          </p:cNvSpPr>
          <p:nvPr/>
        </p:nvSpPr>
        <p:spPr bwMode="auto">
          <a:xfrm>
            <a:off x="6852259" y="3358979"/>
            <a:ext cx="4964016" cy="26892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GB" sz="1800">
                <a:solidFill>
                  <a:srgbClr val="023554"/>
                </a:solidFill>
                <a:latin typeface="Georgia" panose="02040502050405020303" pitchFamily="18" charset="0"/>
              </a:rPr>
              <a:t>This is an information sheet for school staff about the steps to follow if a pupil becomes distressed during completion of the #BeeWell survey.  By distress, we mean signs of anxiety, sorrow or pain (such as crying).  This might suggest that the questions asked have caused stress to the pupil or that the responses given have triggered personal and traumatic memories. </a:t>
            </a:r>
          </a:p>
        </p:txBody>
      </p:sp>
      <p:pic>
        <p:nvPicPr>
          <p:cNvPr id="3" name="Picture 2" descr="A close up of a document&#10;&#10;Description automatically generated">
            <a:extLst>
              <a:ext uri="{FF2B5EF4-FFF2-40B4-BE49-F238E27FC236}">
                <a16:creationId xmlns:a16="http://schemas.microsoft.com/office/drawing/2014/main" id="{6C6071C9-4CA5-B3AA-DE46-6944FA0AA411}"/>
              </a:ext>
            </a:extLst>
          </p:cNvPr>
          <p:cNvPicPr>
            <a:picLocks noChangeAspect="1"/>
          </p:cNvPicPr>
          <p:nvPr/>
        </p:nvPicPr>
        <p:blipFill>
          <a:blip r:embed="rId4"/>
          <a:stretch>
            <a:fillRect/>
          </a:stretch>
        </p:blipFill>
        <p:spPr>
          <a:xfrm>
            <a:off x="2490625" y="819311"/>
            <a:ext cx="4020681" cy="5697241"/>
          </a:xfrm>
          <a:prstGeom prst="rect">
            <a:avLst/>
          </a:prstGeom>
        </p:spPr>
      </p:pic>
    </p:spTree>
    <p:extLst>
      <p:ext uri="{BB962C8B-B14F-4D97-AF65-F5344CB8AC3E}">
        <p14:creationId xmlns:p14="http://schemas.microsoft.com/office/powerpoint/2010/main" val="94647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UoM_MERI">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at Works?">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ED72D4397AC2409B34B7BF27D7F520" ma:contentTypeVersion="10" ma:contentTypeDescription="Create a new document." ma:contentTypeScope="" ma:versionID="bcedfbc11207eddc4f0a20495ae62ad5">
  <xsd:schema xmlns:xsd="http://www.w3.org/2001/XMLSchema" xmlns:xs="http://www.w3.org/2001/XMLSchema" xmlns:p="http://schemas.microsoft.com/office/2006/metadata/properties" xmlns:ns2="99849faa-cd4b-4512-913f-d15d470788f7" xmlns:ns3="55d3ebfe-24c5-47bb-bd60-d81555d42cb5" targetNamespace="http://schemas.microsoft.com/office/2006/metadata/properties" ma:root="true" ma:fieldsID="0bb136a1e79ac4b156916ec811d9630d" ns2:_="" ns3:_="">
    <xsd:import namespace="99849faa-cd4b-4512-913f-d15d470788f7"/>
    <xsd:import namespace="55d3ebfe-24c5-47bb-bd60-d81555d42cb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49faa-cd4b-4512-913f-d15d470788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5d3ebfe-24c5-47bb-bd60-d81555d42cb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9d70ba-1c4f-478b-9a91-1c7f233b4748}" ma:internalName="TaxCatchAll" ma:showField="CatchAllData" ma:web="55d3ebfe-24c5-47bb-bd60-d81555d42c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849faa-cd4b-4512-913f-d15d470788f7">
      <Terms xmlns="http://schemas.microsoft.com/office/infopath/2007/PartnerControls"/>
    </lcf76f155ced4ddcb4097134ff3c332f>
    <TaxCatchAll xmlns="55d3ebfe-24c5-47bb-bd60-d81555d42cb5" xsi:nil="true"/>
  </documentManagement>
</p:properties>
</file>

<file path=customXml/itemProps1.xml><?xml version="1.0" encoding="utf-8"?>
<ds:datastoreItem xmlns:ds="http://schemas.openxmlformats.org/officeDocument/2006/customXml" ds:itemID="{20E0E9F3-F7A7-4CAC-9352-7DC4DC917CBC}">
  <ds:schemaRefs>
    <ds:schemaRef ds:uri="55d3ebfe-24c5-47bb-bd60-d81555d42cb5"/>
    <ds:schemaRef ds:uri="99849faa-cd4b-4512-913f-d15d470788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A8B2C81-C49B-436C-B2C9-3202F873761E}">
  <ds:schemaRefs>
    <ds:schemaRef ds:uri="http://schemas.microsoft.com/sharepoint/v3/contenttype/forms"/>
  </ds:schemaRefs>
</ds:datastoreItem>
</file>

<file path=customXml/itemProps3.xml><?xml version="1.0" encoding="utf-8"?>
<ds:datastoreItem xmlns:ds="http://schemas.openxmlformats.org/officeDocument/2006/customXml" ds:itemID="{5C7D57B6-E27D-4834-AB7F-DD43B5629625}">
  <ds:schemaRefs>
    <ds:schemaRef ds:uri="0d9d01df-8dd5-4417-a5aa-eb89111a6566"/>
    <ds:schemaRef ds:uri="35a2615a-b2e9-49af-a602-70812bb68f25"/>
    <ds:schemaRef ds:uri="55d3ebfe-24c5-47bb-bd60-d81555d42cb5"/>
    <ds:schemaRef ds:uri="99849faa-cd4b-4512-913f-d15d470788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Slides>
  <Notes>15</Notes>
  <HiddenSlides>0</HiddenSlide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UoM_MERI</vt:lpstr>
      <vt:lpstr>What Works?</vt:lpstr>
      <vt:lpstr>Staff Support Pack</vt:lpstr>
      <vt:lpstr>Contents &amp; Resources</vt:lpstr>
      <vt:lpstr>PowerPoint Presentation</vt:lpstr>
      <vt:lpstr>PowerPoint Presentation</vt:lpstr>
      <vt:lpstr>PowerPoint Presentation</vt:lpstr>
      <vt:lpstr>PowerPoint Presentation</vt:lpstr>
      <vt:lpstr> Supporting pupils with additional needs</vt:lpstr>
      <vt:lpstr>Signposting to support </vt:lpstr>
      <vt:lpstr>Distress protocol </vt:lpstr>
      <vt:lpstr>Staff FAQs </vt:lpstr>
      <vt:lpstr>Staff FAQs continued </vt:lpstr>
      <vt:lpstr>Pupil FAQs </vt:lpstr>
      <vt:lpstr>Pupil FAQs continued </vt:lpstr>
      <vt:lpstr>Glossary A to G</vt:lpstr>
      <vt:lpstr>Glossary  I to S</vt:lpstr>
      <vt:lpstr>Glossary  S to W</vt:lpstr>
    </vt:vector>
  </TitlesOfParts>
  <Manager/>
  <Company>The University of Manchester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Design Team</dc:creator>
  <cp:keywords/>
  <dc:description/>
  <cp:revision>23</cp:revision>
  <dcterms:created xsi:type="dcterms:W3CDTF">2012-06-12T15:56:20Z</dcterms:created>
  <dcterms:modified xsi:type="dcterms:W3CDTF">2026-08-20T08:05:37Z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0x01010017ED72D4397AC2409B34B7BF27D7F520</vt:lpwstr>
  </property>
  <property fmtid="{D5CDD505-2E9C-101B-9397-08002B2CF9AE}" pid="3" name="MediaServiceImageTags">
    <vt:lpwstr/>
  </property>
  <property fmtid="{D5CDD505-2E9C-101B-9397-08002B2CF9AE}" pid="4" name="_ExtendedDescription">
    <vt:lpwstr/>
  </property>
  <property fmtid="{D5CDD505-2E9C-101B-9397-08002B2CF9AE}" pid="5" name="lcf76f155ced4ddcb4097134ff3c332f">
    <vt:lpwstr/>
  </property>
  <property fmtid="{D5CDD505-2E9C-101B-9397-08002B2CF9AE}" pid="6" name="TaxCatchAll">
    <vt:lpwstr/>
  </property>
</Properties>
</file>