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679" r:id="rId5"/>
  </p:sldMasterIdLst>
  <p:notesMasterIdLst>
    <p:notesMasterId r:id="rId17"/>
  </p:notesMasterIdLst>
  <p:handoutMasterIdLst>
    <p:handoutMasterId r:id="rId18"/>
  </p:handoutMasterIdLst>
  <p:sldIdLst>
    <p:sldId id="297" r:id="rId6"/>
    <p:sldId id="260" r:id="rId7"/>
    <p:sldId id="266" r:id="rId8"/>
    <p:sldId id="261" r:id="rId9"/>
    <p:sldId id="262" r:id="rId10"/>
    <p:sldId id="263" r:id="rId11"/>
    <p:sldId id="264" r:id="rId12"/>
    <p:sldId id="306" r:id="rId13"/>
    <p:sldId id="298" r:id="rId14"/>
    <p:sldId id="267" r:id="rId15"/>
    <p:sldId id="265" r:id="rId16"/>
  </p:sldIdLst>
  <p:sldSz cx="12192000" cy="6858000"/>
  <p:notesSz cx="6797675" cy="9928225"/>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C5417-02E6-BE2A-22AB-3FD9706B24AE}" name="Megan Cutts" initials="MC" userId="S::megan.cutts@manchester.ac.uk::671a661f-5c84-483e-a564-5b802fcba020" providerId="AD"/>
  <p188:author id="{645BE244-4A2B-8AD3-3CAE-7221211C26A1}" name="Stephanie Ray" initials="SR" userId="S::stephanie.ray-2@postgrad.manchester.ac.uk::35b468a7-038e-4a72-8d6e-cc61ea1ffd68" providerId="AD"/>
  <p188:author id="{AB31CC4E-C215-B737-FF44-3B15A2FC44B8}" name="Amy Hibbert" initials="AH" userId="S::amy.hibbert@manchester.ac.uk::f86cd733-105d-456a-aa0a-3443592b4625" providerId="AD"/>
  <p188:author id="{5DB9176E-F883-5000-502B-64ABD600F654}" name="Devi Khanna" initials="DK" userId="S::devi.khanna@manchester.ac.uk::e1ca7691-7771-4a60-a7b2-9c52e96a84cd" providerId="AD"/>
  <p188:author id="{56C9D396-1FED-134B-9120-9DD859C465F2}" name="fran.slater@greatermanchester-ca.gov.uk" initials="fr" userId="S::urn:spo:guest#fran.slater@greatermanchester-ca.gov.uk::" providerId="AD"/>
  <p188:author id="{A5457CCB-443B-97C9-5298-D40E0678AE65}" name="Lawrence Wo" initials="LW" userId="S::Lawrence.Y.Wo@manchester.ac.uk::88f4f607-553c-43c7-b3aa-bdabdc6ca6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eil Humphrey" initials="NH" lastIdx="2" clrIdx="0">
    <p:extLst>
      <p:ext uri="{19B8F6BF-5375-455C-9EA6-DF929625EA0E}">
        <p15:presenceInfo xmlns:p15="http://schemas.microsoft.com/office/powerpoint/2012/main" userId="S::neil.humphrey@manchester.ac.uk::ce5770d2-9fec-42a6-b132-cd0d69e1a537" providerId="AD"/>
      </p:ext>
    </p:extLst>
  </p:cmAuthor>
  <p:cmAuthor id="2" name="Nick Tait" initials="NT" lastIdx="1" clrIdx="1">
    <p:extLst>
      <p:ext uri="{19B8F6BF-5375-455C-9EA6-DF929625EA0E}">
        <p15:presenceInfo xmlns:p15="http://schemas.microsoft.com/office/powerpoint/2012/main" userId="S::Nick.Tait@annafreud.org::9543e9f8-7e52-47f7-87b0-895934d41c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554"/>
    <a:srgbClr val="66BC93"/>
    <a:srgbClr val="1473BD"/>
    <a:srgbClr val="9ECEC3"/>
    <a:srgbClr val="E2E2E2"/>
    <a:srgbClr val="EF7675"/>
    <a:srgbClr val="1C6DB5"/>
    <a:srgbClr val="9B614B"/>
    <a:srgbClr val="69A0D3"/>
    <a:srgbClr val="BCE4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DEE64F-A59D-2503-0B3D-280EAC9474AD}" v="8" dt="2026-08-20T08:06:57.1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128"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bbert, Amy" userId="5a131d40-38cf-4c5e-91a4-14ad13fdc12c" providerId="ADAL" clId="{7464660A-05E8-4CA5-9717-1209BB49BE54}"/>
    <pc:docChg chg="modSld">
      <pc:chgData name="Hibbert, Amy" userId="5a131d40-38cf-4c5e-91a4-14ad13fdc12c" providerId="ADAL" clId="{7464660A-05E8-4CA5-9717-1209BB49BE54}" dt="2026-08-20T08:24:50.394" v="1" actId="207"/>
      <pc:docMkLst>
        <pc:docMk/>
      </pc:docMkLst>
      <pc:sldChg chg="modSp mod">
        <pc:chgData name="Hibbert, Amy" userId="5a131d40-38cf-4c5e-91a4-14ad13fdc12c" providerId="ADAL" clId="{7464660A-05E8-4CA5-9717-1209BB49BE54}" dt="2026-08-20T08:24:50.394" v="1" actId="207"/>
        <pc:sldMkLst>
          <pc:docMk/>
          <pc:sldMk cId="919803216" sldId="265"/>
        </pc:sldMkLst>
        <pc:spChg chg="mod">
          <ac:chgData name="Hibbert, Amy" userId="5a131d40-38cf-4c5e-91a4-14ad13fdc12c" providerId="ADAL" clId="{7464660A-05E8-4CA5-9717-1209BB49BE54}" dt="2026-08-20T08:24:50.394" v="1" actId="207"/>
          <ac:spMkLst>
            <pc:docMk/>
            <pc:sldMk cId="919803216" sldId="265"/>
            <ac:spMk id="5" creationId="{7026748D-AE30-2C43-88CD-55ED4F51F7D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697472-68F3-8743-8B48-2743B141836B}"/>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0B5A47-2FA4-1E4D-B4D9-654EB042AD71}"/>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900D0C01-F35E-5E4A-B4B3-87418193CF3B}" type="datetimeFigureOut">
              <a:rPr lang="en-US" smtClean="0"/>
              <a:t>8/20/2026</a:t>
            </a:fld>
            <a:endParaRPr lang="en-US"/>
          </a:p>
        </p:txBody>
      </p:sp>
      <p:sp>
        <p:nvSpPr>
          <p:cNvPr id="4" name="Footer Placeholder 3">
            <a:extLst>
              <a:ext uri="{FF2B5EF4-FFF2-40B4-BE49-F238E27FC236}">
                <a16:creationId xmlns:a16="http://schemas.microsoft.com/office/drawing/2014/main" id="{87D0901A-345C-E84D-9B33-4A5FE8E5D6F3}"/>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B688BFF-BED7-3040-ACFC-97E7D2D03AFA}"/>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DAB90C26-8CAD-0D42-96CD-D54D54EFD8C4}" type="slidenum">
              <a:rPr lang="en-US" smtClean="0"/>
              <a:t>‹#›</a:t>
            </a:fld>
            <a:endParaRPr lang="en-US"/>
          </a:p>
        </p:txBody>
      </p:sp>
    </p:spTree>
    <p:extLst>
      <p:ext uri="{BB962C8B-B14F-4D97-AF65-F5344CB8AC3E}">
        <p14:creationId xmlns:p14="http://schemas.microsoft.com/office/powerpoint/2010/main" val="3381816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AECCAEB-7496-4C12-9A08-526B0D813A46}" type="datetimeFigureOut">
              <a:rPr lang="en-GB" smtClean="0"/>
              <a:pPr/>
              <a:t>20/08/2026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3EE8D4E6-F64F-4999-AC2A-A008E685C045}" type="slidenum">
              <a:rPr lang="en-GB" smtClean="0"/>
              <a:pPr/>
              <a:t>‹#›</a:t>
            </a:fld>
            <a:endParaRPr lang="en-GB"/>
          </a:p>
        </p:txBody>
      </p:sp>
    </p:spTree>
    <p:extLst>
      <p:ext uri="{BB962C8B-B14F-4D97-AF65-F5344CB8AC3E}">
        <p14:creationId xmlns:p14="http://schemas.microsoft.com/office/powerpoint/2010/main" val="4212246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2</a:t>
            </a:fld>
            <a:endParaRPr lang="en-US"/>
          </a:p>
        </p:txBody>
      </p:sp>
    </p:spTree>
    <p:extLst>
      <p:ext uri="{BB962C8B-B14F-4D97-AF65-F5344CB8AC3E}">
        <p14:creationId xmlns:p14="http://schemas.microsoft.com/office/powerpoint/2010/main" val="312224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3</a:t>
            </a:fld>
            <a:endParaRPr lang="en-US"/>
          </a:p>
        </p:txBody>
      </p:sp>
    </p:spTree>
    <p:extLst>
      <p:ext uri="{BB962C8B-B14F-4D97-AF65-F5344CB8AC3E}">
        <p14:creationId xmlns:p14="http://schemas.microsoft.com/office/powerpoint/2010/main" val="3781622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4</a:t>
            </a:fld>
            <a:endParaRPr lang="en-US"/>
          </a:p>
        </p:txBody>
      </p:sp>
    </p:spTree>
    <p:extLst>
      <p:ext uri="{BB962C8B-B14F-4D97-AF65-F5344CB8AC3E}">
        <p14:creationId xmlns:p14="http://schemas.microsoft.com/office/powerpoint/2010/main" val="1146972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5</a:t>
            </a:fld>
            <a:endParaRPr lang="en-US"/>
          </a:p>
        </p:txBody>
      </p:sp>
    </p:spTree>
    <p:extLst>
      <p:ext uri="{BB962C8B-B14F-4D97-AF65-F5344CB8AC3E}">
        <p14:creationId xmlns:p14="http://schemas.microsoft.com/office/powerpoint/2010/main" val="2151519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6</a:t>
            </a:fld>
            <a:endParaRPr lang="en-US"/>
          </a:p>
        </p:txBody>
      </p:sp>
    </p:spTree>
    <p:extLst>
      <p:ext uri="{BB962C8B-B14F-4D97-AF65-F5344CB8AC3E}">
        <p14:creationId xmlns:p14="http://schemas.microsoft.com/office/powerpoint/2010/main" val="2148062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7</a:t>
            </a:fld>
            <a:endParaRPr lang="en-US"/>
          </a:p>
        </p:txBody>
      </p:sp>
    </p:spTree>
    <p:extLst>
      <p:ext uri="{BB962C8B-B14F-4D97-AF65-F5344CB8AC3E}">
        <p14:creationId xmlns:p14="http://schemas.microsoft.com/office/powerpoint/2010/main" val="1467237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8</a:t>
            </a:fld>
            <a:endParaRPr lang="en-US"/>
          </a:p>
        </p:txBody>
      </p:sp>
    </p:spTree>
    <p:extLst>
      <p:ext uri="{BB962C8B-B14F-4D97-AF65-F5344CB8AC3E}">
        <p14:creationId xmlns:p14="http://schemas.microsoft.com/office/powerpoint/2010/main" val="3488154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10</a:t>
            </a:fld>
            <a:endParaRPr lang="en-US"/>
          </a:p>
        </p:txBody>
      </p:sp>
    </p:spTree>
    <p:extLst>
      <p:ext uri="{BB962C8B-B14F-4D97-AF65-F5344CB8AC3E}">
        <p14:creationId xmlns:p14="http://schemas.microsoft.com/office/powerpoint/2010/main" val="3207899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5E4486-0D99-334F-954B-FCF8DF72F803}" type="slidenum">
              <a:rPr lang="en-US" smtClean="0"/>
              <a:t>11</a:t>
            </a:fld>
            <a:endParaRPr lang="en-US"/>
          </a:p>
        </p:txBody>
      </p:sp>
    </p:spTree>
    <p:extLst>
      <p:ext uri="{BB962C8B-B14F-4D97-AF65-F5344CB8AC3E}">
        <p14:creationId xmlns:p14="http://schemas.microsoft.com/office/powerpoint/2010/main" val="302951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5771" y="260648"/>
            <a:ext cx="11111737" cy="1143000"/>
          </a:xfrm>
        </p:spPr>
        <p:txBody>
          <a:bodyPr/>
          <a:lstStyle>
            <a:lvl1pPr>
              <a:defRPr sz="36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545579" y="1484785"/>
            <a:ext cx="11125721" cy="4824535"/>
          </a:xfrm>
        </p:spPr>
        <p:txBody>
          <a:bodyPr/>
          <a:lstStyle>
            <a:lvl1pPr>
              <a:defRPr sz="28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a:defRPr sz="2400">
                <a:solidFill>
                  <a:srgbClr val="023554"/>
                </a:solidFill>
                <a:latin typeface="Georgia" panose="02040502050405020303" pitchFamily="18" charset="0"/>
                <a:ea typeface="Open Sans" panose="020B060603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545579" y="6428359"/>
            <a:ext cx="2997721" cy="365125"/>
          </a:xfrm>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22B6232-AB33-4513-9527-F98CEC472D23}" type="datetimeFigureOut">
              <a:rPr lang="en-GB" smtClean="0"/>
              <a:pPr/>
              <a:t>20/08/2026</a:t>
            </a:fld>
            <a:endParaRPr lang="en-GB"/>
          </a:p>
        </p:txBody>
      </p:sp>
      <p:sp>
        <p:nvSpPr>
          <p:cNvPr id="5" name="Footer Placeholder 4"/>
          <p:cNvSpPr>
            <a:spLocks noGrp="1"/>
          </p:cNvSpPr>
          <p:nvPr>
            <p:ph type="ftr" sz="quarter" idx="11"/>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F758A139-7ABE-46A1-B082-C2C77667394C}" type="slidenum">
              <a:rPr lang="en-GB" smtClean="0"/>
              <a:pPr/>
              <a:t>‹#›</a:t>
            </a:fld>
            <a:endParaRPr lang="en-GB"/>
          </a:p>
        </p:txBody>
      </p:sp>
    </p:spTree>
    <p:extLst>
      <p:ext uri="{BB962C8B-B14F-4D97-AF65-F5344CB8AC3E}">
        <p14:creationId xmlns:p14="http://schemas.microsoft.com/office/powerpoint/2010/main" val="62333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788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EEE7A0E7-E206-0649-AD3F-5EB5C1D6BB36}"/>
              </a:ext>
            </a:extLst>
          </p:cNvPr>
          <p:cNvSpPr/>
          <p:nvPr userDrawn="1"/>
        </p:nvSpPr>
        <p:spPr>
          <a:xfrm rot="3425738">
            <a:off x="4938463" y="-862404"/>
            <a:ext cx="9106269" cy="8200403"/>
          </a:xfrm>
          <a:custGeom>
            <a:avLst/>
            <a:gdLst>
              <a:gd name="connsiteX0" fmla="*/ 0 w 9106269"/>
              <a:gd name="connsiteY0" fmla="*/ 5170524 h 8200403"/>
              <a:gd name="connsiteX1" fmla="*/ 3345522 w 9106269"/>
              <a:gd name="connsiteY1" fmla="*/ 0 h 8200403"/>
              <a:gd name="connsiteX2" fmla="*/ 9106269 w 9106269"/>
              <a:gd name="connsiteY2" fmla="*/ 3727418 h 8200403"/>
              <a:gd name="connsiteX3" fmla="*/ 6214392 w 9106269"/>
              <a:gd name="connsiteY3" fmla="*/ 8196833 h 8200403"/>
              <a:gd name="connsiteX4" fmla="*/ 6054236 w 9106269"/>
              <a:gd name="connsiteY4" fmla="*/ 8200403 h 8200403"/>
              <a:gd name="connsiteX5" fmla="*/ 24946 w 9106269"/>
              <a:gd name="connsiteY5" fmla="*/ 5208500 h 82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69" h="8200403">
                <a:moveTo>
                  <a:pt x="0" y="5170524"/>
                </a:moveTo>
                <a:lnTo>
                  <a:pt x="3345522" y="0"/>
                </a:lnTo>
                <a:lnTo>
                  <a:pt x="9106269" y="3727418"/>
                </a:lnTo>
                <a:lnTo>
                  <a:pt x="6214392" y="8196833"/>
                </a:lnTo>
                <a:lnTo>
                  <a:pt x="6054236" y="8200403"/>
                </a:lnTo>
                <a:cubicBezTo>
                  <a:pt x="3499080" y="8200403"/>
                  <a:pt x="1261414" y="7002217"/>
                  <a:pt x="24946" y="5208500"/>
                </a:cubicBezTo>
                <a:close/>
              </a:path>
            </a:pathLst>
          </a:custGeom>
          <a:solidFill>
            <a:srgbClr val="9ECE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Icon&#10;&#10;Description automatically generated">
            <a:extLst>
              <a:ext uri="{FF2B5EF4-FFF2-40B4-BE49-F238E27FC236}">
                <a16:creationId xmlns:a16="http://schemas.microsoft.com/office/drawing/2014/main" id="{17284713-8CEF-DE4C-B3E5-5E243F36E4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2420888"/>
            <a:ext cx="2355357" cy="4437112"/>
          </a:xfrm>
          <a:prstGeom prst="rect">
            <a:avLst/>
          </a:prstGeom>
        </p:spPr>
      </p:pic>
      <p:pic>
        <p:nvPicPr>
          <p:cNvPr id="6" name="Picture 5" descr="Shape, arrow&#10;&#10;Description automatically generated">
            <a:extLst>
              <a:ext uri="{FF2B5EF4-FFF2-40B4-BE49-F238E27FC236}">
                <a16:creationId xmlns:a16="http://schemas.microsoft.com/office/drawing/2014/main" id="{62FB9B70-927A-764C-887F-21886B8F7D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8000"/>
          <a:stretch/>
        </p:blipFill>
        <p:spPr>
          <a:xfrm>
            <a:off x="9310033" y="548680"/>
            <a:ext cx="2351645" cy="6309320"/>
          </a:xfrm>
          <a:prstGeom prst="rect">
            <a:avLst/>
          </a:prstGeom>
        </p:spPr>
      </p:pic>
      <p:sp>
        <p:nvSpPr>
          <p:cNvPr id="2" name="Title 1"/>
          <p:cNvSpPr>
            <a:spLocks noGrp="1"/>
          </p:cNvSpPr>
          <p:nvPr>
            <p:ph type="ctrTitle"/>
          </p:nvPr>
        </p:nvSpPr>
        <p:spPr>
          <a:xfrm>
            <a:off x="551384" y="4869160"/>
            <a:ext cx="4608512" cy="747106"/>
          </a:xfrm>
        </p:spPr>
        <p:txBody>
          <a:bodyPr anchor="b"/>
          <a:lstStyle>
            <a:lvl1pPr marL="0" indent="0" algn="l">
              <a:buFont typeface="Arial" panose="020B0604020202020204" pitchFamily="34" charset="0"/>
              <a:buNone/>
              <a:defRPr sz="2800" b="1">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r>
              <a:rPr lang="en-US"/>
              <a:t>Click to edit Master title style</a:t>
            </a:r>
            <a:endParaRPr lang="en-GB"/>
          </a:p>
        </p:txBody>
      </p:sp>
      <p:sp>
        <p:nvSpPr>
          <p:cNvPr id="12" name="Text Placeholder 11">
            <a:extLst>
              <a:ext uri="{FF2B5EF4-FFF2-40B4-BE49-F238E27FC236}">
                <a16:creationId xmlns:a16="http://schemas.microsoft.com/office/drawing/2014/main" id="{7A94FB4F-43C6-C042-AE2F-3728DD88E6CB}"/>
              </a:ext>
            </a:extLst>
          </p:cNvPr>
          <p:cNvSpPr>
            <a:spLocks noGrp="1"/>
          </p:cNvSpPr>
          <p:nvPr>
            <p:ph type="body" sz="quarter" idx="10" hasCustomPrompt="1"/>
          </p:nvPr>
        </p:nvSpPr>
        <p:spPr>
          <a:xfrm>
            <a:off x="551384" y="5706747"/>
            <a:ext cx="4608512" cy="734032"/>
          </a:xfrm>
        </p:spPr>
        <p:txBody>
          <a:bodyPr/>
          <a:lstStyle>
            <a:lvl1pPr marL="0" indent="0">
              <a:buNone/>
              <a:defRPr sz="2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pPr lvl="0"/>
            <a:r>
              <a:rPr lang="en-GB"/>
              <a:t>Name | date</a:t>
            </a:r>
            <a:endParaRPr lang="en-US"/>
          </a:p>
        </p:txBody>
      </p:sp>
      <p:pic>
        <p:nvPicPr>
          <p:cNvPr id="14" name="Picture 13" descr="A picture containing icon&#10;&#10;Description automatically generated">
            <a:extLst>
              <a:ext uri="{FF2B5EF4-FFF2-40B4-BE49-F238E27FC236}">
                <a16:creationId xmlns:a16="http://schemas.microsoft.com/office/drawing/2014/main" id="{C42D7C16-A134-AF47-A587-C32AF2EA2A5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415698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udents">
    <p:bg>
      <p:bgPr>
        <a:solidFill>
          <a:schemeClr val="accent4">
            <a:alpha val="9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330926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3C747A74-C97E-4846-A1CE-C7969A1C46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38693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sk">
    <p:bg>
      <p:bgPr>
        <a:solidFill>
          <a:srgbClr val="EF7675">
            <a:alpha val="45882"/>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4173364"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2A4C8CDC-F19A-F944-BC6A-7964BF9E95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42253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 campus">
    <p:bg>
      <p:bgPr>
        <a:solidFill>
          <a:srgbClr val="66BC93">
            <a:alpha val="80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7269708" cy="1143000"/>
          </a:xfrm>
        </p:spPr>
        <p:txBody>
          <a:bodyPr/>
          <a:lstStyle>
            <a:lvl1pPr>
              <a:defRPr>
                <a:solidFill>
                  <a:srgbClr val="02355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182D8E07-7AA4-A344-9DE1-06E50112BC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139951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amily">
    <p:bg>
      <p:bgPr>
        <a:solidFill>
          <a:srgbClr val="1C6DB5">
            <a:alpha val="93000"/>
          </a:srgb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6189588" cy="1143000"/>
          </a:xfrm>
        </p:spPr>
        <p:txBody>
          <a:bodyPr/>
          <a:lstStyle>
            <a:lvl1pPr>
              <a:defRPr>
                <a:solidFill>
                  <a:schemeClr val="accent4"/>
                </a:solidFill>
              </a:defRPr>
            </a:lvl1pPr>
          </a:lstStyle>
          <a:p>
            <a:r>
              <a:rPr lang="en-GB"/>
              <a:t>Click to edit Master title style</a:t>
            </a:r>
            <a:endParaRPr lang="en-US"/>
          </a:p>
        </p:txBody>
      </p:sp>
      <p:pic>
        <p:nvPicPr>
          <p:cNvPr id="3" name="Picture 2" descr="A picture containing icon&#10;&#10;Description automatically generated">
            <a:extLst>
              <a:ext uri="{FF2B5EF4-FFF2-40B4-BE49-F238E27FC236}">
                <a16:creationId xmlns:a16="http://schemas.microsoft.com/office/drawing/2014/main" id="{BF6BCCBF-FBFD-E846-A481-4B33041A2D0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368" y="434569"/>
            <a:ext cx="1728192" cy="2368815"/>
          </a:xfrm>
          <a:prstGeom prst="rect">
            <a:avLst/>
          </a:prstGeom>
        </p:spPr>
      </p:pic>
    </p:spTree>
    <p:extLst>
      <p:ext uri="{BB962C8B-B14F-4D97-AF65-F5344CB8AC3E}">
        <p14:creationId xmlns:p14="http://schemas.microsoft.com/office/powerpoint/2010/main" val="220204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rtual">
    <p:bg>
      <p:bgPr>
        <a:solidFill>
          <a:srgbClr val="023554"/>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1F915A-D06D-7346-9FA2-6C2B4BF42976}"/>
              </a:ext>
            </a:extLst>
          </p:cNvPr>
          <p:cNvSpPr>
            <a:spLocks noGrp="1"/>
          </p:cNvSpPr>
          <p:nvPr>
            <p:ph type="title"/>
          </p:nvPr>
        </p:nvSpPr>
        <p:spPr>
          <a:xfrm>
            <a:off x="554484" y="3140968"/>
            <a:ext cx="5857878" cy="1143000"/>
          </a:xfrm>
        </p:spPr>
        <p:txBody>
          <a:bodyPr/>
          <a:lstStyle>
            <a:lvl1pPr>
              <a:defRPr>
                <a:solidFill>
                  <a:schemeClr val="bg2"/>
                </a:solidFill>
              </a:defRPr>
            </a:lvl1pPr>
          </a:lstStyle>
          <a:p>
            <a:r>
              <a:rPr lang="en-GB"/>
              <a:t>Click to edit Master title style</a:t>
            </a:r>
            <a:endParaRPr lang="en-US"/>
          </a:p>
        </p:txBody>
      </p:sp>
      <p:pic>
        <p:nvPicPr>
          <p:cNvPr id="3" name="Picture 2">
            <a:extLst>
              <a:ext uri="{FF2B5EF4-FFF2-40B4-BE49-F238E27FC236}">
                <a16:creationId xmlns:a16="http://schemas.microsoft.com/office/drawing/2014/main" id="{442E082E-6AC4-9B47-B794-5FC631100F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07368" y="434569"/>
            <a:ext cx="1728192" cy="2368814"/>
          </a:xfrm>
          <a:prstGeom prst="rect">
            <a:avLst/>
          </a:prstGeom>
        </p:spPr>
      </p:pic>
    </p:spTree>
    <p:extLst>
      <p:ext uri="{BB962C8B-B14F-4D97-AF65-F5344CB8AC3E}">
        <p14:creationId xmlns:p14="http://schemas.microsoft.com/office/powerpoint/2010/main" val="5776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45771" y="1340768"/>
            <a:ext cx="11125529"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45771" y="2564905"/>
            <a:ext cx="11125529"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45770" y="6428359"/>
            <a:ext cx="2997529"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240708"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826500"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ea typeface="Open Sans" panose="020B0606030504020204" pitchFamily="34"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2993702272"/>
      </p:ext>
    </p:extLst>
  </p:cSld>
  <p:clrMap bg1="lt1" tx1="dk1" bg2="lt2" tx2="dk2" accent1="accent1" accent2="accent2" accent3="accent3" accent4="accent4" accent5="accent5" accent6="accent6" hlink="hlink" folHlink="folHlink"/>
  <p:sldLayoutIdLst>
    <p:sldLayoutId id="2147483669" r:id="rId1"/>
    <p:sldLayoutId id="2147483675" r:id="rId2"/>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54484" y="1340768"/>
            <a:ext cx="10972800"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554484" y="2564905"/>
            <a:ext cx="10972800"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554484" y="6428359"/>
            <a:ext cx="2844800" cy="365125"/>
          </a:xfrm>
          <a:prstGeom prst="rect">
            <a:avLst/>
          </a:prstGeom>
        </p:spPr>
        <p:txBody>
          <a:bodyPr vert="horz" wrap="square" lIns="0" tIns="0" rIns="0" bIns="0" numCol="1" anchor="ctr" anchorCtr="0" compatLnSpc="1">
            <a:prstTxWarp prst="textNoShape">
              <a:avLst/>
            </a:prstTxWarp>
          </a:bodyPr>
          <a:lstStyle>
            <a:lvl1pPr>
              <a:defRPr sz="1000">
                <a:solidFill>
                  <a:srgbClr val="023554"/>
                </a:solidFill>
                <a:latin typeface="Georgia" panose="02040502050405020303" pitchFamily="18" charset="0"/>
                <a:cs typeface="Arial" panose="020B0604020202020204" pitchFamily="34" charset="0"/>
              </a:defRPr>
            </a:lvl1pPr>
          </a:lstStyle>
          <a:p>
            <a:fld id="{456A7D1D-6254-4063-974C-6A2AE04E4B91}" type="datetimeFigureOut">
              <a:rPr lang="en-GB" smtClean="0"/>
              <a:pPr/>
              <a:t>20/08/2026</a:t>
            </a:fld>
            <a:endParaRPr lang="en-GB"/>
          </a:p>
        </p:txBody>
      </p:sp>
      <p:sp>
        <p:nvSpPr>
          <p:cNvPr id="5" name="Footer Placeholder 4"/>
          <p:cNvSpPr>
            <a:spLocks noGrp="1"/>
          </p:cNvSpPr>
          <p:nvPr>
            <p:ph type="ftr" sz="quarter" idx="3"/>
          </p:nvPr>
        </p:nvSpPr>
        <p:spPr>
          <a:xfrm>
            <a:off x="4096692"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023554"/>
                </a:solidFill>
                <a:latin typeface="Georgia" panose="02040502050405020303" pitchFamily="18"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682484"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023554"/>
                </a:solidFill>
                <a:latin typeface="Georgia" panose="02040502050405020303" pitchFamily="18" charset="0"/>
                <a:cs typeface="Arial" panose="020B0604020202020204" pitchFamily="34" charset="0"/>
              </a:defRPr>
            </a:lvl1pPr>
          </a:lstStyle>
          <a:p>
            <a:fld id="{26878614-5F41-4702-8E44-D9C8B2874F5D}" type="slidenum">
              <a:rPr lang="en-GB" smtClean="0"/>
              <a:pPr/>
              <a:t>‹#›</a:t>
            </a:fld>
            <a:endParaRPr lang="en-GB"/>
          </a:p>
        </p:txBody>
      </p:sp>
    </p:spTree>
    <p:extLst>
      <p:ext uri="{BB962C8B-B14F-4D97-AF65-F5344CB8AC3E}">
        <p14:creationId xmlns:p14="http://schemas.microsoft.com/office/powerpoint/2010/main" val="317688973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1" r:id="rId3"/>
    <p:sldLayoutId id="2147483692" r:id="rId4"/>
    <p:sldLayoutId id="2147483693" r:id="rId5"/>
    <p:sldLayoutId id="2147483694" r:id="rId6"/>
  </p:sldLayoutIdLst>
  <p:txStyles>
    <p:titleStyle>
      <a:lvl1pPr algn="l" rtl="0" fontAlgn="base">
        <a:spcBef>
          <a:spcPct val="0"/>
        </a:spcBef>
        <a:spcAft>
          <a:spcPct val="0"/>
        </a:spcAft>
        <a:defRPr sz="3200" b="1" kern="1200">
          <a:solidFill>
            <a:srgbClr val="023554"/>
          </a:solidFill>
          <a:latin typeface="Georgia" panose="02040502050405020303" pitchFamily="18"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rgbClr val="023554"/>
          </a:solidFill>
          <a:latin typeface="Georgia" panose="02040502050405020303" pitchFamily="18"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ideo" Target="https://www.youtube.com/embed/lGLbu1Uvx8w?feature=oembed" TargetMode="Externa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2D17F6-DA86-D440-9F12-D69CCCADC54D}"/>
              </a:ext>
            </a:extLst>
          </p:cNvPr>
          <p:cNvSpPr>
            <a:spLocks noGrp="1"/>
          </p:cNvSpPr>
          <p:nvPr>
            <p:ph type="ctrTitle"/>
          </p:nvPr>
        </p:nvSpPr>
        <p:spPr>
          <a:xfrm>
            <a:off x="551384" y="3264409"/>
            <a:ext cx="6097875" cy="1838150"/>
          </a:xfrm>
        </p:spPr>
        <p:txBody>
          <a:bodyPr/>
          <a:lstStyle/>
          <a:p>
            <a:r>
              <a:rPr lang="en-US" sz="4000">
                <a:latin typeface="Georgia"/>
                <a:ea typeface="Open Sans"/>
                <a:cs typeface="Arial"/>
              </a:rPr>
              <a:t>Introducing the #BeeWell Survey</a:t>
            </a:r>
          </a:p>
        </p:txBody>
      </p:sp>
      <p:sp>
        <p:nvSpPr>
          <p:cNvPr id="5" name="Text Placeholder 4">
            <a:extLst>
              <a:ext uri="{FF2B5EF4-FFF2-40B4-BE49-F238E27FC236}">
                <a16:creationId xmlns:a16="http://schemas.microsoft.com/office/drawing/2014/main" id="{8773A716-621E-631D-DB45-A165E8778495}"/>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58451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Rectangle 6">
            <a:extLst>
              <a:ext uri="{FF2B5EF4-FFF2-40B4-BE49-F238E27FC236}">
                <a16:creationId xmlns:a16="http://schemas.microsoft.com/office/drawing/2014/main" id="{0A71A037-AC36-364C-8F26-A29D2B37FFB8}"/>
              </a:ext>
            </a:extLst>
          </p:cNvPr>
          <p:cNvSpPr>
            <a:spLocks noChangeArrowheads="1"/>
          </p:cNvSpPr>
          <p:nvPr/>
        </p:nvSpPr>
        <p:spPr bwMode="auto">
          <a:xfrm>
            <a:off x="1613043" y="1808578"/>
            <a:ext cx="9839049"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pPr algn="ctr">
              <a:spcBef>
                <a:spcPct val="0"/>
              </a:spcBef>
              <a:spcAft>
                <a:spcPct val="0"/>
              </a:spcAft>
            </a:pPr>
            <a:r>
              <a:rPr lang="en-GB" sz="7200" b="1">
                <a:solidFill>
                  <a:srgbClr val="023554"/>
                </a:solidFill>
                <a:latin typeface="Georgia" panose="02040502050405020303" pitchFamily="18" charset="0"/>
                <a:cs typeface="Arial"/>
              </a:rPr>
              <a:t>Any questions?</a:t>
            </a: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endParaRPr lang="en-GB" sz="3000" b="1">
              <a:solidFill>
                <a:srgbClr val="023554"/>
              </a:solidFill>
              <a:latin typeface="Georgia" panose="02040502050405020303" pitchFamily="18" charset="0"/>
              <a:cs typeface="Arial"/>
            </a:endParaRPr>
          </a:p>
          <a:p>
            <a:pPr algn="ctr">
              <a:spcBef>
                <a:spcPct val="0"/>
              </a:spcBef>
              <a:spcAft>
                <a:spcPct val="0"/>
              </a:spcAft>
            </a:pPr>
            <a:r>
              <a:rPr lang="en-GB" sz="3000" b="1">
                <a:solidFill>
                  <a:srgbClr val="023554"/>
                </a:solidFill>
                <a:latin typeface="Georgia" panose="02040502050405020303" pitchFamily="18" charset="0"/>
                <a:cs typeface="Arial"/>
              </a:rPr>
              <a:t>Remember, if you don't want to answer a question that's fine, just move onto the next one.</a:t>
            </a:r>
          </a:p>
        </p:txBody>
      </p:sp>
    </p:spTree>
    <p:extLst>
      <p:ext uri="{BB962C8B-B14F-4D97-AF65-F5344CB8AC3E}">
        <p14:creationId xmlns:p14="http://schemas.microsoft.com/office/powerpoint/2010/main" val="305919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863752" y="1456134"/>
            <a:ext cx="7717151"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b="1" dirty="0">
                <a:solidFill>
                  <a:srgbClr val="023554"/>
                </a:solidFill>
                <a:latin typeface="Georgia"/>
                <a:cs typeface="Arial"/>
              </a:rPr>
              <a:t>Go to:</a:t>
            </a:r>
            <a:r>
              <a:rPr lang="en-US" b="1" dirty="0">
                <a:solidFill>
                  <a:schemeClr val="accent1">
                    <a:lumMod val="50000"/>
                  </a:schemeClr>
                </a:solidFill>
                <a:latin typeface="Georgia"/>
                <a:cs typeface="Arial"/>
              </a:rPr>
              <a:t> </a:t>
            </a:r>
            <a:r>
              <a:rPr lang="en-US" b="1" dirty="0">
                <a:solidFill>
                  <a:schemeClr val="accent2"/>
                </a:solidFill>
                <a:latin typeface="Georgia"/>
                <a:cs typeface="Arial"/>
              </a:rPr>
              <a:t>https://tinyurl.com/beewell2026</a:t>
            </a:r>
          </a:p>
          <a:p>
            <a:pPr marL="0" lvl="0" indent="0">
              <a:buNone/>
              <a:defRPr/>
            </a:pPr>
            <a:r>
              <a:rPr lang="en-US" b="1" dirty="0">
                <a:solidFill>
                  <a:schemeClr val="accent2"/>
                </a:solidFill>
                <a:latin typeface="Georgia"/>
                <a:cs typeface="Arial"/>
              </a:rPr>
              <a:t>When you start the survey you will see </a:t>
            </a:r>
            <a:r>
              <a:rPr lang="en-US" b="1" dirty="0">
                <a:solidFill>
                  <a:srgbClr val="023554"/>
                </a:solidFill>
                <a:latin typeface="Georgia"/>
                <a:cs typeface="Arial"/>
              </a:rPr>
              <a:t>this screen:</a:t>
            </a:r>
            <a:endParaRPr lang="en-US" dirty="0"/>
          </a:p>
          <a:p>
            <a:pPr lvl="0">
              <a:defRPr/>
            </a:pPr>
            <a:endParaRPr lang="en-US" b="1" dirty="0">
              <a:solidFill>
                <a:sysClr val="window" lastClr="FFFFFF"/>
              </a:solidFill>
              <a:latin typeface="Georgia" panose="02040502050405020303" pitchFamily="18" charset="0"/>
            </a:endParaRPr>
          </a:p>
          <a:p>
            <a:pPr lvl="0">
              <a:defRPr/>
            </a:pPr>
            <a:endParaRPr lang="en-US" b="1" dirty="0">
              <a:solidFill>
                <a:sysClr val="window" lastClr="FFFFFF"/>
              </a:solidFill>
              <a:latin typeface="Georgia" panose="02040502050405020303" pitchFamily="18" charset="0"/>
            </a:endParaRPr>
          </a:p>
          <a:p>
            <a:pPr lvl="0">
              <a:defRPr/>
            </a:pPr>
            <a:endParaRPr lang="en-US" b="1" dirty="0">
              <a:solidFill>
                <a:sysClr val="window" lastClr="FFFFFF"/>
              </a:solidFill>
              <a:latin typeface="Georgia" panose="02040502050405020303" pitchFamily="18" charset="0"/>
            </a:endParaRPr>
          </a:p>
          <a:p>
            <a:pPr marL="0" lvl="0" indent="0">
              <a:buNone/>
              <a:defRPr/>
            </a:pPr>
            <a:endParaRPr lang="en-US" b="1" dirty="0">
              <a:solidFill>
                <a:srgbClr val="023554"/>
              </a:solidFill>
              <a:latin typeface="Georgia" panose="02040502050405020303" pitchFamily="18" charset="0"/>
            </a:endParaRPr>
          </a:p>
          <a:p>
            <a:pPr marL="0" lvl="0" indent="0">
              <a:buNone/>
              <a:defRPr/>
            </a:pPr>
            <a:endParaRPr lang="en-US" sz="2000" b="1" dirty="0">
              <a:solidFill>
                <a:srgbClr val="023554"/>
              </a:solidFill>
              <a:latin typeface="Georgia" panose="02040502050405020303" pitchFamily="18" charset="0"/>
            </a:endParaRPr>
          </a:p>
          <a:p>
            <a:pPr marL="0" lvl="0" indent="0">
              <a:buNone/>
              <a:defRPr/>
            </a:pPr>
            <a:endParaRPr lang="en-US" sz="2000" b="1" dirty="0">
              <a:solidFill>
                <a:srgbClr val="023554"/>
              </a:solidFill>
              <a:latin typeface="Georgia" panose="02040502050405020303" pitchFamily="18" charset="0"/>
            </a:endParaRPr>
          </a:p>
          <a:p>
            <a:pPr marL="0" lvl="0" indent="0">
              <a:buNone/>
              <a:defRPr/>
            </a:pPr>
            <a:r>
              <a:rPr lang="en-US" sz="2000" b="1" dirty="0">
                <a:solidFill>
                  <a:srgbClr val="023554"/>
                </a:solidFill>
                <a:latin typeface="Georgia"/>
                <a:cs typeface="Arial"/>
              </a:rPr>
              <a:t>If you are happy to take part, you need to type your password into the box and press </a:t>
            </a:r>
            <a:r>
              <a:rPr lang="en-US" b="1" dirty="0">
                <a:solidFill>
                  <a:srgbClr val="023554"/>
                </a:solidFill>
                <a:latin typeface="Georgia"/>
                <a:cs typeface="Arial"/>
              </a:rPr>
              <a:t>Next</a:t>
            </a:r>
            <a:r>
              <a:rPr lang="en-US" sz="2000" b="1" dirty="0">
                <a:solidFill>
                  <a:srgbClr val="023554"/>
                </a:solidFill>
                <a:latin typeface="Georgia"/>
                <a:cs typeface="Arial"/>
              </a:rPr>
              <a:t> to begin</a:t>
            </a:r>
            <a:endParaRPr lang="en-US" dirty="0"/>
          </a:p>
        </p:txBody>
      </p:sp>
      <p:sp>
        <p:nvSpPr>
          <p:cNvPr id="2" name="Title 1">
            <a:extLst>
              <a:ext uri="{FF2B5EF4-FFF2-40B4-BE49-F238E27FC236}">
                <a16:creationId xmlns:a16="http://schemas.microsoft.com/office/drawing/2014/main" id="{3AF65287-FE7E-4E21-8731-0C80679BB80E}"/>
              </a:ext>
            </a:extLst>
          </p:cNvPr>
          <p:cNvSpPr>
            <a:spLocks noGrp="1"/>
          </p:cNvSpPr>
          <p:nvPr>
            <p:ph type="title"/>
          </p:nvPr>
        </p:nvSpPr>
        <p:spPr>
          <a:xfrm>
            <a:off x="540107" y="3428516"/>
            <a:ext cx="1957798" cy="1200509"/>
          </a:xfrm>
        </p:spPr>
        <p:txBody>
          <a:bodyPr/>
          <a:lstStyle/>
          <a:p>
            <a:r>
              <a:rPr lang="en-GB" sz="3000"/>
              <a:t>Now it’s your turn…</a:t>
            </a:r>
            <a:br>
              <a:rPr lang="en-GB" sz="3000"/>
            </a:br>
            <a:endParaRPr lang="en-GB" sz="3000"/>
          </a:p>
        </p:txBody>
      </p:sp>
      <p:pic>
        <p:nvPicPr>
          <p:cNvPr id="3" name="Picture 3" descr="Graphical user interface, application&#10;&#10;Description automatically generated">
            <a:extLst>
              <a:ext uri="{FF2B5EF4-FFF2-40B4-BE49-F238E27FC236}">
                <a16:creationId xmlns:a16="http://schemas.microsoft.com/office/drawing/2014/main" id="{2BD0B34D-09B0-4D36-8690-0FD24BC31630}"/>
              </a:ext>
            </a:extLst>
          </p:cNvPr>
          <p:cNvPicPr>
            <a:picLocks noChangeAspect="1"/>
          </p:cNvPicPr>
          <p:nvPr/>
        </p:nvPicPr>
        <p:blipFill>
          <a:blip r:embed="rId3"/>
          <a:stretch>
            <a:fillRect/>
          </a:stretch>
        </p:blipFill>
        <p:spPr>
          <a:xfrm>
            <a:off x="4393266" y="3047295"/>
            <a:ext cx="6003402" cy="2473345"/>
          </a:xfrm>
          <a:prstGeom prst="rect">
            <a:avLst/>
          </a:prstGeom>
        </p:spPr>
      </p:pic>
    </p:spTree>
    <p:extLst>
      <p:ext uri="{BB962C8B-B14F-4D97-AF65-F5344CB8AC3E}">
        <p14:creationId xmlns:p14="http://schemas.microsoft.com/office/powerpoint/2010/main" val="91980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C3D2C-A3AB-4FC3-A542-0C9B03A3FA25}"/>
              </a:ext>
            </a:extLst>
          </p:cNvPr>
          <p:cNvSpPr>
            <a:spLocks noGrp="1"/>
          </p:cNvSpPr>
          <p:nvPr>
            <p:ph type="title"/>
          </p:nvPr>
        </p:nvSpPr>
        <p:spPr>
          <a:xfrm>
            <a:off x="466695" y="3281396"/>
            <a:ext cx="2183328" cy="1143000"/>
          </a:xfrm>
        </p:spPr>
        <p:txBody>
          <a:bodyPr/>
          <a:lstStyle/>
          <a:p>
            <a:r>
              <a:rPr lang="en-GB" sz="3000" dirty="0">
                <a:latin typeface="Georgia"/>
                <a:cs typeface="Arial"/>
              </a:rPr>
              <a:t>About #BeeWell</a:t>
            </a:r>
          </a:p>
        </p:txBody>
      </p:sp>
      <p:pic>
        <p:nvPicPr>
          <p:cNvPr id="3" name="Picture 2" descr="Blue text on a black background&#10;&#10;Description automatically generated">
            <a:extLst>
              <a:ext uri="{FF2B5EF4-FFF2-40B4-BE49-F238E27FC236}">
                <a16:creationId xmlns:a16="http://schemas.microsoft.com/office/drawing/2014/main" id="{CD20DA9C-8ACB-6050-5CC7-505D91120BC8}"/>
              </a:ext>
            </a:extLst>
          </p:cNvPr>
          <p:cNvPicPr>
            <a:picLocks noChangeAspect="1"/>
          </p:cNvPicPr>
          <p:nvPr/>
        </p:nvPicPr>
        <p:blipFill>
          <a:blip r:embed="rId3"/>
          <a:stretch>
            <a:fillRect/>
          </a:stretch>
        </p:blipFill>
        <p:spPr>
          <a:xfrm>
            <a:off x="4813300" y="620025"/>
            <a:ext cx="6756400" cy="1325350"/>
          </a:xfrm>
          <a:prstGeom prst="rect">
            <a:avLst/>
          </a:prstGeom>
        </p:spPr>
      </p:pic>
      <p:sp>
        <p:nvSpPr>
          <p:cNvPr id="4" name="Content Placeholder 2">
            <a:extLst>
              <a:ext uri="{FF2B5EF4-FFF2-40B4-BE49-F238E27FC236}">
                <a16:creationId xmlns:a16="http://schemas.microsoft.com/office/drawing/2014/main" id="{7026748D-AE30-2C43-88CD-55ED4F51F7D5}"/>
              </a:ext>
            </a:extLst>
          </p:cNvPr>
          <p:cNvSpPr txBox="1">
            <a:spLocks/>
          </p:cNvSpPr>
          <p:nvPr/>
        </p:nvSpPr>
        <p:spPr bwMode="auto">
          <a:xfrm>
            <a:off x="3270611" y="2205458"/>
            <a:ext cx="8307977" cy="33028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GB" sz="2800" dirty="0">
                <a:solidFill>
                  <a:srgbClr val="023554"/>
                </a:solidFill>
                <a:latin typeface="Georgia"/>
                <a:cs typeface="Arial"/>
              </a:rPr>
              <a:t>Designed by young people, #BeeWell is surveying the wellbeing of young people across Greater </a:t>
            </a:r>
            <a:r>
              <a:rPr lang="en-GB" sz="2800">
                <a:solidFill>
                  <a:srgbClr val="023554"/>
                </a:solidFill>
                <a:latin typeface="Georgia"/>
                <a:cs typeface="Arial"/>
              </a:rPr>
              <a:t>Manchest</a:t>
            </a:r>
            <a:r>
              <a:rPr lang="en-GB" sz="2800">
                <a:solidFill>
                  <a:schemeClr val="accent2"/>
                </a:solidFill>
                <a:latin typeface="Georgia"/>
                <a:cs typeface="Arial"/>
              </a:rPr>
              <a:t>er. Since 2021, we’ve listened to the voices </a:t>
            </a:r>
            <a:r>
              <a:rPr lang="en-GB" sz="2800" dirty="0">
                <a:solidFill>
                  <a:schemeClr val="accent2"/>
                </a:solidFill>
                <a:latin typeface="Georgia"/>
                <a:cs typeface="Arial"/>
              </a:rPr>
              <a:t>of almost 200,000 young people from  Greater Manchester and </a:t>
            </a:r>
            <a:r>
              <a:rPr lang="en-US" sz="2800" dirty="0">
                <a:solidFill>
                  <a:schemeClr val="accent2"/>
                </a:solidFill>
                <a:latin typeface="Georgia"/>
                <a:cs typeface="Arial"/>
              </a:rPr>
              <a:t>Hampshire, Isle of Wight, Portsmouth and Southampton, working with around 320 schools.</a:t>
            </a:r>
            <a:br>
              <a:rPr lang="en-US" sz="2400" dirty="0">
                <a:solidFill>
                  <a:srgbClr val="FF0000"/>
                </a:solidFill>
                <a:latin typeface="Georgia"/>
                <a:cs typeface="Arial"/>
              </a:rPr>
            </a:br>
            <a:endParaRPr lang="en-GB" sz="2400">
              <a:solidFill>
                <a:srgbClr val="000000"/>
              </a:solidFill>
              <a:latin typeface="Georgia"/>
              <a:cs typeface="Arial"/>
            </a:endParaRPr>
          </a:p>
          <a:p>
            <a:pPr marL="0" indent="0">
              <a:buNone/>
              <a:defRPr/>
            </a:pPr>
            <a:r>
              <a:rPr lang="en-GB" sz="2800" dirty="0">
                <a:solidFill>
                  <a:srgbClr val="023554"/>
                </a:solidFill>
                <a:latin typeface="Georgia"/>
                <a:cs typeface="Arial"/>
              </a:rPr>
              <a:t>The results are being used to deliver positive change in schools and communities.</a:t>
            </a:r>
            <a:endParaRPr lang="en-US" sz="2800" dirty="0">
              <a:solidFill>
                <a:srgbClr val="023554"/>
              </a:solidFill>
              <a:latin typeface="Georgia"/>
              <a:cs typeface="Arial"/>
            </a:endParaRPr>
          </a:p>
        </p:txBody>
      </p:sp>
    </p:spTree>
    <p:extLst>
      <p:ext uri="{BB962C8B-B14F-4D97-AF65-F5344CB8AC3E}">
        <p14:creationId xmlns:p14="http://schemas.microsoft.com/office/powerpoint/2010/main" val="234658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426797" y="989445"/>
            <a:ext cx="7535648" cy="4816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dirty="0">
                <a:solidFill>
                  <a:srgbClr val="023554"/>
                </a:solidFill>
                <a:latin typeface="Georgia"/>
                <a:cs typeface="Arial"/>
              </a:rPr>
              <a:t>You will be asked to complete some questions about your life, for example how you feel, how you manage your emotions and how satisfied you are with your life.</a:t>
            </a:r>
            <a:br>
              <a:rPr lang="en-US" dirty="0"/>
            </a:br>
            <a:endParaRPr lang="en-US"/>
          </a:p>
          <a:p>
            <a:pPr>
              <a:defRPr/>
            </a:pPr>
            <a:r>
              <a:rPr lang="en-US" dirty="0">
                <a:solidFill>
                  <a:srgbClr val="023554"/>
                </a:solidFill>
                <a:latin typeface="Georgia"/>
                <a:cs typeface="Arial"/>
              </a:rPr>
              <a:t>Questions also ask about your relationships, your hobbies, your health and your school</a:t>
            </a:r>
            <a:br>
              <a:rPr lang="en-US" dirty="0">
                <a:solidFill>
                  <a:srgbClr val="023554"/>
                </a:solidFill>
                <a:latin typeface="Georgia"/>
                <a:cs typeface="Arial"/>
              </a:rPr>
            </a:br>
            <a:endParaRPr lang="en-US" dirty="0">
              <a:solidFill>
                <a:srgbClr val="023554"/>
              </a:solidFill>
              <a:latin typeface="Georgia"/>
              <a:cs typeface="Arial"/>
            </a:endParaRPr>
          </a:p>
          <a:p>
            <a:pPr lvl="0">
              <a:defRPr/>
            </a:pPr>
            <a:r>
              <a:rPr lang="en-US" i="1" dirty="0">
                <a:solidFill>
                  <a:srgbClr val="023554"/>
                </a:solidFill>
                <a:latin typeface="Georgia"/>
                <a:cs typeface="Arial"/>
              </a:rPr>
              <a:t>The video you are about to watch was made by young people to explain more about the #BeeWell Survey.  </a:t>
            </a:r>
            <a:endParaRPr lang="en-US" i="1">
              <a:solidFill>
                <a:srgbClr val="023554"/>
              </a:solidFill>
              <a:latin typeface="Georgia"/>
              <a:cs typeface="Arial"/>
            </a:endParaRPr>
          </a:p>
        </p:txBody>
      </p:sp>
      <p:sp>
        <p:nvSpPr>
          <p:cNvPr id="2" name="Title 1">
            <a:extLst>
              <a:ext uri="{FF2B5EF4-FFF2-40B4-BE49-F238E27FC236}">
                <a16:creationId xmlns:a16="http://schemas.microsoft.com/office/drawing/2014/main" id="{2BCAFC64-9365-48AF-9AB9-931D44F592F1}"/>
              </a:ext>
            </a:extLst>
          </p:cNvPr>
          <p:cNvSpPr>
            <a:spLocks noGrp="1"/>
          </p:cNvSpPr>
          <p:nvPr>
            <p:ph type="title"/>
          </p:nvPr>
        </p:nvSpPr>
        <p:spPr>
          <a:xfrm>
            <a:off x="465696" y="3389413"/>
            <a:ext cx="2581389" cy="1108881"/>
          </a:xfrm>
        </p:spPr>
        <p:txBody>
          <a:bodyPr/>
          <a:lstStyle/>
          <a:p>
            <a:r>
              <a:rPr lang="en-GB" sz="3000" dirty="0">
                <a:latin typeface="Georgia"/>
                <a:cs typeface="Arial"/>
              </a:rPr>
              <a:t>Introducing the survey</a:t>
            </a:r>
            <a:br>
              <a:rPr lang="en-GB" sz="3600" dirty="0"/>
            </a:br>
            <a:endParaRPr lang="en-GB" sz="3600"/>
          </a:p>
        </p:txBody>
      </p:sp>
    </p:spTree>
    <p:extLst>
      <p:ext uri="{BB962C8B-B14F-4D97-AF65-F5344CB8AC3E}">
        <p14:creationId xmlns:p14="http://schemas.microsoft.com/office/powerpoint/2010/main" val="424538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357BC-1811-4628-9526-12447A812641}"/>
              </a:ext>
            </a:extLst>
          </p:cNvPr>
          <p:cNvSpPr>
            <a:spLocks noGrp="1"/>
          </p:cNvSpPr>
          <p:nvPr>
            <p:ph type="title"/>
          </p:nvPr>
        </p:nvSpPr>
        <p:spPr>
          <a:xfrm>
            <a:off x="2084954" y="578875"/>
            <a:ext cx="8879749" cy="1143000"/>
          </a:xfrm>
        </p:spPr>
        <p:txBody>
          <a:bodyPr/>
          <a:lstStyle/>
          <a:p>
            <a:pPr algn="ctr"/>
            <a:r>
              <a:rPr lang="en-GB" sz="3000" dirty="0">
                <a:latin typeface="Georgia"/>
                <a:cs typeface="Arial"/>
              </a:rPr>
              <a:t>Video: Introduction to #BeeWell</a:t>
            </a:r>
            <a:endParaRPr lang="en-GB" sz="3000" dirty="0"/>
          </a:p>
        </p:txBody>
      </p:sp>
      <p:pic>
        <p:nvPicPr>
          <p:cNvPr id="3" name="Picture 3">
            <a:hlinkClick r:id="" action="ppaction://media"/>
            <a:extLst>
              <a:ext uri="{FF2B5EF4-FFF2-40B4-BE49-F238E27FC236}">
                <a16:creationId xmlns:a16="http://schemas.microsoft.com/office/drawing/2014/main" id="{CC464CF5-8D9D-4A9F-8FE5-90616EDEEE6B}"/>
              </a:ext>
            </a:extLst>
          </p:cNvPr>
          <p:cNvPicPr>
            <a:picLocks noRot="1" noChangeAspect="1"/>
          </p:cNvPicPr>
          <p:nvPr>
            <a:videoFile r:link="rId1"/>
          </p:nvPr>
        </p:nvPicPr>
        <p:blipFill>
          <a:blip r:embed="rId4"/>
          <a:stretch>
            <a:fillRect/>
          </a:stretch>
        </p:blipFill>
        <p:spPr>
          <a:xfrm>
            <a:off x="2613199" y="1705627"/>
            <a:ext cx="8365369" cy="4757635"/>
          </a:xfrm>
          <a:prstGeom prst="rect">
            <a:avLst/>
          </a:prstGeom>
        </p:spPr>
      </p:pic>
    </p:spTree>
    <p:extLst>
      <p:ext uri="{BB962C8B-B14F-4D97-AF65-F5344CB8AC3E}">
        <p14:creationId xmlns:p14="http://schemas.microsoft.com/office/powerpoint/2010/main" val="344898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5F8AC5-AEA6-F344-ABE7-698F3EB6B0E2}"/>
              </a:ext>
            </a:extLst>
          </p:cNvPr>
          <p:cNvSpPr txBox="1">
            <a:spLocks/>
          </p:cNvSpPr>
          <p:nvPr/>
        </p:nvSpPr>
        <p:spPr bwMode="auto">
          <a:xfrm>
            <a:off x="405880" y="1268760"/>
            <a:ext cx="584299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bg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3000" b="1" i="0" u="none" strike="noStrike" kern="1200" cap="none" spc="0" normalizeH="0" baseline="0" noProof="0">
              <a:ln>
                <a:noFill/>
              </a:ln>
              <a:solidFill>
                <a:sysClr val="window" lastClr="FFFFFF"/>
              </a:solidFill>
              <a:effectLst/>
              <a:uLnTx/>
              <a:uFillTx/>
              <a:latin typeface="Arial" pitchFamily="34" charset="0"/>
              <a:ea typeface="+mj-ea"/>
              <a:cs typeface="Arial" pitchFamily="34" charset="0"/>
            </a:endParaRPr>
          </a:p>
        </p:txBody>
      </p:sp>
      <p:sp>
        <p:nvSpPr>
          <p:cNvPr id="5" name="Content Placeholder 2">
            <a:extLst>
              <a:ext uri="{FF2B5EF4-FFF2-40B4-BE49-F238E27FC236}">
                <a16:creationId xmlns:a16="http://schemas.microsoft.com/office/drawing/2014/main" id="{7026748D-AE30-2C43-88CD-55ED4F51F7D5}"/>
              </a:ext>
            </a:extLst>
          </p:cNvPr>
          <p:cNvSpPr txBox="1">
            <a:spLocks/>
          </p:cNvSpPr>
          <p:nvPr/>
        </p:nvSpPr>
        <p:spPr bwMode="auto">
          <a:xfrm>
            <a:off x="3327766" y="1103872"/>
            <a:ext cx="7628115" cy="46466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dirty="0">
                <a:solidFill>
                  <a:srgbClr val="023554"/>
                </a:solidFill>
                <a:latin typeface="Georgia"/>
                <a:cs typeface="Arial"/>
              </a:rPr>
              <a:t>As they said in the video, you will be asked questions in different ways. </a:t>
            </a:r>
            <a:br>
              <a:rPr lang="en-US" dirty="0">
                <a:solidFill>
                  <a:srgbClr val="023554"/>
                </a:solidFill>
                <a:latin typeface="Georgia"/>
                <a:cs typeface="Arial"/>
              </a:rPr>
            </a:br>
            <a:endParaRPr lang="en-US" dirty="0">
              <a:solidFill>
                <a:srgbClr val="023554"/>
              </a:solidFill>
              <a:latin typeface="Georgia" panose="02040502050405020303" pitchFamily="18" charset="0"/>
            </a:endParaRPr>
          </a:p>
          <a:p>
            <a:pPr>
              <a:defRPr/>
            </a:pPr>
            <a:r>
              <a:rPr lang="en-US" dirty="0">
                <a:solidFill>
                  <a:srgbClr val="023554"/>
                </a:solidFill>
                <a:latin typeface="Georgia"/>
                <a:cs typeface="Arial"/>
              </a:rPr>
              <a:t>Some of the questions use a scale to show how much you think or feel something. These can look a bit complicated at first but they are not hard to answer.</a:t>
            </a:r>
            <a:br>
              <a:rPr lang="en-US" dirty="0">
                <a:solidFill>
                  <a:srgbClr val="023554"/>
                </a:solidFill>
                <a:latin typeface="Georgia"/>
                <a:cs typeface="Arial"/>
              </a:rPr>
            </a:br>
            <a:endParaRPr lang="en-US" dirty="0">
              <a:solidFill>
                <a:srgbClr val="023554"/>
              </a:solidFill>
              <a:latin typeface="Georgia"/>
              <a:cs typeface="Arial"/>
            </a:endParaRPr>
          </a:p>
          <a:p>
            <a:pPr lvl="0">
              <a:defRPr/>
            </a:pPr>
            <a:r>
              <a:rPr lang="en-US" dirty="0">
                <a:solidFill>
                  <a:srgbClr val="023554"/>
                </a:solidFill>
                <a:latin typeface="Georgia"/>
                <a:cs typeface="Arial"/>
              </a:rPr>
              <a:t>To help you, we will show you how to complete a couple of practice questions.</a:t>
            </a:r>
          </a:p>
        </p:txBody>
      </p:sp>
      <p:sp>
        <p:nvSpPr>
          <p:cNvPr id="2" name="Title 1">
            <a:extLst>
              <a:ext uri="{FF2B5EF4-FFF2-40B4-BE49-F238E27FC236}">
                <a16:creationId xmlns:a16="http://schemas.microsoft.com/office/drawing/2014/main" id="{54F1C72A-3EA4-4241-BB02-3758141BE44B}"/>
              </a:ext>
            </a:extLst>
          </p:cNvPr>
          <p:cNvSpPr>
            <a:spLocks noGrp="1"/>
          </p:cNvSpPr>
          <p:nvPr>
            <p:ph type="title"/>
          </p:nvPr>
        </p:nvSpPr>
        <p:spPr>
          <a:xfrm>
            <a:off x="553036" y="3245243"/>
            <a:ext cx="2217448" cy="1143000"/>
          </a:xfrm>
        </p:spPr>
        <p:txBody>
          <a:bodyPr/>
          <a:lstStyle/>
          <a:p>
            <a:r>
              <a:rPr lang="en-GB" sz="3000" dirty="0">
                <a:latin typeface="Georgia"/>
                <a:cs typeface="Arial"/>
              </a:rPr>
              <a:t>Question types</a:t>
            </a:r>
            <a:br>
              <a:rPr lang="en-GB" sz="3600" dirty="0"/>
            </a:br>
            <a:endParaRPr lang="en-GB" sz="3600"/>
          </a:p>
        </p:txBody>
      </p:sp>
    </p:spTree>
    <p:extLst>
      <p:ext uri="{BB962C8B-B14F-4D97-AF65-F5344CB8AC3E}">
        <p14:creationId xmlns:p14="http://schemas.microsoft.com/office/powerpoint/2010/main" val="242398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D867B54-1551-5843-8EEB-BD03B32CCC58}"/>
              </a:ext>
            </a:extLst>
          </p:cNvPr>
          <p:cNvSpPr/>
          <p:nvPr/>
        </p:nvSpPr>
        <p:spPr>
          <a:xfrm>
            <a:off x="2670184" y="2267768"/>
            <a:ext cx="7488832" cy="1984518"/>
          </a:xfrm>
          <a:prstGeom prst="rect">
            <a:avLst/>
          </a:prstGeom>
          <a:solidFill>
            <a:schemeClr val="bg1"/>
          </a:solidFill>
          <a:ln>
            <a:solidFill>
              <a:schemeClr val="accent1"/>
            </a:solidFill>
          </a:ln>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Read the following statements and choose the answer which is right for you:</a:t>
            </a: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Object 8">
            <a:extLst>
              <a:ext uri="{FF2B5EF4-FFF2-40B4-BE49-F238E27FC236}">
                <a16:creationId xmlns:a16="http://schemas.microsoft.com/office/drawing/2014/main" id="{54CD34B9-5003-B941-B620-FA804F4FA34D}"/>
              </a:ext>
            </a:extLst>
          </p:cNvPr>
          <p:cNvGraphicFramePr>
            <a:graphicFrameLocks noChangeAspect="1"/>
          </p:cNvGraphicFramePr>
          <p:nvPr>
            <p:extLst>
              <p:ext uri="{D42A27DB-BD31-4B8C-83A1-F6EECF244321}">
                <p14:modId xmlns:p14="http://schemas.microsoft.com/office/powerpoint/2010/main" val="640941356"/>
              </p:ext>
            </p:extLst>
          </p:nvPr>
        </p:nvGraphicFramePr>
        <p:xfrm>
          <a:off x="2670184" y="2805953"/>
          <a:ext cx="7197725" cy="1727200"/>
        </p:xfrm>
        <a:graphic>
          <a:graphicData uri="http://schemas.openxmlformats.org/presentationml/2006/ole">
            <mc:AlternateContent xmlns:mc="http://schemas.openxmlformats.org/markup-compatibility/2006">
              <mc:Choice xmlns:v="urn:schemas-microsoft-com:vml" Requires="v">
                <p:oleObj name="Document" r:id="rId3" imgW="5727700" imgH="1371600" progId="Word.Document.12">
                  <p:embed/>
                </p:oleObj>
              </mc:Choice>
              <mc:Fallback>
                <p:oleObj name="Document" r:id="rId3" imgW="5727700" imgH="1371600" progId="Word.Document.12">
                  <p:embed/>
                  <p:pic>
                    <p:nvPicPr>
                      <p:cNvPr id="9" name="Object 8">
                        <a:extLst>
                          <a:ext uri="{FF2B5EF4-FFF2-40B4-BE49-F238E27FC236}">
                            <a16:creationId xmlns:a16="http://schemas.microsoft.com/office/drawing/2014/main" id="{54CD34B9-5003-B941-B620-FA804F4FA34D}"/>
                          </a:ext>
                        </a:extLst>
                      </p:cNvPr>
                      <p:cNvPicPr/>
                      <p:nvPr/>
                    </p:nvPicPr>
                    <p:blipFill>
                      <a:blip r:embed="rId4"/>
                      <a:stretch>
                        <a:fillRect/>
                      </a:stretch>
                    </p:blipFill>
                    <p:spPr>
                      <a:xfrm>
                        <a:off x="2670184" y="2805953"/>
                        <a:ext cx="7197725" cy="17272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E678A9DF-AB77-D241-80F3-DBFBB324E61F}"/>
              </a:ext>
            </a:extLst>
          </p:cNvPr>
          <p:cNvSpPr txBox="1"/>
          <p:nvPr/>
        </p:nvSpPr>
        <p:spPr>
          <a:xfrm>
            <a:off x="2585980" y="1351474"/>
            <a:ext cx="8890088" cy="716411"/>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a:t>
            </a:r>
            <a:r>
              <a:rPr lang="en-GB" sz="2000" b="1" dirty="0">
                <a:solidFill>
                  <a:srgbClr val="023554"/>
                </a:solidFill>
                <a:latin typeface="Georgia"/>
                <a:ea typeface="Verdana"/>
                <a:cs typeface="Arial"/>
              </a:rPr>
              <a:t>always</a:t>
            </a:r>
            <a:r>
              <a:rPr lang="en-GB" sz="2000" dirty="0">
                <a:solidFill>
                  <a:srgbClr val="023554"/>
                </a:solidFill>
                <a:latin typeface="Georgia"/>
                <a:ea typeface="Verdana"/>
                <a:cs typeface="Arial"/>
              </a:rPr>
              <a:t> play football with your friends at lunchtime you would select 'Always'</a:t>
            </a:r>
          </a:p>
        </p:txBody>
      </p:sp>
      <p:sp>
        <p:nvSpPr>
          <p:cNvPr id="11" name="Multiply 10">
            <a:extLst>
              <a:ext uri="{FF2B5EF4-FFF2-40B4-BE49-F238E27FC236}">
                <a16:creationId xmlns:a16="http://schemas.microsoft.com/office/drawing/2014/main" id="{9CD4D0BF-2914-D04D-84FB-7FCEA442939F}"/>
              </a:ext>
            </a:extLst>
          </p:cNvPr>
          <p:cNvSpPr/>
          <p:nvPr/>
        </p:nvSpPr>
        <p:spPr>
          <a:xfrm>
            <a:off x="9081284" y="3109935"/>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TextBox 11">
            <a:extLst>
              <a:ext uri="{FF2B5EF4-FFF2-40B4-BE49-F238E27FC236}">
                <a16:creationId xmlns:a16="http://schemas.microsoft.com/office/drawing/2014/main" id="{FE574367-5A33-1548-B00E-3604ED4CDA43}"/>
              </a:ext>
            </a:extLst>
          </p:cNvPr>
          <p:cNvSpPr txBox="1"/>
          <p:nvPr/>
        </p:nvSpPr>
        <p:spPr>
          <a:xfrm>
            <a:off x="360771" y="5333673"/>
            <a:ext cx="9381435" cy="707886"/>
          </a:xfrm>
          <a:prstGeom prst="rect">
            <a:avLst/>
          </a:prstGeom>
          <a:solidFill>
            <a:schemeClr val="bg1"/>
          </a:solidFill>
        </p:spPr>
        <p:txBody>
          <a:bodyPr wrap="square" lIns="91440" tIns="45720" rIns="91440" bIns="45720" rtlCol="0" anchor="t">
            <a:spAutoFit/>
          </a:bodyPr>
          <a:lstStyle/>
          <a:p>
            <a:r>
              <a:rPr lang="en-GB" sz="2000" dirty="0">
                <a:solidFill>
                  <a:srgbClr val="023554"/>
                </a:solidFill>
                <a:latin typeface="Georgia"/>
                <a:ea typeface="Verdana"/>
                <a:cs typeface="Arial"/>
              </a:rPr>
              <a:t>If you walk to school on some days but come by car other days, you would select 'Sometimes'</a:t>
            </a:r>
          </a:p>
        </p:txBody>
      </p:sp>
      <p:sp>
        <p:nvSpPr>
          <p:cNvPr id="13" name="TextBox 12">
            <a:extLst>
              <a:ext uri="{FF2B5EF4-FFF2-40B4-BE49-F238E27FC236}">
                <a16:creationId xmlns:a16="http://schemas.microsoft.com/office/drawing/2014/main" id="{5D1E9EB1-1EE0-4540-952A-DB3981F76CF6}"/>
              </a:ext>
            </a:extLst>
          </p:cNvPr>
          <p:cNvSpPr txBox="1"/>
          <p:nvPr/>
        </p:nvSpPr>
        <p:spPr>
          <a:xfrm>
            <a:off x="2455483" y="455004"/>
            <a:ext cx="8908607" cy="830997"/>
          </a:xfrm>
          <a:prstGeom prst="rect">
            <a:avLst/>
          </a:prstGeom>
          <a:noFill/>
        </p:spPr>
        <p:txBody>
          <a:bodyPr wrap="square" lIns="91440" tIns="45720" rIns="91440" bIns="45720" rtlCol="0" anchor="t">
            <a:spAutoFit/>
          </a:bodyPr>
          <a:lstStyle/>
          <a:p>
            <a:r>
              <a:rPr lang="en-GB" sz="2400" dirty="0">
                <a:solidFill>
                  <a:srgbClr val="023554"/>
                </a:solidFill>
                <a:latin typeface="Georgia"/>
                <a:ea typeface="Verdana"/>
                <a:cs typeface="Arial"/>
              </a:rPr>
              <a:t>1) First, think about the statement ‘I play football at lunchtime’ and select one of the options: Never, Sometimes, Always.</a:t>
            </a:r>
            <a:endParaRPr lang="en-US"/>
          </a:p>
        </p:txBody>
      </p:sp>
      <p:sp>
        <p:nvSpPr>
          <p:cNvPr id="14" name="Multiply 13">
            <a:extLst>
              <a:ext uri="{FF2B5EF4-FFF2-40B4-BE49-F238E27FC236}">
                <a16:creationId xmlns:a16="http://schemas.microsoft.com/office/drawing/2014/main" id="{50972F74-BE19-A541-B6CD-E2539C966BC9}"/>
              </a:ext>
            </a:extLst>
          </p:cNvPr>
          <p:cNvSpPr/>
          <p:nvPr/>
        </p:nvSpPr>
        <p:spPr>
          <a:xfrm>
            <a:off x="7715932" y="3691109"/>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TextBox 14">
            <a:extLst>
              <a:ext uri="{FF2B5EF4-FFF2-40B4-BE49-F238E27FC236}">
                <a16:creationId xmlns:a16="http://schemas.microsoft.com/office/drawing/2014/main" id="{C27A94E1-FED2-2744-810E-D4D25C4E08AD}"/>
              </a:ext>
            </a:extLst>
          </p:cNvPr>
          <p:cNvSpPr txBox="1"/>
          <p:nvPr/>
        </p:nvSpPr>
        <p:spPr>
          <a:xfrm>
            <a:off x="356388" y="4447629"/>
            <a:ext cx="8467445" cy="830997"/>
          </a:xfrm>
          <a:prstGeom prst="rect">
            <a:avLst/>
          </a:prstGeom>
          <a:noFill/>
        </p:spPr>
        <p:txBody>
          <a:bodyPr wrap="square" lIns="91440" tIns="45720" rIns="91440" bIns="45720" rtlCol="0" anchor="t">
            <a:spAutoFit/>
          </a:bodyPr>
          <a:lstStyle/>
          <a:p>
            <a:r>
              <a:rPr lang="en-GB" sz="2400" dirty="0">
                <a:solidFill>
                  <a:srgbClr val="023554"/>
                </a:solidFill>
                <a:latin typeface="Georgia"/>
                <a:ea typeface="Verdana"/>
                <a:cs typeface="Arial"/>
              </a:rPr>
              <a:t>2) Now, think about the second statement ‘I walk to school’ and select one of the options: Never, Sometimes, Always.</a:t>
            </a:r>
          </a:p>
        </p:txBody>
      </p:sp>
      <p:sp>
        <p:nvSpPr>
          <p:cNvPr id="16" name="TextBox 15">
            <a:extLst>
              <a:ext uri="{FF2B5EF4-FFF2-40B4-BE49-F238E27FC236}">
                <a16:creationId xmlns:a16="http://schemas.microsoft.com/office/drawing/2014/main" id="{6C2F4980-D4A8-A24C-9F1D-2DC223780783}"/>
              </a:ext>
            </a:extLst>
          </p:cNvPr>
          <p:cNvSpPr txBox="1"/>
          <p:nvPr/>
        </p:nvSpPr>
        <p:spPr>
          <a:xfrm>
            <a:off x="10250701" y="4287276"/>
            <a:ext cx="1710731" cy="1822728"/>
          </a:xfrm>
          <a:prstGeom prst="round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pPr algn="ctr"/>
            <a:r>
              <a:rPr lang="en-GB" sz="1700" b="1" dirty="0">
                <a:solidFill>
                  <a:srgbClr val="66BC93"/>
                </a:solidFill>
                <a:latin typeface="Georgia"/>
                <a:ea typeface="Verdana"/>
                <a:cs typeface="Arial"/>
              </a:rPr>
              <a:t>Remember:</a:t>
            </a:r>
          </a:p>
          <a:p>
            <a:pPr algn="ctr"/>
            <a:r>
              <a:rPr lang="en-GB" sz="1700" dirty="0">
                <a:solidFill>
                  <a:srgbClr val="023554"/>
                </a:solidFill>
                <a:latin typeface="Georgia"/>
                <a:ea typeface="Verdana"/>
                <a:cs typeface="Arial"/>
              </a:rPr>
              <a:t>You can only choose </a:t>
            </a:r>
            <a:r>
              <a:rPr lang="en-GB" sz="1700" b="1" dirty="0">
                <a:solidFill>
                  <a:srgbClr val="023554"/>
                </a:solidFill>
                <a:latin typeface="Georgia"/>
                <a:ea typeface="Verdana"/>
                <a:cs typeface="Arial"/>
              </a:rPr>
              <a:t>ONE</a:t>
            </a:r>
            <a:r>
              <a:rPr lang="en-GB" sz="1700" dirty="0">
                <a:solidFill>
                  <a:srgbClr val="023554"/>
                </a:solidFill>
                <a:latin typeface="Georgia"/>
                <a:ea typeface="Verdana"/>
                <a:cs typeface="Arial"/>
              </a:rPr>
              <a:t> answer for each statement</a:t>
            </a:r>
          </a:p>
        </p:txBody>
      </p:sp>
      <p:sp>
        <p:nvSpPr>
          <p:cNvPr id="19" name="Rectangle 2">
            <a:extLst>
              <a:ext uri="{FF2B5EF4-FFF2-40B4-BE49-F238E27FC236}">
                <a16:creationId xmlns:a16="http://schemas.microsoft.com/office/drawing/2014/main" id="{F37E8B48-2DC6-BD48-9F8C-18D5D77F784B}"/>
              </a:ext>
            </a:extLst>
          </p:cNvPr>
          <p:cNvSpPr>
            <a:spLocks noChangeArrowheads="1"/>
          </p:cNvSpPr>
          <p:nvPr/>
        </p:nvSpPr>
        <p:spPr bwMode="auto">
          <a:xfrm>
            <a:off x="8158545" y="6387407"/>
            <a:ext cx="403507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1" i="0" u="none" strike="noStrike" cap="none" normalizeH="0" baseline="0" dirty="0">
                <a:ln>
                  <a:noFill/>
                </a:ln>
                <a:solidFill>
                  <a:srgbClr val="023554"/>
                </a:solidFill>
                <a:effectLst/>
                <a:latin typeface="Georgia"/>
                <a:ea typeface="Verdana"/>
                <a:cs typeface="Arial"/>
              </a:rPr>
              <a:t>Let’s try one</a:t>
            </a:r>
            <a:r>
              <a:rPr kumimoji="0" lang="en-GB" altLang="en-US" sz="2000" b="1" i="0" u="none" strike="noStrike" cap="none" normalizeH="0" dirty="0">
                <a:ln>
                  <a:noFill/>
                </a:ln>
                <a:solidFill>
                  <a:srgbClr val="023554"/>
                </a:solidFill>
                <a:effectLst/>
                <a:latin typeface="Georgia"/>
                <a:ea typeface="Verdana"/>
                <a:cs typeface="Arial"/>
              </a:rPr>
              <a:t> more question…</a:t>
            </a:r>
            <a:endParaRPr lang="en-GB" altLang="en-US" sz="2000" b="1" i="0" u="none" strike="noStrike" cap="none" normalizeH="0" dirty="0">
              <a:ln>
                <a:noFill/>
              </a:ln>
              <a:solidFill>
                <a:srgbClr val="023554"/>
              </a:solidFill>
              <a:effectLst/>
              <a:latin typeface="Georgia"/>
              <a:ea typeface="Verdana"/>
              <a:cs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dirty="0">
              <a:ln>
                <a:noFill/>
              </a:ln>
              <a:solidFill>
                <a:srgbClr val="023554"/>
              </a:solidFill>
              <a:effectLst/>
              <a:latin typeface="Georgia" panose="02040502050405020303" pitchFamily="18" charset="0"/>
              <a:ea typeface="Verdana" panose="020B0604030504040204" pitchFamily="34" charset="0"/>
              <a:cs typeface="Verdana" panose="020B0604030504040204" pitchFamily="34" charset="0"/>
            </a:endParaRPr>
          </a:p>
        </p:txBody>
      </p:sp>
      <p:cxnSp>
        <p:nvCxnSpPr>
          <p:cNvPr id="37" name="Straight Arrow Connector 36">
            <a:extLst>
              <a:ext uri="{FF2B5EF4-FFF2-40B4-BE49-F238E27FC236}">
                <a16:creationId xmlns:a16="http://schemas.microsoft.com/office/drawing/2014/main" id="{3C95540D-F029-DC23-976B-3445FFCA8472}"/>
              </a:ext>
            </a:extLst>
          </p:cNvPr>
          <p:cNvCxnSpPr/>
          <p:nvPr/>
        </p:nvCxnSpPr>
        <p:spPr>
          <a:xfrm flipH="1">
            <a:off x="9342407" y="1778480"/>
            <a:ext cx="1429109" cy="143198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39" name="Straight Arrow Connector 38">
            <a:extLst>
              <a:ext uri="{FF2B5EF4-FFF2-40B4-BE49-F238E27FC236}">
                <a16:creationId xmlns:a16="http://schemas.microsoft.com/office/drawing/2014/main" id="{773EA560-1F20-C3D1-E213-1A2EB8521DC1}"/>
              </a:ext>
            </a:extLst>
          </p:cNvPr>
          <p:cNvCxnSpPr/>
          <p:nvPr/>
        </p:nvCxnSpPr>
        <p:spPr>
          <a:xfrm flipH="1" flipV="1">
            <a:off x="7946906" y="3914057"/>
            <a:ext cx="1572882" cy="157288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78232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3"/>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7"/>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0" presetClass="entr" presetSubtype="0" fill="hold"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3" grpId="0"/>
      <p:bldP spid="13" grpId="1"/>
      <p:bldP spid="14" grpId="0" animBg="1"/>
      <p:bldP spid="15" grpId="0"/>
      <p:bldP spid="16"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59352F5-5108-8F4E-9E78-BDBF08F9AB2B}"/>
              </a:ext>
            </a:extLst>
          </p:cNvPr>
          <p:cNvSpPr/>
          <p:nvPr/>
        </p:nvSpPr>
        <p:spPr>
          <a:xfrm>
            <a:off x="2746827" y="1536225"/>
            <a:ext cx="8974635" cy="1984518"/>
          </a:xfrm>
          <a:prstGeom prst="rect">
            <a:avLst/>
          </a:prstGeom>
          <a:solidFill>
            <a:schemeClr val="bg1"/>
          </a:solidFill>
          <a:ln>
            <a:solidFill>
              <a:schemeClr val="accent1"/>
            </a:solidFill>
          </a:ln>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Arial" panose="020B0604020202020204" pitchFamily="34" charset="0"/>
              </a:rPr>
              <a:t>Read the following statements and choose the answer which is right for you:</a:t>
            </a: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 name="Content Placeholder 15">
            <a:extLst>
              <a:ext uri="{FF2B5EF4-FFF2-40B4-BE49-F238E27FC236}">
                <a16:creationId xmlns:a16="http://schemas.microsoft.com/office/drawing/2014/main" id="{AF53C231-440E-D04D-9C4A-D0CDC7A29FC3}"/>
              </a:ext>
            </a:extLst>
          </p:cNvPr>
          <p:cNvPicPr>
            <a:picLocks noChangeAspect="1"/>
          </p:cNvPicPr>
          <p:nvPr/>
        </p:nvPicPr>
        <p:blipFill>
          <a:blip r:embed="rId3"/>
          <a:stretch>
            <a:fillRect/>
          </a:stretch>
        </p:blipFill>
        <p:spPr>
          <a:xfrm>
            <a:off x="2746829" y="2040173"/>
            <a:ext cx="8841326" cy="1652472"/>
          </a:xfrm>
          <a:prstGeom prst="rect">
            <a:avLst/>
          </a:prstGeom>
        </p:spPr>
      </p:pic>
      <p:sp>
        <p:nvSpPr>
          <p:cNvPr id="22" name="TextBox 21">
            <a:extLst>
              <a:ext uri="{FF2B5EF4-FFF2-40B4-BE49-F238E27FC236}">
                <a16:creationId xmlns:a16="http://schemas.microsoft.com/office/drawing/2014/main" id="{2A2AAD58-FF14-2341-9E4B-594B3AB244B4}"/>
              </a:ext>
            </a:extLst>
          </p:cNvPr>
          <p:cNvSpPr txBox="1"/>
          <p:nvPr/>
        </p:nvSpPr>
        <p:spPr>
          <a:xfrm>
            <a:off x="2746827" y="446363"/>
            <a:ext cx="9267500" cy="830997"/>
          </a:xfrm>
          <a:prstGeom prst="rect">
            <a:avLst/>
          </a:prstGeom>
          <a:noFill/>
        </p:spPr>
        <p:txBody>
          <a:bodyPr wrap="square" rtlCol="0">
            <a:spAutoFit/>
          </a:bodyPr>
          <a:lstStyle/>
          <a:p>
            <a:r>
              <a:rPr lang="en-GB" sz="2400" dirty="0">
                <a:solidFill>
                  <a:srgbClr val="023554"/>
                </a:solidFill>
                <a:latin typeface="Georgia" panose="02040502050405020303" pitchFamily="18" charset="0"/>
                <a:ea typeface="Verdana" panose="020B0604030504040204" pitchFamily="34" charset="0"/>
              </a:rPr>
              <a:t>In this question you will need to decide how </a:t>
            </a:r>
            <a:r>
              <a:rPr lang="en-GB" sz="2400" b="1" dirty="0">
                <a:solidFill>
                  <a:srgbClr val="023554"/>
                </a:solidFill>
                <a:latin typeface="Georgia" panose="02040502050405020303" pitchFamily="18" charset="0"/>
                <a:ea typeface="Verdana" panose="020B0604030504040204" pitchFamily="34" charset="0"/>
              </a:rPr>
              <a:t>much</a:t>
            </a:r>
            <a:r>
              <a:rPr lang="en-GB" sz="2400" dirty="0">
                <a:solidFill>
                  <a:srgbClr val="023554"/>
                </a:solidFill>
                <a:latin typeface="Georgia" panose="02040502050405020303" pitchFamily="18" charset="0"/>
                <a:ea typeface="Verdana" panose="020B0604030504040204" pitchFamily="34" charset="0"/>
              </a:rPr>
              <a:t> you agree with the statements. </a:t>
            </a:r>
          </a:p>
        </p:txBody>
      </p:sp>
      <p:sp>
        <p:nvSpPr>
          <p:cNvPr id="29" name="TextBox 28">
            <a:extLst>
              <a:ext uri="{FF2B5EF4-FFF2-40B4-BE49-F238E27FC236}">
                <a16:creationId xmlns:a16="http://schemas.microsoft.com/office/drawing/2014/main" id="{9CEFD085-2056-A647-9F4E-B94549758F24}"/>
              </a:ext>
            </a:extLst>
          </p:cNvPr>
          <p:cNvSpPr txBox="1"/>
          <p:nvPr/>
        </p:nvSpPr>
        <p:spPr>
          <a:xfrm>
            <a:off x="9570763" y="3862115"/>
            <a:ext cx="2133853"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love oranges, you might choose this box</a:t>
            </a:r>
          </a:p>
        </p:txBody>
      </p:sp>
      <p:sp>
        <p:nvSpPr>
          <p:cNvPr id="30" name="TextBox 29">
            <a:extLst>
              <a:ext uri="{FF2B5EF4-FFF2-40B4-BE49-F238E27FC236}">
                <a16:creationId xmlns:a16="http://schemas.microsoft.com/office/drawing/2014/main" id="{FF9CB206-FDB4-1A43-840E-8E4E9A9A3736}"/>
              </a:ext>
            </a:extLst>
          </p:cNvPr>
          <p:cNvSpPr txBox="1"/>
          <p:nvPr/>
        </p:nvSpPr>
        <p:spPr>
          <a:xfrm>
            <a:off x="5550757" y="3862115"/>
            <a:ext cx="3732106" cy="646331"/>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think oranges are ok, you might choose this box</a:t>
            </a:r>
            <a:endParaRPr lang="en-GB" dirty="0">
              <a:solidFill>
                <a:srgbClr val="023554"/>
              </a:solidFill>
              <a:latin typeface="Georgia"/>
              <a:ea typeface="Verdana"/>
            </a:endParaRPr>
          </a:p>
        </p:txBody>
      </p:sp>
      <p:cxnSp>
        <p:nvCxnSpPr>
          <p:cNvPr id="31" name="Straight Arrow Connector 30">
            <a:extLst>
              <a:ext uri="{FF2B5EF4-FFF2-40B4-BE49-F238E27FC236}">
                <a16:creationId xmlns:a16="http://schemas.microsoft.com/office/drawing/2014/main" id="{BE09AE22-F444-B84D-9CC5-FB3EA6186714}"/>
              </a:ext>
            </a:extLst>
          </p:cNvPr>
          <p:cNvCxnSpPr>
            <a:cxnSpLocks/>
          </p:cNvCxnSpPr>
          <p:nvPr/>
        </p:nvCxnSpPr>
        <p:spPr>
          <a:xfrm flipV="1">
            <a:off x="10440134" y="2764501"/>
            <a:ext cx="558630" cy="1111725"/>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D62A8F0-C7C2-8E43-8CA7-01A8E8C4E7D6}"/>
              </a:ext>
            </a:extLst>
          </p:cNvPr>
          <p:cNvCxnSpPr>
            <a:cxnSpLocks/>
          </p:cNvCxnSpPr>
          <p:nvPr/>
        </p:nvCxnSpPr>
        <p:spPr>
          <a:xfrm flipV="1">
            <a:off x="7416810" y="2863278"/>
            <a:ext cx="576749" cy="1012948"/>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DA39D65B-77C0-3B41-BF1B-1D0B7B815D1A}"/>
              </a:ext>
            </a:extLst>
          </p:cNvPr>
          <p:cNvSpPr txBox="1"/>
          <p:nvPr/>
        </p:nvSpPr>
        <p:spPr>
          <a:xfrm>
            <a:off x="2756287" y="3862115"/>
            <a:ext cx="2487127" cy="923330"/>
          </a:xfrm>
          <a:prstGeom prst="rect">
            <a:avLst/>
          </a:prstGeom>
          <a:solidFill>
            <a:schemeClr val="bg1"/>
          </a:solidFill>
        </p:spPr>
        <p:txBody>
          <a:bodyPr wrap="square" lIns="91440" tIns="45720" rIns="91440" bIns="45720" rtlCol="0" anchor="t">
            <a:spAutoFit/>
          </a:bodyPr>
          <a:lstStyle/>
          <a:p>
            <a:pPr algn="ctr"/>
            <a:r>
              <a:rPr lang="en-GB" dirty="0">
                <a:solidFill>
                  <a:srgbClr val="023554"/>
                </a:solidFill>
                <a:latin typeface="Georgia"/>
                <a:ea typeface="Verdana"/>
                <a:cs typeface="Verdana" panose="020B0604030504040204" pitchFamily="34" charset="0"/>
              </a:rPr>
              <a:t>If you really don’t like oranges, you would choose this box</a:t>
            </a:r>
          </a:p>
        </p:txBody>
      </p:sp>
      <p:sp>
        <p:nvSpPr>
          <p:cNvPr id="48" name="TextBox 47">
            <a:extLst>
              <a:ext uri="{FF2B5EF4-FFF2-40B4-BE49-F238E27FC236}">
                <a16:creationId xmlns:a16="http://schemas.microsoft.com/office/drawing/2014/main" id="{AF3E300D-839A-2D2B-65C1-C8E18432D03A}"/>
              </a:ext>
            </a:extLst>
          </p:cNvPr>
          <p:cNvSpPr txBox="1"/>
          <p:nvPr/>
        </p:nvSpPr>
        <p:spPr>
          <a:xfrm>
            <a:off x="2742176" y="5227919"/>
            <a:ext cx="5760640" cy="400110"/>
          </a:xfrm>
          <a:prstGeom prst="rect">
            <a:avLst/>
          </a:prstGeom>
          <a:noFill/>
        </p:spPr>
        <p:txBody>
          <a:bodyPr wrap="square" rtlCol="0">
            <a:spAutoFit/>
          </a:bodyPr>
          <a:lstStyle/>
          <a:p>
            <a:pPr algn="ctr"/>
            <a:r>
              <a:rPr lang="en-GB" sz="2000" dirty="0">
                <a:solidFill>
                  <a:srgbClr val="023554"/>
                </a:solidFill>
                <a:latin typeface="Georgia" panose="02040502050405020303" pitchFamily="18" charset="0"/>
                <a:ea typeface="Verdana" panose="020B0604030504040204" pitchFamily="34" charset="0"/>
              </a:rPr>
              <a:t>If you hate cabbage, which box would you click?</a:t>
            </a:r>
          </a:p>
        </p:txBody>
      </p:sp>
      <p:sp>
        <p:nvSpPr>
          <p:cNvPr id="3" name="Multiply 10">
            <a:extLst>
              <a:ext uri="{FF2B5EF4-FFF2-40B4-BE49-F238E27FC236}">
                <a16:creationId xmlns:a16="http://schemas.microsoft.com/office/drawing/2014/main" id="{D0DB4A3D-BCBF-4BD6-C7AD-EBD75FADF91A}"/>
              </a:ext>
            </a:extLst>
          </p:cNvPr>
          <p:cNvSpPr/>
          <p:nvPr/>
        </p:nvSpPr>
        <p:spPr>
          <a:xfrm>
            <a:off x="4791506" y="2672490"/>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cxnSp>
        <p:nvCxnSpPr>
          <p:cNvPr id="35" name="Straight Arrow Connector 34">
            <a:extLst>
              <a:ext uri="{FF2B5EF4-FFF2-40B4-BE49-F238E27FC236}">
                <a16:creationId xmlns:a16="http://schemas.microsoft.com/office/drawing/2014/main" id="{73276E52-2130-E047-B39B-9585BBFC4914}"/>
              </a:ext>
            </a:extLst>
          </p:cNvPr>
          <p:cNvCxnSpPr>
            <a:cxnSpLocks/>
          </p:cNvCxnSpPr>
          <p:nvPr/>
        </p:nvCxnSpPr>
        <p:spPr>
          <a:xfrm flipV="1">
            <a:off x="4028901" y="2792723"/>
            <a:ext cx="715556" cy="1069392"/>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7" name="Multiply 10">
            <a:extLst>
              <a:ext uri="{FF2B5EF4-FFF2-40B4-BE49-F238E27FC236}">
                <a16:creationId xmlns:a16="http://schemas.microsoft.com/office/drawing/2014/main" id="{CAFF943B-5730-DBA1-65E0-CD324B1DF0D5}"/>
              </a:ext>
            </a:extLst>
          </p:cNvPr>
          <p:cNvSpPr/>
          <p:nvPr/>
        </p:nvSpPr>
        <p:spPr>
          <a:xfrm>
            <a:off x="8022951" y="2672490"/>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Multiply 10">
            <a:extLst>
              <a:ext uri="{FF2B5EF4-FFF2-40B4-BE49-F238E27FC236}">
                <a16:creationId xmlns:a16="http://schemas.microsoft.com/office/drawing/2014/main" id="{1DA33D14-3B68-5503-0A50-4AB22EA754CE}"/>
              </a:ext>
            </a:extLst>
          </p:cNvPr>
          <p:cNvSpPr/>
          <p:nvPr/>
        </p:nvSpPr>
        <p:spPr>
          <a:xfrm>
            <a:off x="10958062" y="2658379"/>
            <a:ext cx="216024" cy="216024"/>
          </a:xfrm>
          <a:prstGeom prst="mathMultiply">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680CF2A7-F509-91F5-F03C-D0AE516D67A6}"/>
              </a:ext>
            </a:extLst>
          </p:cNvPr>
          <p:cNvSpPr txBox="1"/>
          <p:nvPr/>
        </p:nvSpPr>
        <p:spPr>
          <a:xfrm>
            <a:off x="2851444" y="5768508"/>
            <a:ext cx="5760640" cy="400110"/>
          </a:xfrm>
          <a:prstGeom prst="rect">
            <a:avLst/>
          </a:prstGeom>
          <a:noFill/>
        </p:spPr>
        <p:txBody>
          <a:bodyPr wrap="square" lIns="91440" tIns="45720" rIns="91440" bIns="45720" rtlCol="0" anchor="t">
            <a:spAutoFit/>
          </a:bodyPr>
          <a:lstStyle/>
          <a:p>
            <a:r>
              <a:rPr lang="en-GB" sz="2000" dirty="0">
                <a:solidFill>
                  <a:srgbClr val="023554"/>
                </a:solidFill>
                <a:latin typeface="Georgia"/>
                <a:ea typeface="Verdana"/>
                <a:cs typeface="Arial"/>
              </a:rPr>
              <a:t>Strongly disagree!</a:t>
            </a:r>
            <a:endParaRPr lang="en-GB" sz="2000" dirty="0">
              <a:solidFill>
                <a:srgbClr val="023554"/>
              </a:solidFill>
              <a:latin typeface="Georgia" panose="02040502050405020303" pitchFamily="18" charset="0"/>
              <a:ea typeface="Verdana" panose="020B0604030504040204" pitchFamily="34" charset="0"/>
            </a:endParaRPr>
          </a:p>
        </p:txBody>
      </p:sp>
    </p:spTree>
    <p:extLst>
      <p:ext uri="{BB962C8B-B14F-4D97-AF65-F5344CB8AC3E}">
        <p14:creationId xmlns:p14="http://schemas.microsoft.com/office/powerpoint/2010/main" val="322491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2" presetClass="entr" presetSubtype="4"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2" presetClass="entr" presetSubtype="4"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3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34"/>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32"/>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0"/>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7"/>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childTnLst>
                                </p:cTn>
                              </p:par>
                              <p:par>
                                <p:cTn id="65" presetID="10" presetClass="entr" presetSubtype="0" fill="hold" grpId="2" nodeType="with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animBg="1"/>
      <p:bldP spid="29" grpId="1" animBg="1"/>
      <p:bldP spid="30" grpId="0" animBg="1"/>
      <p:bldP spid="30" grpId="1" animBg="1"/>
      <p:bldP spid="34" grpId="0" animBg="1"/>
      <p:bldP spid="34" grpId="1" animBg="1"/>
      <p:bldP spid="48" grpId="0"/>
      <p:bldP spid="3" grpId="0" animBg="1"/>
      <p:bldP spid="3" grpId="1" animBg="1"/>
      <p:bldP spid="3" grpId="2" animBg="1"/>
      <p:bldP spid="7" grpId="0" animBg="1"/>
      <p:bldP spid="7" grpId="1" animBg="1"/>
      <p:bldP spid="9" grpId="0" animBg="1"/>
      <p:bldP spid="9" grpId="1"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2CADE08-B1E0-20FE-BEA5-B6B7B6A90604}"/>
              </a:ext>
            </a:extLst>
          </p:cNvPr>
          <p:cNvSpPr>
            <a:spLocks noGrp="1"/>
          </p:cNvSpPr>
          <p:nvPr>
            <p:ph type="title"/>
          </p:nvPr>
        </p:nvSpPr>
        <p:spPr>
          <a:xfrm>
            <a:off x="515263" y="3705596"/>
            <a:ext cx="2925472" cy="1143000"/>
          </a:xfrm>
        </p:spPr>
        <p:txBody>
          <a:bodyPr/>
          <a:lstStyle/>
          <a:p>
            <a:r>
              <a:rPr lang="en-GB" sz="3000" dirty="0">
                <a:latin typeface="Georgia"/>
                <a:cs typeface="Arial"/>
              </a:rPr>
              <a:t>What happens after the survey is completed?</a:t>
            </a:r>
            <a:br>
              <a:rPr lang="en-GB" sz="3600" dirty="0"/>
            </a:br>
            <a:endParaRPr lang="en-GB" sz="3600"/>
          </a:p>
        </p:txBody>
      </p:sp>
      <p:sp>
        <p:nvSpPr>
          <p:cNvPr id="5" name="Content Placeholder 2">
            <a:extLst>
              <a:ext uri="{FF2B5EF4-FFF2-40B4-BE49-F238E27FC236}">
                <a16:creationId xmlns:a16="http://schemas.microsoft.com/office/drawing/2014/main" id="{80FA42E1-596E-AF3B-6B2E-09411C94F57F}"/>
              </a:ext>
            </a:extLst>
          </p:cNvPr>
          <p:cNvSpPr txBox="1">
            <a:spLocks/>
          </p:cNvSpPr>
          <p:nvPr/>
        </p:nvSpPr>
        <p:spPr bwMode="auto">
          <a:xfrm>
            <a:off x="3959927" y="332210"/>
            <a:ext cx="7628115" cy="46466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a:solidFill>
                  <a:srgbClr val="023554"/>
                </a:solidFill>
                <a:latin typeface="Georgia"/>
                <a:cs typeface="Arial"/>
              </a:rPr>
              <a:t>When all the surveys are completed, the #BeeWell team will make your answers </a:t>
            </a:r>
            <a:r>
              <a:rPr lang="en-US" sz="2600" b="1" dirty="0">
                <a:solidFill>
                  <a:srgbClr val="023554"/>
                </a:solidFill>
                <a:latin typeface="Georgia"/>
                <a:cs typeface="Arial"/>
              </a:rPr>
              <a:t>anonymous.</a:t>
            </a:r>
            <a:r>
              <a:rPr lang="en-US" sz="2600" dirty="0">
                <a:solidFill>
                  <a:srgbClr val="023554"/>
                </a:solidFill>
                <a:latin typeface="Georgia"/>
                <a:cs typeface="Arial"/>
              </a:rPr>
              <a:t> The survey results from Greater Manchester are shared in different ways:</a:t>
            </a:r>
          </a:p>
          <a:p>
            <a:pPr>
              <a:defRPr/>
            </a:pPr>
            <a:r>
              <a:rPr lang="en-US" sz="2600" dirty="0">
                <a:solidFill>
                  <a:srgbClr val="023554"/>
                </a:solidFill>
                <a:latin typeface="Georgia"/>
                <a:cs typeface="Arial"/>
              </a:rPr>
              <a:t>A school report to see how all young people in your school are answering the survey.</a:t>
            </a:r>
          </a:p>
          <a:p>
            <a:pPr>
              <a:defRPr/>
            </a:pPr>
            <a:r>
              <a:rPr lang="en-US" sz="2600" dirty="0">
                <a:solidFill>
                  <a:srgbClr val="023554"/>
                </a:solidFill>
                <a:latin typeface="Georgia"/>
                <a:cs typeface="Arial"/>
              </a:rPr>
              <a:t>An online report to see how young people in different areas across Greater Manchester are answering the survey.</a:t>
            </a:r>
          </a:p>
          <a:p>
            <a:pPr>
              <a:defRPr/>
            </a:pPr>
            <a:endParaRPr lang="en-US" sz="2600" dirty="0">
              <a:solidFill>
                <a:srgbClr val="023554"/>
              </a:solidFill>
              <a:latin typeface="Georgia"/>
              <a:cs typeface="Arial"/>
            </a:endParaRPr>
          </a:p>
          <a:p>
            <a:pPr marL="0" indent="0">
              <a:buNone/>
              <a:defRPr/>
            </a:pPr>
            <a:r>
              <a:rPr lang="en-US" sz="2600" dirty="0">
                <a:solidFill>
                  <a:srgbClr val="023554"/>
                </a:solidFill>
                <a:latin typeface="Georgia"/>
                <a:cs typeface="Arial"/>
              </a:rPr>
              <a:t>We share the data so that partners and schools who want to make positive changes to support young people can hear directly about the things that matter to you. Remember, your answers will always be kept anonymous.</a:t>
            </a:r>
          </a:p>
          <a:p>
            <a:pPr marL="0" indent="0">
              <a:buNone/>
              <a:defRPr/>
            </a:pPr>
            <a:endParaRPr lang="en-US" b="1" dirty="0">
              <a:solidFill>
                <a:srgbClr val="023554"/>
              </a:solidFill>
              <a:latin typeface="Georgia"/>
              <a:cs typeface="Arial"/>
            </a:endParaRPr>
          </a:p>
        </p:txBody>
      </p:sp>
    </p:spTree>
    <p:extLst>
      <p:ext uri="{BB962C8B-B14F-4D97-AF65-F5344CB8AC3E}">
        <p14:creationId xmlns:p14="http://schemas.microsoft.com/office/powerpoint/2010/main" val="230809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dissolve">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232DD-163F-3B99-23A6-4392C013A68E}"/>
              </a:ext>
            </a:extLst>
          </p:cNvPr>
          <p:cNvSpPr>
            <a:spLocks noGrp="1"/>
          </p:cNvSpPr>
          <p:nvPr>
            <p:ph type="title"/>
          </p:nvPr>
        </p:nvSpPr>
        <p:spPr>
          <a:xfrm>
            <a:off x="575361" y="3701488"/>
            <a:ext cx="2710934" cy="1157377"/>
          </a:xfrm>
        </p:spPr>
        <p:txBody>
          <a:bodyPr/>
          <a:lstStyle/>
          <a:p>
            <a:r>
              <a:rPr lang="en-GB" sz="3000" dirty="0">
                <a:latin typeface="Georgia"/>
                <a:cs typeface="Arial"/>
              </a:rPr>
              <a:t>Surveys completed by young people so far told us that...</a:t>
            </a:r>
            <a:endParaRPr lang="en-GB" sz="3000" dirty="0"/>
          </a:p>
        </p:txBody>
      </p:sp>
      <p:sp>
        <p:nvSpPr>
          <p:cNvPr id="4" name="Content Placeholder 2">
            <a:extLst>
              <a:ext uri="{FF2B5EF4-FFF2-40B4-BE49-F238E27FC236}">
                <a16:creationId xmlns:a16="http://schemas.microsoft.com/office/drawing/2014/main" id="{D963508D-456D-5EF3-0664-2579507F2F2F}"/>
              </a:ext>
            </a:extLst>
          </p:cNvPr>
          <p:cNvSpPr txBox="1">
            <a:spLocks/>
          </p:cNvSpPr>
          <p:nvPr/>
        </p:nvSpPr>
        <p:spPr bwMode="auto">
          <a:xfrm>
            <a:off x="4367113" y="356010"/>
            <a:ext cx="7450663" cy="46675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baseline="0">
                <a:solidFill>
                  <a:schemeClr val="bg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baseline="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defRPr/>
            </a:pPr>
            <a:r>
              <a:rPr lang="en-US" dirty="0">
                <a:solidFill>
                  <a:srgbClr val="023554"/>
                </a:solidFill>
                <a:latin typeface="Georgia"/>
                <a:cs typeface="Arial"/>
              </a:rPr>
              <a:t>1 in 3 young people are doing at least one hour of physical activity per day</a:t>
            </a:r>
          </a:p>
          <a:p>
            <a:pPr marL="457200" indent="-457200">
              <a:defRPr/>
            </a:pPr>
            <a:r>
              <a:rPr lang="en-US" dirty="0">
                <a:solidFill>
                  <a:srgbClr val="023554"/>
                </a:solidFill>
                <a:latin typeface="Georgia"/>
                <a:cs typeface="Arial"/>
              </a:rPr>
              <a:t>44% of young people don't feel like they get enough sleep to feel awake during the day</a:t>
            </a:r>
          </a:p>
          <a:p>
            <a:pPr marL="457200" indent="-457200">
              <a:defRPr/>
            </a:pPr>
            <a:r>
              <a:rPr lang="en-US" dirty="0">
                <a:solidFill>
                  <a:srgbClr val="023554"/>
                </a:solidFill>
                <a:latin typeface="Georgia"/>
                <a:cs typeface="Arial"/>
              </a:rPr>
              <a:t>60% of young people think they have good places to go in their free time</a:t>
            </a:r>
          </a:p>
          <a:p>
            <a:pPr marL="0" indent="0">
              <a:buNone/>
              <a:defRPr/>
            </a:pPr>
            <a:r>
              <a:rPr lang="en-US" dirty="0">
                <a:solidFill>
                  <a:srgbClr val="023554"/>
                </a:solidFill>
                <a:latin typeface="Georgia"/>
                <a:cs typeface="Arial"/>
              </a:rPr>
              <a:t>And much more! </a:t>
            </a:r>
          </a:p>
          <a:p>
            <a:pPr marL="0" indent="0">
              <a:buNone/>
              <a:defRPr/>
            </a:pPr>
            <a:endParaRPr lang="en-US" dirty="0">
              <a:solidFill>
                <a:srgbClr val="023554"/>
              </a:solidFill>
              <a:latin typeface="Georgia"/>
              <a:cs typeface="Arial"/>
            </a:endParaRPr>
          </a:p>
          <a:p>
            <a:pPr marL="0" indent="0">
              <a:buNone/>
              <a:defRPr/>
            </a:pPr>
            <a:r>
              <a:rPr lang="en-US" dirty="0">
                <a:solidFill>
                  <a:srgbClr val="023554"/>
                </a:solidFill>
                <a:latin typeface="Georgia"/>
                <a:cs typeface="Arial"/>
              </a:rPr>
              <a:t>As a result of these findings, almost £1 million has been put into Greater Manchester's            </a:t>
            </a:r>
            <a:r>
              <a:rPr lang="en-US">
                <a:solidFill>
                  <a:srgbClr val="023554"/>
                </a:solidFill>
                <a:latin typeface="Georgia"/>
                <a:cs typeface="Arial"/>
              </a:rPr>
              <a:t>communities by #BeeWell partners!</a:t>
            </a:r>
            <a:endParaRPr lang="en-US"/>
          </a:p>
          <a:p>
            <a:pPr marL="457200" indent="-457200">
              <a:defRPr/>
            </a:pPr>
            <a:endParaRPr lang="en-US" dirty="0">
              <a:solidFill>
                <a:srgbClr val="023554"/>
              </a:solidFill>
              <a:latin typeface="Georgia"/>
              <a:cs typeface="Arial"/>
            </a:endParaRPr>
          </a:p>
          <a:p>
            <a:pPr marL="0" indent="0">
              <a:buNone/>
              <a:defRPr/>
            </a:pPr>
            <a:endParaRPr lang="en-US" b="1" dirty="0">
              <a:solidFill>
                <a:srgbClr val="023554"/>
              </a:solidFill>
              <a:latin typeface="Georgia"/>
              <a:cs typeface="Arial"/>
            </a:endParaRPr>
          </a:p>
        </p:txBody>
      </p:sp>
    </p:spTree>
    <p:extLst>
      <p:ext uri="{BB962C8B-B14F-4D97-AF65-F5344CB8AC3E}">
        <p14:creationId xmlns:p14="http://schemas.microsoft.com/office/powerpoint/2010/main" val="390758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UoM_MERI">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at Works?">
  <a:themeElements>
    <a:clrScheme name="Custom 8">
      <a:dk1>
        <a:srgbClr val="000000"/>
      </a:dk1>
      <a:lt1>
        <a:srgbClr val="FFFFFF"/>
      </a:lt1>
      <a:dk2>
        <a:srgbClr val="E2CD00"/>
      </a:dk2>
      <a:lt2>
        <a:srgbClr val="F4CFC2"/>
      </a:lt2>
      <a:accent1>
        <a:srgbClr val="C8E5DE"/>
      </a:accent1>
      <a:accent2>
        <a:srgbClr val="023554"/>
      </a:accent2>
      <a:accent3>
        <a:srgbClr val="F8DAEA"/>
      </a:accent3>
      <a:accent4>
        <a:srgbClr val="FCE8A6"/>
      </a:accent4>
      <a:accent5>
        <a:srgbClr val="52509B"/>
      </a:accent5>
      <a:accent6>
        <a:srgbClr val="E65D9C"/>
      </a:accent6>
      <a:hlink>
        <a:srgbClr val="66BB93"/>
      </a:hlink>
      <a:folHlink>
        <a:srgbClr val="EE75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9849faa-cd4b-4512-913f-d15d470788f7">
      <Terms xmlns="http://schemas.microsoft.com/office/infopath/2007/PartnerControls"/>
    </lcf76f155ced4ddcb4097134ff3c332f>
    <TaxCatchAll xmlns="55d3ebfe-24c5-47bb-bd60-d81555d42cb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ED72D4397AC2409B34B7BF27D7F520" ma:contentTypeVersion="10" ma:contentTypeDescription="Create a new document." ma:contentTypeScope="" ma:versionID="bcedfbc11207eddc4f0a20495ae62ad5">
  <xsd:schema xmlns:xsd="http://www.w3.org/2001/XMLSchema" xmlns:xs="http://www.w3.org/2001/XMLSchema" xmlns:p="http://schemas.microsoft.com/office/2006/metadata/properties" xmlns:ns2="99849faa-cd4b-4512-913f-d15d470788f7" xmlns:ns3="55d3ebfe-24c5-47bb-bd60-d81555d42cb5" targetNamespace="http://schemas.microsoft.com/office/2006/metadata/properties" ma:root="true" ma:fieldsID="0bb136a1e79ac4b156916ec811d9630d" ns2:_="" ns3:_="">
    <xsd:import namespace="99849faa-cd4b-4512-913f-d15d470788f7"/>
    <xsd:import namespace="55d3ebfe-24c5-47bb-bd60-d81555d42cb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849faa-cd4b-4512-913f-d15d470788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5d3ebfe-24c5-47bb-bd60-d81555d42cb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9d70ba-1c4f-478b-9a91-1c7f233b4748}" ma:internalName="TaxCatchAll" ma:showField="CatchAllData" ma:web="55d3ebfe-24c5-47bb-bd60-d81555d42c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A8B2C81-C49B-436C-B2C9-3202F873761E}">
  <ds:schemaRefs>
    <ds:schemaRef ds:uri="http://schemas.microsoft.com/sharepoint/v3/contenttype/forms"/>
  </ds:schemaRefs>
</ds:datastoreItem>
</file>

<file path=customXml/itemProps2.xml><?xml version="1.0" encoding="utf-8"?>
<ds:datastoreItem xmlns:ds="http://schemas.openxmlformats.org/officeDocument/2006/customXml" ds:itemID="{5C7D57B6-E27D-4834-AB7F-DD43B5629625}">
  <ds:schemaRefs>
    <ds:schemaRef ds:uri="35a2615a-b2e9-49af-a602-70812bb68f25"/>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purl.org/dc/terms/"/>
    <ds:schemaRef ds:uri="0d9d01df-8dd5-4417-a5aa-eb89111a6566"/>
    <ds:schemaRef ds:uri="http://schemas.microsoft.com/office/infopath/2007/PartnerControls"/>
    <ds:schemaRef ds:uri="http://www.w3.org/XML/1998/namespace"/>
    <ds:schemaRef ds:uri="99849faa-cd4b-4512-913f-d15d470788f7"/>
    <ds:schemaRef ds:uri="55d3ebfe-24c5-47bb-bd60-d81555d42cb5"/>
  </ds:schemaRefs>
</ds:datastoreItem>
</file>

<file path=customXml/itemProps3.xml><?xml version="1.0" encoding="utf-8"?>
<ds:datastoreItem xmlns:ds="http://schemas.openxmlformats.org/officeDocument/2006/customXml" ds:itemID="{1648967B-F124-4A06-8F6D-8C6A63160E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849faa-cd4b-4512-913f-d15d470788f7"/>
    <ds:schemaRef ds:uri="55d3ebfe-24c5-47bb-bd60-d81555d42c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TotalTime>
  <Words>709</Words>
  <Application>Microsoft Office PowerPoint</Application>
  <PresentationFormat>Widescreen</PresentationFormat>
  <Paragraphs>69</Paragraphs>
  <Slides>11</Slides>
  <Notes>9</Notes>
  <HiddenSlides>0</HiddenSlides>
  <MMClips>1</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7" baseType="lpstr">
      <vt:lpstr>Arial</vt:lpstr>
      <vt:lpstr>Calibri</vt:lpstr>
      <vt:lpstr>Georgia</vt:lpstr>
      <vt:lpstr>UoM_MERI</vt:lpstr>
      <vt:lpstr>What Works?</vt:lpstr>
      <vt:lpstr>Document</vt:lpstr>
      <vt:lpstr>Introducing the #BeeWell Survey</vt:lpstr>
      <vt:lpstr>About #BeeWell</vt:lpstr>
      <vt:lpstr>Introducing the survey </vt:lpstr>
      <vt:lpstr>Video: Introduction to #BeeWell</vt:lpstr>
      <vt:lpstr>Question types </vt:lpstr>
      <vt:lpstr>PowerPoint Presentation</vt:lpstr>
      <vt:lpstr>PowerPoint Presentation</vt:lpstr>
      <vt:lpstr>What happens after the survey is completed? </vt:lpstr>
      <vt:lpstr>Surveys completed by young people so far told us that...</vt:lpstr>
      <vt:lpstr>PowerPoint Presentation</vt:lpstr>
      <vt:lpstr>Now it’s your turn… </vt:lpstr>
    </vt:vector>
  </TitlesOfParts>
  <Manager/>
  <Company>The University of Manchester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Design Team</dc:creator>
  <cp:keywords/>
  <dc:description/>
  <cp:lastModifiedBy>Hibbert, Amy</cp:lastModifiedBy>
  <cp:revision>497</cp:revision>
  <dcterms:created xsi:type="dcterms:W3CDTF">2012-06-12T15:56:20Z</dcterms:created>
  <dcterms:modified xsi:type="dcterms:W3CDTF">2026-08-20T08:24:51Z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0x01010017ED72D4397AC2409B34B7BF27D7F520</vt:lpwstr>
  </property>
  <property fmtid="{D5CDD505-2E9C-101B-9397-08002B2CF9AE}" pid="3" name="MediaServiceImageTags">
    <vt:lpwstr/>
  </property>
  <property fmtid="{D5CDD505-2E9C-101B-9397-08002B2CF9AE}" pid="4" name="_ExtendedDescription">
    <vt:lpwstr/>
  </property>
  <property fmtid="{D5CDD505-2E9C-101B-9397-08002B2CF9AE}" pid="5" name="lcf76f155ced4ddcb4097134ff3c332f">
    <vt:lpwstr/>
  </property>
  <property fmtid="{D5CDD505-2E9C-101B-9397-08002B2CF9AE}" pid="6" name="TaxCatchAll">
    <vt:lpwstr/>
  </property>
</Properties>
</file>