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16_0.xml" ContentType="application/vnd.ms-powerpoint.comments+xml"/>
  <Override PartName="/ppt/comments/modernComment_118_0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256" r:id="rId2"/>
    <p:sldId id="265" r:id="rId3"/>
    <p:sldId id="273" r:id="rId4"/>
    <p:sldId id="274" r:id="rId5"/>
    <p:sldId id="275" r:id="rId6"/>
    <p:sldId id="276" r:id="rId7"/>
    <p:sldId id="260" r:id="rId8"/>
    <p:sldId id="277" r:id="rId9"/>
    <p:sldId id="278" r:id="rId10"/>
    <p:sldId id="279" r:id="rId11"/>
    <p:sldId id="289" r:id="rId12"/>
    <p:sldId id="280" r:id="rId13"/>
    <p:sldId id="288" r:id="rId14"/>
    <p:sldId id="290" r:id="rId15"/>
    <p:sldId id="292" r:id="rId16"/>
    <p:sldId id="291" r:id="rId17"/>
    <p:sldId id="287" r:id="rId18"/>
  </p:sldIdLst>
  <p:sldSz cx="18288000" cy="10287000"/>
  <p:notesSz cx="6858000" cy="9144000"/>
  <p:embeddedFontLst>
    <p:embeddedFont>
      <p:font typeface="Alice" panose="020B0604020202020204" charset="0"/>
      <p:regular r:id="rId20"/>
    </p:embeddedFont>
    <p:embeddedFont>
      <p:font typeface="Alice Bold" panose="020B0604020202020204" charset="0"/>
      <p:regular r:id="rId21"/>
    </p:embeddedFont>
    <p:embeddedFont>
      <p:font typeface="Alice Bold Italics" panose="020B0604020202020204" charset="0"/>
      <p:regular r:id="rId22"/>
    </p:embeddedFont>
    <p:embeddedFont>
      <p:font typeface="Karma Bold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5BA447F-19C5-6BB8-E460-69D1D9C6012D}" name="Gurung, Anusha" initials="GA" userId="S::cxpuagg@hants.gov.uk::287214e0-a79c-4816-9e33-26ab720e2505" providerId="AD"/>
  <p188:author id="{09747CBF-587C-85D2-8958-6FFCB6884B05}" name="Baig, Amana" initials="BA" userId="S::cxpuabg@hants.gov.uk::0eec8219-a913-4b1b-a91a-2fca44a0f38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70D969-122F-A521-C467-304E55DA28E2}" v="56" dt="2026-08-30T14:58:00.841"/>
    <p1510:client id="{87CFE27D-1623-BF06-9A60-A164C4D16917}" v="125" dt="2026-09-01T12:50:40.8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comments/modernComment_116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603ED03-E62C-498F-8CBE-B5C9DF8C1812}" authorId="{09747CBF-587C-85D2-8958-6FFCB6884B05}" created="2026-08-26T14:19:05.02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78"/>
      <ac:spMk id="9" creationId="{00000000-0000-0000-0000-000000000000}"/>
      <ac:txMk cp="66">
        <ac:context len="86" hash="2634366946"/>
      </ac:txMk>
    </ac:txMkLst>
    <p188:pos x="2014779" y="3583983"/>
    <p188:replyLst>
      <p188:reply id="{4B6A47FF-E1AD-4AB3-A2B0-68BDBA314F62}" authorId="{25BA447F-19C5-6BB8-E460-69D1D9C6012D}" created="2026-08-27T14:34:32.681">
        <p188:txBody>
          <a:bodyPr/>
          <a:lstStyle/>
          <a:p>
            <a:r>
              <a:rPr lang="en-GB"/>
              <a:t>Sure, I have removed it now</a:t>
            </a:r>
          </a:p>
        </p188:txBody>
      </p188:reply>
    </p188:replyLst>
    <p188:txBody>
      <a:bodyPr/>
      <a:lstStyle/>
      <a:p>
        <a:r>
          <a:rPr lang="en-GB"/>
          <a:t>Should we keep this here? We don't really report on tit in HF</a:t>
        </a:r>
      </a:p>
    </p188:txBody>
  </p188:cm>
  <p188:cm id="{4F66877C-FF83-4649-AB64-C6F429DC1AE1}" authorId="{09747CBF-587C-85D2-8958-6FFCB6884B05}" created="2026-08-26T14:19:29.61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78"/>
      <ac:spMk id="9" creationId="{00000000-0000-0000-0000-000000000000}"/>
      <ac:txMk cp="76" len="9">
        <ac:context len="86" hash="2634366946"/>
      </ac:txMk>
    </ac:txMkLst>
    <p188:pos x="2382864" y="4785101"/>
    <p188:txBody>
      <a:bodyPr/>
      <a:lstStyle/>
      <a:p>
        <a:r>
          <a:rPr lang="en-GB"/>
          <a:t>I've added lifestyle as we do lots on sleep, diet etc</a:t>
        </a:r>
      </a:p>
    </p188:txBody>
  </p188:cm>
</p188:cmLst>
</file>

<file path=ppt/comments/modernComment_118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53075F8-A32F-4AB5-89D8-3079AA5B4E5F}" authorId="{09747CBF-587C-85D2-8958-6FFCB6884B05}" created="2026-08-26T14:18:19.19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80"/>
      <ac:spMk id="3" creationId="{00000000-0000-0000-0000-000000000000}"/>
      <ac:txMk cp="262" len="50">
        <ac:context len="369" hash="821509719"/>
      </ac:txMk>
    </ac:txMkLst>
    <p188:pos x="3583983" y="6005593"/>
    <p188:replyLst>
      <p188:reply id="{32C1C109-143C-41D6-B4A6-C7500E2B78D8}" authorId="{25BA447F-19C5-6BB8-E460-69D1D9C6012D}" created="2026-08-26T14:23:26.297">
        <p188:txBody>
          <a:bodyPr/>
          <a:lstStyle/>
          <a:p>
            <a:r>
              <a:rPr lang="en-US"/>
              <a:t>I didn't find this info on headline findings  so wanted to check with you.</a:t>
            </a:r>
          </a:p>
        </p188:txBody>
      </p188:reply>
      <p188:reply id="{A47F6B58-F91A-4C6F-9E0A-BF2473E9553C}" authorId="{09747CBF-587C-85D2-8958-6FFCB6884B05}" created="2026-08-26T14:30:45.434">
        <p188:txBody>
          <a:bodyPr/>
          <a:lstStyle/>
          <a:p>
            <a:r>
              <a:rPr lang="en-US"/>
              <a:t>Cisgender boys: 7.5 life satisfaction compared to Cisgender girls 6.8 life satisfaction </a:t>
            </a:r>
          </a:p>
        </p188:txBody>
      </p188:reply>
      <p188:reply id="{8E3877A2-888B-4E22-BACB-1B7360EE540C}" authorId="{25BA447F-19C5-6BB8-E460-69D1D9C6012D}" created="2026-08-26T14:36:08.988">
        <p188:txBody>
          <a:bodyPr/>
          <a:lstStyle/>
          <a:p>
            <a:r>
              <a:rPr lang="en-US"/>
              <a:t>thank you Amana</a:t>
            </a:r>
          </a:p>
        </p188:txBody>
      </p188:reply>
    </p188:replyLst>
    <p188:txBody>
      <a:bodyPr/>
      <a:lstStyle/>
      <a:p>
        <a:r>
          <a:rPr lang="en-GB"/>
          <a:t>is there a reason this is red?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6DFFF-C906-43DE-813C-997F8256EB3A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21F70-F196-461D-9DC1-0AE8509C15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315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EFB31D-E89F-4557-83CA-51ADDE8E8DE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3755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microsoft.com/office/2018/10/relationships/comments" Target="../comments/modernComment_118_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microsoft.com/office/2018/10/relationships/comments" Target="../comments/modernComment_116_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13676" y="-501065"/>
            <a:ext cx="18715352" cy="26334412"/>
          </a:xfrm>
          <a:custGeom>
            <a:avLst/>
            <a:gdLst/>
            <a:ahLst/>
            <a:cxnLst/>
            <a:rect l="l" t="t" r="r" b="b"/>
            <a:pathLst>
              <a:path w="18715352" h="26334412">
                <a:moveTo>
                  <a:pt x="0" y="0"/>
                </a:moveTo>
                <a:lnTo>
                  <a:pt x="18715352" y="0"/>
                </a:lnTo>
                <a:lnTo>
                  <a:pt x="18715352" y="26334412"/>
                </a:lnTo>
                <a:lnTo>
                  <a:pt x="0" y="263344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4178257" y="6495329"/>
            <a:ext cx="10170714" cy="2819959"/>
          </a:xfrm>
          <a:custGeom>
            <a:avLst/>
            <a:gdLst/>
            <a:ahLst/>
            <a:cxnLst/>
            <a:rect l="l" t="t" r="r" b="b"/>
            <a:pathLst>
              <a:path w="10170714" h="2819959">
                <a:moveTo>
                  <a:pt x="0" y="0"/>
                </a:moveTo>
                <a:lnTo>
                  <a:pt x="10170714" y="0"/>
                </a:lnTo>
                <a:lnTo>
                  <a:pt x="10170714" y="2819959"/>
                </a:lnTo>
                <a:lnTo>
                  <a:pt x="0" y="28199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26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7234130" y="1027338"/>
            <a:ext cx="3923277" cy="5256701"/>
            <a:chOff x="0" y="0"/>
            <a:chExt cx="1602550" cy="214722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02613" cy="2147189"/>
            </a:xfrm>
            <a:custGeom>
              <a:avLst/>
              <a:gdLst/>
              <a:ahLst/>
              <a:cxnLst/>
              <a:rect l="l" t="t" r="r" b="b"/>
              <a:pathLst>
                <a:path w="1602613" h="2147189">
                  <a:moveTo>
                    <a:pt x="0" y="2147189"/>
                  </a:moveTo>
                  <a:lnTo>
                    <a:pt x="1602613" y="2147189"/>
                  </a:lnTo>
                  <a:lnTo>
                    <a:pt x="16026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136666" y="6580844"/>
            <a:ext cx="8747093" cy="2908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315"/>
              </a:lnSpc>
            </a:pPr>
            <a:r>
              <a:rPr lang="en-US" sz="8082" b="1" spc="323">
                <a:solidFill>
                  <a:srgbClr val="0C3958"/>
                </a:solidFill>
                <a:latin typeface="Karma Bold"/>
                <a:ea typeface="Karma Bold"/>
                <a:cs typeface="Karma Bold"/>
                <a:sym typeface="Karma Bold"/>
              </a:rPr>
              <a:t>#BeeWell Survey</a:t>
            </a:r>
          </a:p>
          <a:p>
            <a:pPr algn="l">
              <a:lnSpc>
                <a:spcPts val="11315"/>
              </a:lnSpc>
            </a:pPr>
            <a:r>
              <a:rPr lang="en-US" sz="8082" b="1" spc="323">
                <a:solidFill>
                  <a:srgbClr val="0C3958"/>
                </a:solidFill>
                <a:latin typeface="Karma Bold"/>
                <a:ea typeface="Karma Bold"/>
                <a:cs typeface="Karma Bold"/>
                <a:sym typeface="Karma Bold"/>
              </a:rPr>
              <a:t>         Yr 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491857" y="2278230"/>
            <a:ext cx="9324002" cy="7899972"/>
          </a:xfrm>
          <a:custGeom>
            <a:avLst/>
            <a:gdLst/>
            <a:ahLst/>
            <a:cxnLst/>
            <a:rect l="l" t="t" r="r" b="b"/>
            <a:pathLst>
              <a:path w="9324002" h="7899972">
                <a:moveTo>
                  <a:pt x="9324002" y="0"/>
                </a:moveTo>
                <a:lnTo>
                  <a:pt x="0" y="0"/>
                </a:lnTo>
                <a:lnTo>
                  <a:pt x="0" y="7899972"/>
                </a:lnTo>
                <a:lnTo>
                  <a:pt x="9324002" y="7899972"/>
                </a:lnTo>
                <a:lnTo>
                  <a:pt x="932400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 flipH="1">
            <a:off x="8547235" y="1925117"/>
            <a:ext cx="9740765" cy="8253084"/>
          </a:xfrm>
          <a:custGeom>
            <a:avLst/>
            <a:gdLst/>
            <a:ahLst/>
            <a:cxnLst/>
            <a:rect l="l" t="t" r="r" b="b"/>
            <a:pathLst>
              <a:path w="9740765" h="8253084">
                <a:moveTo>
                  <a:pt x="9740765" y="0"/>
                </a:moveTo>
                <a:lnTo>
                  <a:pt x="0" y="0"/>
                </a:lnTo>
                <a:lnTo>
                  <a:pt x="0" y="8253085"/>
                </a:lnTo>
                <a:lnTo>
                  <a:pt x="9740765" y="8253085"/>
                </a:lnTo>
                <a:lnTo>
                  <a:pt x="974076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211907" y="16714"/>
            <a:ext cx="5864186" cy="1467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The Survey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081505" y="1959264"/>
            <a:ext cx="5864186" cy="8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2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199" b="0" i="1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 Italics"/>
                <a:ea typeface="Alice Bold Italics"/>
                <a:cs typeface="Alice Bold Italics"/>
                <a:sym typeface="Alice Bold Italics"/>
              </a:rPr>
              <a:t>Why it gets asked?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82046" y="4312032"/>
            <a:ext cx="8050099" cy="379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99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#BeeWell has worked with </a:t>
            </a:r>
          </a:p>
          <a:p>
            <a:pPr marL="0" marR="0" lvl="0" indent="0" algn="just" defTabSz="914400" rtl="0" eaLnBrk="1" fontAlgn="auto" latinLnBrk="0" hangingPunct="1">
              <a:lnSpc>
                <a:spcPts val="499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young people, schools, </a:t>
            </a:r>
          </a:p>
          <a:p>
            <a:pPr marL="0" marR="0" lvl="0" indent="0" algn="just" defTabSz="914400" rtl="0" eaLnBrk="1" fontAlgn="auto" latinLnBrk="0" hangingPunct="1">
              <a:lnSpc>
                <a:spcPts val="499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professionals, and research </a:t>
            </a:r>
          </a:p>
          <a:p>
            <a:pPr marL="0" marR="0" lvl="0" indent="0" algn="just" defTabSz="914400" rtl="0" eaLnBrk="1" fontAlgn="auto" latinLnBrk="0" hangingPunct="1">
              <a:lnSpc>
                <a:spcPts val="499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to create a tool that </a:t>
            </a:r>
          </a:p>
          <a:p>
            <a:pPr marL="0" marR="0" lvl="0" indent="0" algn="just" defTabSz="914400" rtl="0" eaLnBrk="1" fontAlgn="auto" latinLnBrk="0" hangingPunct="1">
              <a:lnSpc>
                <a:spcPts val="499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measures young people’s wellbeing </a:t>
            </a:r>
          </a:p>
          <a:p>
            <a:pPr marL="0" marR="0" lvl="0" indent="0" algn="just" defTabSz="914400" rtl="0" eaLnBrk="1" fontAlgn="auto" latinLnBrk="0" hangingPunct="1">
              <a:lnSpc>
                <a:spcPts val="499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and what affects it</a:t>
            </a:r>
          </a:p>
        </p:txBody>
      </p:sp>
      <p:sp>
        <p:nvSpPr>
          <p:cNvPr id="7" name="Freeform 7"/>
          <p:cNvSpPr/>
          <p:nvPr/>
        </p:nvSpPr>
        <p:spPr>
          <a:xfrm>
            <a:off x="0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1" y="0"/>
                </a:lnTo>
                <a:lnTo>
                  <a:pt x="1993451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906000" y="4154665"/>
            <a:ext cx="8870492" cy="379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9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Your answers are anonymous. </a:t>
            </a:r>
          </a:p>
          <a:p>
            <a:pPr marL="0" marR="0" lvl="0" indent="0" algn="l" defTabSz="914400" rtl="0" eaLnBrk="1" fontAlgn="auto" latinLnBrk="0" hangingPunct="1">
              <a:lnSpc>
                <a:spcPts val="49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No one at school, home, or among friends </a:t>
            </a:r>
          </a:p>
          <a:p>
            <a:pPr marL="0" marR="0" lvl="0" indent="0" algn="l" defTabSz="914400" rtl="0" eaLnBrk="1" fontAlgn="auto" latinLnBrk="0" hangingPunct="1">
              <a:lnSpc>
                <a:spcPts val="49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will see them. </a:t>
            </a:r>
          </a:p>
          <a:p>
            <a:pPr marL="0" marR="0" lvl="0" indent="0" algn="l" defTabSz="914400" rtl="0" eaLnBrk="1" fontAlgn="auto" latinLnBrk="0" hangingPunct="1">
              <a:lnSpc>
                <a:spcPts val="49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You can skip any question you don’t </a:t>
            </a:r>
          </a:p>
          <a:p>
            <a:pPr marL="0" marR="0" lvl="0" indent="0" algn="l" defTabSz="914400" rtl="0" eaLnBrk="1" fontAlgn="auto" latinLnBrk="0" hangingPunct="1">
              <a:lnSpc>
                <a:spcPts val="49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want to answer. </a:t>
            </a:r>
          </a:p>
          <a:p>
            <a:pPr marL="0" marR="0" lvl="0" indent="0" algn="l" defTabSz="914400" rtl="0" eaLnBrk="1" fontAlgn="auto" latinLnBrk="0" hangingPunct="1">
              <a:lnSpc>
                <a:spcPts val="49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If you need help, talk to a teacher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235919-36E3-8544-32B5-574D4F1A4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B5ADE910-9171-C92A-EAEB-5B3B6891F68D}"/>
              </a:ext>
            </a:extLst>
          </p:cNvPr>
          <p:cNvSpPr/>
          <p:nvPr/>
        </p:nvSpPr>
        <p:spPr>
          <a:xfrm rot="1152028" flipH="1">
            <a:off x="1941465" y="1984892"/>
            <a:ext cx="15289058" cy="7963699"/>
          </a:xfrm>
          <a:custGeom>
            <a:avLst/>
            <a:gdLst/>
            <a:ahLst/>
            <a:cxnLst/>
            <a:rect l="l" t="t" r="r" b="b"/>
            <a:pathLst>
              <a:path w="8533417" h="7230132">
                <a:moveTo>
                  <a:pt x="8533417" y="0"/>
                </a:moveTo>
                <a:lnTo>
                  <a:pt x="0" y="0"/>
                </a:lnTo>
                <a:lnTo>
                  <a:pt x="0" y="7230131"/>
                </a:lnTo>
                <a:lnTo>
                  <a:pt x="8533417" y="7230131"/>
                </a:lnTo>
                <a:lnTo>
                  <a:pt x="853341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FFD6D9B5-29AF-8677-E5F2-5F22453C7CDE}"/>
              </a:ext>
            </a:extLst>
          </p:cNvPr>
          <p:cNvSpPr txBox="1"/>
          <p:nvPr/>
        </p:nvSpPr>
        <p:spPr>
          <a:xfrm>
            <a:off x="4780188" y="5366266"/>
            <a:ext cx="9733215" cy="7641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defRPr/>
            </a:pPr>
            <a:r>
              <a:rPr lang="en-US" sz="9650">
                <a:solidFill>
                  <a:srgbClr val="003556"/>
                </a:solidFill>
                <a:latin typeface="Alice Bold"/>
                <a:sym typeface="Alice Bold"/>
              </a:rPr>
              <a:t>2025 Report</a:t>
            </a:r>
            <a:endParaRPr lang="en-US" sz="9650">
              <a:solidFill>
                <a:srgbClr val="003556"/>
              </a:solidFill>
              <a:latin typeface="Alice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046614E-2AE4-6284-B38C-C01C81A32886}"/>
              </a:ext>
            </a:extLst>
          </p:cNvPr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419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094884" y="88759"/>
            <a:ext cx="6706553" cy="1576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The</a:t>
            </a:r>
            <a:r>
              <a:rPr kumimoji="0" lang="en-US" sz="92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 </a:t>
            </a:r>
            <a:r>
              <a:rPr kumimoji="0" lang="en-US" sz="72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Findings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309789"/>
            <a:ext cx="7794548" cy="6718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3425" marR="0" lvl="1" indent="-36703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The average life satisfaction was </a:t>
            </a:r>
            <a:r>
              <a:rPr lang="en-US" sz="3200">
                <a:solidFill>
                  <a:srgbClr val="002060"/>
                </a:solidFill>
                <a:latin typeface="Alice"/>
                <a:ea typeface="Alice"/>
                <a:cs typeface="Alice"/>
                <a:sym typeface="Alice"/>
              </a:rPr>
              <a:t>7.4/10</a:t>
            </a:r>
            <a:endParaRPr lang="en-US">
              <a:solidFill>
                <a:srgbClr val="002060"/>
              </a:solidFill>
              <a:ea typeface="Calibri"/>
              <a:cs typeface="Calibri"/>
            </a:endParaRPr>
          </a:p>
          <a:p>
            <a:pPr marL="733425" lvl="1" indent="-367030">
              <a:lnSpc>
                <a:spcPts val="4759"/>
              </a:lnSpc>
              <a:buFont typeface="Arial"/>
              <a:buChar char="•"/>
              <a:defRPr/>
            </a:pPr>
            <a:r>
              <a:rPr lang="en-US" sz="3200">
                <a:solidFill>
                  <a:srgbClr val="002060"/>
                </a:solidFill>
                <a:latin typeface="Alice"/>
                <a:ea typeface="Alice"/>
                <a:cs typeface="Alice"/>
                <a:sym typeface="Alice"/>
              </a:rPr>
              <a:t>Just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 </a:t>
            </a:r>
            <a:r>
              <a:rPr lang="en-US" sz="3200">
                <a:solidFill>
                  <a:srgbClr val="002060"/>
                </a:solidFill>
                <a:latin typeface="Alice"/>
                <a:ea typeface="Alice"/>
                <a:cs typeface="Alice"/>
                <a:sym typeface="Alice"/>
              </a:rPr>
              <a:t>under one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in 10 young people report often or always feeling lonely</a:t>
            </a:r>
            <a:endParaRPr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lice"/>
              <a:ea typeface="Alice"/>
              <a:cs typeface="Alice"/>
            </a:endParaRPr>
          </a:p>
          <a:p>
            <a:pPr marL="733425" marR="0" lvl="1" indent="-36703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Young people reported experiencing discrimination due to race (</a:t>
            </a:r>
            <a:r>
              <a:rPr lang="en-US" sz="3200">
                <a:solidFill>
                  <a:srgbClr val="002060"/>
                </a:solidFill>
                <a:latin typeface="Alice"/>
                <a:ea typeface="Alice"/>
                <a:cs typeface="Alice"/>
                <a:sym typeface="Alice"/>
              </a:rPr>
              <a:t>21%),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 gender </a:t>
            </a:r>
            <a:r>
              <a:rPr lang="en-US" sz="3200">
                <a:solidFill>
                  <a:srgbClr val="002060"/>
                </a:solidFill>
                <a:latin typeface="Alice"/>
                <a:ea typeface="Alice"/>
                <a:cs typeface="Alice"/>
                <a:sym typeface="Alice"/>
              </a:rPr>
              <a:t>(19%),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 disability (15%), sexuality (</a:t>
            </a:r>
            <a:r>
              <a:rPr lang="en-US" sz="3200">
                <a:solidFill>
                  <a:srgbClr val="002060"/>
                </a:solidFill>
                <a:latin typeface="Alice"/>
                <a:ea typeface="Alice"/>
                <a:cs typeface="Alice"/>
                <a:sym typeface="Alice"/>
              </a:rPr>
              <a:t>12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%), and faith (</a:t>
            </a:r>
            <a:r>
              <a:rPr lang="en-US" sz="3200">
                <a:solidFill>
                  <a:srgbClr val="002060"/>
                </a:solidFill>
                <a:latin typeface="Alice"/>
                <a:ea typeface="Alice"/>
                <a:cs typeface="Alice"/>
                <a:sym typeface="Alice"/>
              </a:rPr>
              <a:t>11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%)</a:t>
            </a:r>
            <a:endParaRPr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lice"/>
              <a:ea typeface="Alice"/>
              <a:cs typeface="Alice"/>
            </a:endParaRPr>
          </a:p>
          <a:p>
            <a:pPr marL="733425" lvl="1" indent="-367030">
              <a:lnSpc>
                <a:spcPts val="4759"/>
              </a:lnSpc>
              <a:buFont typeface="Arial"/>
              <a:buChar char="•"/>
              <a:defRPr/>
            </a:pPr>
            <a:r>
              <a:rPr lang="en-US" sz="3200">
                <a:solidFill>
                  <a:srgbClr val="002060"/>
                </a:solidFill>
                <a:latin typeface="Alice"/>
                <a:ea typeface="Alice"/>
                <a:cs typeface="Alice"/>
                <a:sym typeface="Alice"/>
              </a:rPr>
              <a:t>Cisgender boys are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 more likely to be satisfied with their lives, </a:t>
            </a:r>
            <a:r>
              <a:rPr lang="en-US" sz="3200">
                <a:solidFill>
                  <a:srgbClr val="002060"/>
                </a:solidFill>
                <a:latin typeface="Alice"/>
                <a:ea typeface="Alice"/>
                <a:cs typeface="Alice"/>
                <a:sym typeface="Alice"/>
              </a:rPr>
              <a:t>7.5 life satisfaction compared to 6.8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 of </a:t>
            </a:r>
            <a:r>
              <a:rPr lang="en-US" sz="3200">
                <a:solidFill>
                  <a:srgbClr val="002060"/>
                </a:solidFill>
                <a:latin typeface="Alice"/>
                <a:ea typeface="Alice"/>
                <a:cs typeface="Alice"/>
                <a:sym typeface="Alice"/>
              </a:rPr>
              <a:t>Cisgender girls</a:t>
            </a:r>
            <a:endParaRPr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lice"/>
              <a:ea typeface="Alice"/>
              <a:cs typeface="Alice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005391" y="2314085"/>
            <a:ext cx="7801028" cy="57331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0245" lvl="1" indent="-344805">
              <a:lnSpc>
                <a:spcPts val="4479"/>
              </a:lnSpc>
              <a:buFont typeface="Arial"/>
              <a:buChar char="•"/>
              <a:defRPr/>
            </a:pPr>
            <a:r>
              <a:rPr lang="en-US" sz="32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LGBTQ + young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 people reported higher levels of emotional difficulties than their heterosexual peers</a:t>
            </a:r>
            <a:endParaRPr lang="en-US" sz="3200">
              <a:solidFill>
                <a:srgbClr val="003556"/>
              </a:solidFill>
              <a:latin typeface="Alice"/>
            </a:endParaRPr>
          </a:p>
          <a:p>
            <a:pPr marL="690245" lvl="1" indent="-344805">
              <a:lnSpc>
                <a:spcPts val="4479"/>
              </a:lnSpc>
              <a:buFont typeface="Arial"/>
              <a:buChar char="•"/>
              <a:defRPr/>
            </a:pPr>
            <a:r>
              <a:rPr lang="en-US" sz="32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44%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 young people reported reaching the recommended 60 minutes a day of physical activity</a:t>
            </a:r>
            <a:endParaRPr lang="en-US" sz="3200">
              <a:solidFill>
                <a:srgbClr val="003556"/>
              </a:solidFill>
              <a:latin typeface="Alice"/>
              <a:ea typeface="Alice"/>
              <a:cs typeface="Alice"/>
            </a:endParaRPr>
          </a:p>
          <a:p>
            <a:pPr marL="690245" lvl="1" indent="-344805">
              <a:lnSpc>
                <a:spcPts val="4479"/>
              </a:lnSpc>
              <a:buFont typeface="Arial"/>
              <a:buChar char="•"/>
              <a:defRPr/>
            </a:pPr>
            <a:r>
              <a:rPr lang="en-US" sz="32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1% 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of young people </a:t>
            </a:r>
            <a:r>
              <a:rPr lang="en-US" sz="32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reported vaping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 in the </a:t>
            </a:r>
            <a:r>
              <a:rPr lang="en-US" sz="32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30 days</a:t>
            </a:r>
            <a:endParaRPr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lice"/>
              <a:ea typeface="Alice"/>
              <a:cs typeface="Alice"/>
            </a:endParaRPr>
          </a:p>
          <a:p>
            <a:pPr marL="690245" lvl="1" indent="-344805">
              <a:lnSpc>
                <a:spcPts val="4479"/>
              </a:lnSpc>
              <a:buFont typeface="Arial"/>
              <a:buChar char="•"/>
              <a:defRPr/>
            </a:pPr>
            <a:r>
              <a:rPr lang="en-US" sz="3200">
                <a:solidFill>
                  <a:srgbClr val="003556"/>
                </a:solidFill>
                <a:latin typeface="Alice"/>
                <a:ea typeface="+mn-lt"/>
                <a:cs typeface="+mn-lt"/>
              </a:rPr>
              <a:t>17% of Year 7s across the region reported experiencing bullying</a:t>
            </a:r>
            <a:endParaRPr lang="en-US" sz="3200" b="0" i="0" u="none" strike="noStrike" kern="1200" cap="none" spc="0" normalizeH="0" baseline="0" noProof="0">
              <a:ln>
                <a:noFill/>
              </a:ln>
              <a:solidFill>
                <a:srgbClr val="003556"/>
              </a:solidFill>
              <a:effectLst/>
              <a:uLnTx/>
              <a:uFillTx/>
              <a:latin typeface="Alice"/>
              <a:ea typeface="+mn-lt"/>
              <a:cs typeface="+mn-lt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07A841-251C-62D6-01A9-AB45D9FEB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3A70DFF7-0B7F-EB3D-E570-9E06C85D6629}"/>
              </a:ext>
            </a:extLst>
          </p:cNvPr>
          <p:cNvSpPr/>
          <p:nvPr/>
        </p:nvSpPr>
        <p:spPr>
          <a:xfrm rot="21000000" flipH="1">
            <a:off x="1357078" y="2313197"/>
            <a:ext cx="14196553" cy="7809479"/>
          </a:xfrm>
          <a:custGeom>
            <a:avLst/>
            <a:gdLst/>
            <a:ahLst/>
            <a:cxnLst/>
            <a:rect l="l" t="t" r="r" b="b"/>
            <a:pathLst>
              <a:path w="8533417" h="7230132">
                <a:moveTo>
                  <a:pt x="8533417" y="0"/>
                </a:moveTo>
                <a:lnTo>
                  <a:pt x="0" y="0"/>
                </a:lnTo>
                <a:lnTo>
                  <a:pt x="0" y="7230131"/>
                </a:lnTo>
                <a:lnTo>
                  <a:pt x="8533417" y="7230131"/>
                </a:lnTo>
                <a:lnTo>
                  <a:pt x="853341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9C55F45-49BE-7E30-557F-FD86B3BC1B5C}"/>
              </a:ext>
            </a:extLst>
          </p:cNvPr>
          <p:cNvSpPr txBox="1"/>
          <p:nvPr/>
        </p:nvSpPr>
        <p:spPr>
          <a:xfrm>
            <a:off x="2403652" y="224829"/>
            <a:ext cx="13329213" cy="2351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54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2025</a:t>
            </a: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 Report:</a:t>
            </a:r>
            <a:r>
              <a:rPr lang="en-US" sz="54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 Mental wellbeing, life satisfaction and emotional difficulties</a:t>
            </a:r>
            <a:endParaRPr lang="en-US" sz="5400" b="0" i="0" u="none" strike="noStrike" kern="1200" cap="none" spc="0" normalizeH="0" baseline="0" noProof="0">
              <a:ln>
                <a:noFill/>
              </a:ln>
              <a:solidFill>
                <a:srgbClr val="003556"/>
              </a:solidFill>
              <a:effectLst/>
              <a:uLnTx/>
              <a:uFillTx/>
              <a:latin typeface="Alice Bold"/>
              <a:ea typeface="Alice Bold"/>
              <a:cs typeface="Alice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54A4193-7886-4847-5F81-0B9D162D607D}"/>
              </a:ext>
            </a:extLst>
          </p:cNvPr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28849C3C-48B2-84D7-2767-ECD719B639AD}"/>
              </a:ext>
            </a:extLst>
          </p:cNvPr>
          <p:cNvSpPr txBox="1"/>
          <p:nvPr/>
        </p:nvSpPr>
        <p:spPr>
          <a:xfrm>
            <a:off x="2814733" y="3466252"/>
            <a:ext cx="13483509" cy="48822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latin typeface="Alice"/>
                <a:ea typeface="+mn-lt"/>
                <a:cs typeface="+mn-lt"/>
              </a:rPr>
              <a:t>Year 7 young people surveyed in 2025 showed higher wellbeing and life satisfaction compared to Year 10s, and lower rates of elevated emotional difficulties</a:t>
            </a:r>
            <a:endParaRPr lang="en-US">
              <a:solidFill>
                <a:srgbClr val="000000"/>
              </a:solidFill>
              <a:latin typeface="Calibri"/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latin typeface="Alice"/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latin typeface="Alice"/>
                <a:ea typeface="+mn-lt"/>
                <a:cs typeface="+mn-lt"/>
              </a:rPr>
              <a:t>Year 7 showed </a:t>
            </a:r>
            <a:endParaRPr lang="en-US">
              <a:solidFill>
                <a:srgbClr val="000000"/>
              </a:solidFill>
              <a:latin typeface="Calibri"/>
              <a:ea typeface="+mn-lt"/>
              <a:cs typeface="+mn-lt"/>
            </a:endParaRPr>
          </a:p>
          <a:p>
            <a:pPr marL="457200" indent="-457200">
              <a:lnSpc>
                <a:spcPts val="4759"/>
              </a:lnSpc>
              <a:buFont typeface="Calibri"/>
              <a:buChar char="-"/>
              <a:defRPr/>
            </a:pPr>
            <a:r>
              <a:rPr lang="en-US" sz="3350">
                <a:solidFill>
                  <a:srgbClr val="003556"/>
                </a:solidFill>
                <a:latin typeface="Alice"/>
                <a:ea typeface="+mn-lt"/>
                <a:cs typeface="+mn-lt"/>
              </a:rPr>
              <a:t>Higher psychological wellbeing (21.9 vs. 21.2 in Year 10). </a:t>
            </a:r>
            <a:endParaRPr lang="en-US">
              <a:solidFill>
                <a:srgbClr val="000000"/>
              </a:solidFill>
              <a:latin typeface="Calibri"/>
              <a:ea typeface="+mn-lt"/>
              <a:cs typeface="+mn-lt"/>
            </a:endParaRPr>
          </a:p>
          <a:p>
            <a:pPr marL="457200" indent="-457200">
              <a:lnSpc>
                <a:spcPts val="4759"/>
              </a:lnSpc>
              <a:buFont typeface="Calibri"/>
              <a:buChar char="-"/>
              <a:defRPr/>
            </a:pPr>
            <a:r>
              <a:rPr lang="en-US" sz="3350">
                <a:solidFill>
                  <a:srgbClr val="003556"/>
                </a:solidFill>
                <a:latin typeface="Alice"/>
                <a:ea typeface="+mn-lt"/>
                <a:cs typeface="+mn-lt"/>
              </a:rPr>
              <a:t>Higher life satisfaction (7.4 vs. 6.7). </a:t>
            </a:r>
            <a:endParaRPr lang="en-US">
              <a:solidFill>
                <a:srgbClr val="000000"/>
              </a:solidFill>
              <a:latin typeface="Calibri"/>
              <a:ea typeface="+mn-lt"/>
              <a:cs typeface="+mn-lt"/>
            </a:endParaRPr>
          </a:p>
          <a:p>
            <a:pPr marL="457200" indent="-457200">
              <a:lnSpc>
                <a:spcPts val="4759"/>
              </a:lnSpc>
              <a:buFont typeface="Calibri"/>
              <a:buChar char="-"/>
              <a:defRPr/>
            </a:pPr>
            <a:r>
              <a:rPr lang="en-US" sz="3350">
                <a:solidFill>
                  <a:srgbClr val="003556"/>
                </a:solidFill>
                <a:latin typeface="Alice"/>
                <a:ea typeface="+mn-lt"/>
                <a:cs typeface="+mn-lt"/>
              </a:rPr>
              <a:t>Lower emotional difficulties (12.4% vs. 15.5%)</a:t>
            </a: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0682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B9530C-C597-E7E0-D944-5C5640AC6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BBF0718E-3616-BE53-6832-CAE31EEBBBCC}"/>
              </a:ext>
            </a:extLst>
          </p:cNvPr>
          <p:cNvSpPr/>
          <p:nvPr/>
        </p:nvSpPr>
        <p:spPr>
          <a:xfrm rot="21000000" flipH="1">
            <a:off x="824772" y="1370949"/>
            <a:ext cx="16619713" cy="9089639"/>
          </a:xfrm>
          <a:custGeom>
            <a:avLst/>
            <a:gdLst/>
            <a:ahLst/>
            <a:cxnLst/>
            <a:rect l="l" t="t" r="r" b="b"/>
            <a:pathLst>
              <a:path w="8533417" h="7230132">
                <a:moveTo>
                  <a:pt x="8533417" y="0"/>
                </a:moveTo>
                <a:lnTo>
                  <a:pt x="0" y="0"/>
                </a:lnTo>
                <a:lnTo>
                  <a:pt x="0" y="7230131"/>
                </a:lnTo>
                <a:lnTo>
                  <a:pt x="8533417" y="7230131"/>
                </a:lnTo>
                <a:lnTo>
                  <a:pt x="853341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192518B-FDB9-F185-3721-736F7D3BA0CF}"/>
              </a:ext>
            </a:extLst>
          </p:cNvPr>
          <p:cNvSpPr txBox="1"/>
          <p:nvPr/>
        </p:nvSpPr>
        <p:spPr>
          <a:xfrm>
            <a:off x="1611172" y="453429"/>
            <a:ext cx="16636293" cy="1429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  <a:defRPr/>
            </a:pPr>
            <a:r>
              <a:rPr lang="en-US" sz="60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2025</a:t>
            </a: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 Report:</a:t>
            </a:r>
            <a:r>
              <a:rPr lang="en-US" sz="60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 Health and daily habits</a:t>
            </a:r>
            <a:endParaRPr lang="en-US" sz="6000" b="0" i="0" u="none" strike="noStrike" kern="1200" cap="none" spc="0" normalizeH="0" baseline="0" noProof="0">
              <a:ln>
                <a:noFill/>
              </a:ln>
              <a:solidFill>
                <a:srgbClr val="003556"/>
              </a:solidFill>
              <a:effectLst/>
              <a:uLnTx/>
              <a:uFillTx/>
              <a:latin typeface="Alice Bold"/>
              <a:ea typeface="Alice Bold"/>
              <a:cs typeface="Alice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E5B9A54-F509-9AA1-8A07-2CE1AE3CE271}"/>
              </a:ext>
            </a:extLst>
          </p:cNvPr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9E49D791-60F8-1BC3-9464-1E1776269F5A}"/>
              </a:ext>
            </a:extLst>
          </p:cNvPr>
          <p:cNvSpPr txBox="1"/>
          <p:nvPr/>
        </p:nvSpPr>
        <p:spPr>
          <a:xfrm>
            <a:off x="2390961" y="3165852"/>
            <a:ext cx="13483509" cy="5491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latin typeface="Alice"/>
                <a:ea typeface="+mn-lt"/>
                <a:cs typeface="+mn-lt"/>
              </a:rPr>
              <a:t>In Year 7, more boys than girls met the CMO physical activity guidelines, and younger students were more active than older ones. </a:t>
            </a:r>
          </a:p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latin typeface="Alice"/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latin typeface="Alice"/>
                <a:ea typeface="+mn-lt"/>
                <a:cs typeface="+mn-lt"/>
              </a:rPr>
              <a:t>More girls stayed at about the same level of activity, but boys were slightly less active by the time they reached Year 10.</a:t>
            </a:r>
            <a:endParaRPr lang="en-US"/>
          </a:p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latin typeface="Alice"/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ea typeface="+mn-lt"/>
                <a:cs typeface="+mn-lt"/>
              </a:rPr>
              <a:t>Almost 1% of Year 7 students said they had vaped in the last 30 days. </a:t>
            </a:r>
            <a:endParaRPr lang="en-US" sz="3350">
              <a:solidFill>
                <a:srgbClr val="003556"/>
              </a:solidFill>
              <a:latin typeface="Calibri"/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ea typeface="+mn-lt"/>
                <a:cs typeface="+mn-lt"/>
              </a:rPr>
              <a:t>Year 7 students spent around 3.5 hours.</a:t>
            </a:r>
            <a:endParaRPr lang="en-US"/>
          </a:p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latin typeface="Alice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20802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007A32-A56D-A213-839F-AFEB4DBF1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7E14486D-CC82-C33F-9A51-04B40B5011D0}"/>
              </a:ext>
            </a:extLst>
          </p:cNvPr>
          <p:cNvSpPr/>
          <p:nvPr/>
        </p:nvSpPr>
        <p:spPr>
          <a:xfrm rot="21000000" flipH="1">
            <a:off x="824772" y="1370949"/>
            <a:ext cx="16619713" cy="9089639"/>
          </a:xfrm>
          <a:custGeom>
            <a:avLst/>
            <a:gdLst/>
            <a:ahLst/>
            <a:cxnLst/>
            <a:rect l="l" t="t" r="r" b="b"/>
            <a:pathLst>
              <a:path w="8533417" h="7230132">
                <a:moveTo>
                  <a:pt x="8533417" y="0"/>
                </a:moveTo>
                <a:lnTo>
                  <a:pt x="0" y="0"/>
                </a:lnTo>
                <a:lnTo>
                  <a:pt x="0" y="7230131"/>
                </a:lnTo>
                <a:lnTo>
                  <a:pt x="8533417" y="7230131"/>
                </a:lnTo>
                <a:lnTo>
                  <a:pt x="853341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8870985-8039-A026-C934-800057C6D26E}"/>
              </a:ext>
            </a:extLst>
          </p:cNvPr>
          <p:cNvSpPr txBox="1"/>
          <p:nvPr/>
        </p:nvSpPr>
        <p:spPr>
          <a:xfrm>
            <a:off x="1611172" y="453429"/>
            <a:ext cx="16636293" cy="1429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  <a:defRPr/>
            </a:pPr>
            <a:r>
              <a:rPr lang="en-US" sz="60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2025</a:t>
            </a: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 Report:</a:t>
            </a:r>
            <a:r>
              <a:rPr lang="en-US" sz="60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 Free time and relationships</a:t>
            </a:r>
            <a:endParaRPr lang="en-US" sz="6000" b="0" i="0" u="none" strike="noStrike" kern="1200" cap="none" spc="0" normalizeH="0" baseline="0" noProof="0">
              <a:ln>
                <a:noFill/>
              </a:ln>
              <a:solidFill>
                <a:srgbClr val="003556"/>
              </a:solidFill>
              <a:effectLst/>
              <a:uLnTx/>
              <a:uFillTx/>
              <a:latin typeface="Alice Bold"/>
              <a:ea typeface="Alice Bold"/>
              <a:cs typeface="Alice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71EE4C3-FB71-1143-9417-D15F661795D9}"/>
              </a:ext>
            </a:extLst>
          </p:cNvPr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C67ED358-3147-A550-6328-90BC76D1455B}"/>
              </a:ext>
            </a:extLst>
          </p:cNvPr>
          <p:cNvSpPr txBox="1"/>
          <p:nvPr/>
        </p:nvSpPr>
        <p:spPr>
          <a:xfrm>
            <a:off x="2639439" y="2768287"/>
            <a:ext cx="13483509" cy="4260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ea typeface="+mn-lt"/>
                <a:cs typeface="+mn-lt"/>
              </a:rPr>
              <a:t>79% of Year 7 students said there are good places to spend their free time</a:t>
            </a:r>
            <a:endParaRPr lang="en-US"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ea typeface="+mn-lt"/>
                <a:cs typeface="+mn-lt"/>
              </a:rPr>
              <a:t>Year 7s reported slightly higher rates of stronger parental relationships (39%) consistent with typical patterns of parent-child relationship quality during adolescence.</a:t>
            </a:r>
            <a:endParaRPr lang="en-US">
              <a:ea typeface="Calibri"/>
              <a:cs typeface="Calibri"/>
            </a:endParaRPr>
          </a:p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latin typeface="Alice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7535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6107E3-51A6-C971-CE6F-AA595DC86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A25A6D13-63E7-9563-3292-F717AA6B9BAB}"/>
              </a:ext>
            </a:extLst>
          </p:cNvPr>
          <p:cNvSpPr/>
          <p:nvPr/>
        </p:nvSpPr>
        <p:spPr>
          <a:xfrm rot="21000000" flipH="1">
            <a:off x="824772" y="1370949"/>
            <a:ext cx="16619713" cy="9089639"/>
          </a:xfrm>
          <a:custGeom>
            <a:avLst/>
            <a:gdLst/>
            <a:ahLst/>
            <a:cxnLst/>
            <a:rect l="l" t="t" r="r" b="b"/>
            <a:pathLst>
              <a:path w="8533417" h="7230132">
                <a:moveTo>
                  <a:pt x="8533417" y="0"/>
                </a:moveTo>
                <a:lnTo>
                  <a:pt x="0" y="0"/>
                </a:lnTo>
                <a:lnTo>
                  <a:pt x="0" y="7230131"/>
                </a:lnTo>
                <a:lnTo>
                  <a:pt x="8533417" y="7230131"/>
                </a:lnTo>
                <a:lnTo>
                  <a:pt x="853341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89DC180-711C-7A38-90B5-7A816299B508}"/>
              </a:ext>
            </a:extLst>
          </p:cNvPr>
          <p:cNvSpPr txBox="1"/>
          <p:nvPr/>
        </p:nvSpPr>
        <p:spPr>
          <a:xfrm>
            <a:off x="1611172" y="453429"/>
            <a:ext cx="16636293" cy="1429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  <a:defRPr/>
            </a:pPr>
            <a:r>
              <a:rPr lang="en-US" sz="60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2025</a:t>
            </a: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 Report:</a:t>
            </a:r>
            <a:r>
              <a:rPr lang="en-US" sz="60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 School life and support</a:t>
            </a:r>
            <a:endParaRPr lang="en-US" sz="6000" b="0" i="0" u="none" strike="noStrike" kern="1200" cap="none" spc="0" normalizeH="0" baseline="0" noProof="0">
              <a:ln>
                <a:noFill/>
              </a:ln>
              <a:solidFill>
                <a:srgbClr val="003556"/>
              </a:solidFill>
              <a:effectLst/>
              <a:uLnTx/>
              <a:uFillTx/>
              <a:latin typeface="Alice Bold"/>
              <a:ea typeface="Alice Bold"/>
              <a:cs typeface="Alice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CDD3825-5608-62FD-BDF3-30B291A793B6}"/>
              </a:ext>
            </a:extLst>
          </p:cNvPr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17D16416-F75D-F130-1FF5-B491DB52E148}"/>
              </a:ext>
            </a:extLst>
          </p:cNvPr>
          <p:cNvSpPr txBox="1"/>
          <p:nvPr/>
        </p:nvSpPr>
        <p:spPr>
          <a:xfrm>
            <a:off x="2639439" y="2768287"/>
            <a:ext cx="13483509" cy="4260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ea typeface="+mn-lt"/>
                <a:cs typeface="+mn-lt"/>
              </a:rPr>
              <a:t>Around two-thirds of Year 7 students (67%) reported feeling listened to.</a:t>
            </a:r>
            <a:endParaRPr lang="en-US" sz="3350">
              <a:solidFill>
                <a:srgbClr val="003556"/>
              </a:solidFill>
              <a:latin typeface="Calibri"/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ea typeface="+mn-lt"/>
                <a:cs typeface="+mn-lt"/>
              </a:rPr>
              <a:t>Approximately 17% of Year 7 across the region reported experiencing bullying</a:t>
            </a:r>
            <a:endParaRPr lang="en-US" sz="3350">
              <a:solidFill>
                <a:srgbClr val="003556"/>
              </a:solidFill>
              <a:ea typeface="Calibri"/>
              <a:cs typeface="Calibri"/>
            </a:endParaRPr>
          </a:p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ea typeface="+mn-lt"/>
                <a:cs typeface="+mn-lt"/>
              </a:rPr>
              <a:t>Family support was more commonly reported by Year 7 students (82%)</a:t>
            </a:r>
            <a:endParaRPr lang="en-US"/>
          </a:p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latin typeface="Alice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87237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702053" flipH="1">
            <a:off x="5388434" y="3643066"/>
            <a:ext cx="7267512" cy="6157564"/>
          </a:xfrm>
          <a:custGeom>
            <a:avLst/>
            <a:gdLst/>
            <a:ahLst/>
            <a:cxnLst/>
            <a:rect l="l" t="t" r="r" b="b"/>
            <a:pathLst>
              <a:path w="7267512" h="6157564">
                <a:moveTo>
                  <a:pt x="7267511" y="0"/>
                </a:moveTo>
                <a:lnTo>
                  <a:pt x="0" y="0"/>
                </a:lnTo>
                <a:lnTo>
                  <a:pt x="0" y="6157564"/>
                </a:lnTo>
                <a:lnTo>
                  <a:pt x="7267511" y="6157564"/>
                </a:lnTo>
                <a:lnTo>
                  <a:pt x="726751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001809" y="519119"/>
            <a:ext cx="15295591" cy="27592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Thank you for taking part in the #BeeWell survey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1" y="0"/>
                </a:lnTo>
                <a:lnTo>
                  <a:pt x="1993451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62000" y="3271193"/>
            <a:ext cx="5785075" cy="18723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2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1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 Italics"/>
                <a:ea typeface="Alice Bold Italics"/>
                <a:cs typeface="Alice Bold Italics"/>
                <a:sym typeface="Alice Bold Italics"/>
              </a:rPr>
              <a:t>Key </a:t>
            </a:r>
          </a:p>
          <a:p>
            <a:pPr marL="0" marR="0" lvl="0" indent="0" algn="ctr" defTabSz="914400" rtl="0" eaLnBrk="1" fontAlgn="auto" latinLnBrk="0" hangingPunct="1">
              <a:lnSpc>
                <a:spcPts val="72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1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 Italics"/>
                <a:ea typeface="Alice Bold Italics"/>
                <a:cs typeface="Alice Bold Italics"/>
                <a:sym typeface="Alice Bold Italics"/>
              </a:rPr>
              <a:t>Takeaways: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613527" y="5453594"/>
            <a:ext cx="6539061" cy="3548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34390" marR="0" lvl="1" indent="-417195" algn="l" defTabSz="914400" rtl="0" eaLnBrk="1" fontAlgn="auto" latinLnBrk="0" hangingPunct="1">
              <a:lnSpc>
                <a:spcPts val="54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Everything is anonymous.</a:t>
            </a:r>
            <a:endParaRPr lang="en-US"/>
          </a:p>
          <a:p>
            <a:pPr marL="834390" lvl="1" indent="-417195">
              <a:lnSpc>
                <a:spcPts val="5410"/>
              </a:lnSpc>
              <a:buFont typeface="Arial"/>
              <a:buChar char="•"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Be completely honest.</a:t>
            </a:r>
            <a:endParaRPr lang="en-US" sz="3400">
              <a:solidFill>
                <a:srgbClr val="003556"/>
              </a:solidFill>
              <a:latin typeface="Alice"/>
              <a:ea typeface="Alice"/>
              <a:cs typeface="Alice"/>
            </a:endParaRPr>
          </a:p>
          <a:p>
            <a:pPr marL="834390" marR="0" lvl="1" indent="-417195" algn="l" defTabSz="914400">
              <a:lnSpc>
                <a:spcPts val="54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Your answers will make a 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ts val="54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         change.</a:t>
            </a:r>
            <a:endParaRPr lang="en-US" sz="3400" b="0" i="0" u="none" strike="noStrike" kern="1200" cap="none" spc="0" normalizeH="0" baseline="0" noProof="0">
              <a:ln>
                <a:noFill/>
              </a:ln>
              <a:solidFill>
                <a:srgbClr val="003556"/>
              </a:solidFill>
              <a:effectLst/>
              <a:uLnTx/>
              <a:uFillTx/>
              <a:latin typeface="Alice"/>
              <a:ea typeface="Alice"/>
              <a:cs typeface="Alice"/>
            </a:endParaRPr>
          </a:p>
          <a:p>
            <a:pPr marL="0" marR="0" lvl="0" indent="0" algn="l" defTabSz="914400" rtl="0" eaLnBrk="1" fontAlgn="auto" latinLnBrk="0" hangingPunct="1">
              <a:lnSpc>
                <a:spcPts val="66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4" b="0" i="0" u="none" strike="noStrike" kern="1200" cap="none" spc="0" normalizeH="0" baseline="0" noProof="0">
              <a:ln>
                <a:noFill/>
              </a:ln>
              <a:solidFill>
                <a:srgbClr val="003556"/>
              </a:solidFill>
              <a:effectLst/>
              <a:uLnTx/>
              <a:uFillTx/>
              <a:latin typeface="Alice"/>
              <a:ea typeface="Alice"/>
              <a:cs typeface="Alice"/>
              <a:sym typeface="Alic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14825" y="1811384"/>
            <a:ext cx="9658350" cy="6664231"/>
            <a:chOff x="0" y="0"/>
            <a:chExt cx="2543763" cy="17551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43763" cy="1755188"/>
            </a:xfrm>
            <a:custGeom>
              <a:avLst/>
              <a:gdLst/>
              <a:ahLst/>
              <a:cxnLst/>
              <a:rect l="l" t="t" r="r" b="b"/>
              <a:pathLst>
                <a:path w="2543763" h="1755188">
                  <a:moveTo>
                    <a:pt x="0" y="0"/>
                  </a:moveTo>
                  <a:lnTo>
                    <a:pt x="2543763" y="0"/>
                  </a:lnTo>
                  <a:lnTo>
                    <a:pt x="2543763" y="1755188"/>
                  </a:lnTo>
                  <a:lnTo>
                    <a:pt x="0" y="1755188"/>
                  </a:lnTo>
                  <a:close/>
                </a:path>
              </a:pathLst>
            </a:custGeom>
            <a:solidFill>
              <a:srgbClr val="82A68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2543763" cy="18409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19"/>
                </a:lnSpc>
                <a:spcBef>
                  <a:spcPct val="0"/>
                </a:spcBef>
              </a:pPr>
              <a:r>
                <a:rPr lang="en-US" sz="3299">
                  <a:solidFill>
                    <a:srgbClr val="003556"/>
                  </a:solidFill>
                  <a:latin typeface="Alice Bold"/>
                  <a:ea typeface="Alice Bold"/>
                  <a:cs typeface="Alice Bold"/>
                  <a:sym typeface="Alice Bold"/>
                </a:rPr>
                <a:t>VIDEO HERE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623607" y="8915717"/>
            <a:ext cx="11040785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If you’re affected by any of these topics, please reach out.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687579" y="738216"/>
            <a:ext cx="8912840" cy="568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Created for young people, by young people.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A528D9F4-09AE-7668-AF17-23B6AFE5506B}"/>
              </a:ext>
            </a:extLst>
          </p:cNvPr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F155AC-5660-7BDF-B607-58DE39235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146EAB0-1A1F-9D7C-C43B-CBB0EFD5A563}"/>
              </a:ext>
            </a:extLst>
          </p:cNvPr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B4AB61E-0353-14D8-E0F1-1EAD6343E30D}"/>
              </a:ext>
            </a:extLst>
          </p:cNvPr>
          <p:cNvSpPr/>
          <p:nvPr/>
        </p:nvSpPr>
        <p:spPr>
          <a:xfrm flipH="1">
            <a:off x="4694320" y="1775366"/>
            <a:ext cx="10621880" cy="8361455"/>
          </a:xfrm>
          <a:custGeom>
            <a:avLst/>
            <a:gdLst/>
            <a:ahLst/>
            <a:cxnLst/>
            <a:rect l="l" t="t" r="r" b="b"/>
            <a:pathLst>
              <a:path w="9450194" h="8006892">
                <a:moveTo>
                  <a:pt x="9450195" y="0"/>
                </a:moveTo>
                <a:lnTo>
                  <a:pt x="0" y="0"/>
                </a:lnTo>
                <a:lnTo>
                  <a:pt x="0" y="8006892"/>
                </a:lnTo>
                <a:lnTo>
                  <a:pt x="9450195" y="8006892"/>
                </a:lnTo>
                <a:lnTo>
                  <a:pt x="945019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FE3DDE7-7490-1DF7-9F62-7FB16251473F}"/>
              </a:ext>
            </a:extLst>
          </p:cNvPr>
          <p:cNvSpPr txBox="1"/>
          <p:nvPr/>
        </p:nvSpPr>
        <p:spPr>
          <a:xfrm>
            <a:off x="470882" y="2636564"/>
            <a:ext cx="8510568" cy="680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56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AE96358-0696-C36C-9757-1224B1039089}"/>
              </a:ext>
            </a:extLst>
          </p:cNvPr>
          <p:cNvSpPr txBox="1"/>
          <p:nvPr/>
        </p:nvSpPr>
        <p:spPr>
          <a:xfrm>
            <a:off x="3871838" y="150178"/>
            <a:ext cx="10544324" cy="1576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2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Our #Beewell Video 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1C1A4D35-5EEE-EA26-36E6-6EB9EE5A9856}"/>
              </a:ext>
            </a:extLst>
          </p:cNvPr>
          <p:cNvGrpSpPr/>
          <p:nvPr/>
        </p:nvGrpSpPr>
        <p:grpSpPr>
          <a:xfrm>
            <a:off x="4495800" y="3543300"/>
            <a:ext cx="11956050" cy="5285037"/>
            <a:chOff x="333749" y="-862213"/>
            <a:chExt cx="14415118" cy="6157389"/>
          </a:xfrm>
        </p:grpSpPr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59C0A78A-09FC-6A99-47D4-E1002849E7C3}"/>
                </a:ext>
              </a:extLst>
            </p:cNvPr>
            <p:cNvSpPr txBox="1"/>
            <p:nvPr/>
          </p:nvSpPr>
          <p:spPr>
            <a:xfrm>
              <a:off x="333749" y="-76200"/>
              <a:ext cx="14415118" cy="25738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16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516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516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90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 Bold"/>
                  <a:ea typeface="Alice Bold"/>
                  <a:cs typeface="Alice Bold"/>
                  <a:sym typeface="Alice Bold"/>
                </a:rPr>
                <a:t>​</a:t>
              </a: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81833449-EC21-5050-43E9-440AEA3C059F}"/>
                </a:ext>
              </a:extLst>
            </p:cNvPr>
            <p:cNvSpPr txBox="1"/>
            <p:nvPr/>
          </p:nvSpPr>
          <p:spPr>
            <a:xfrm>
              <a:off x="3055464" y="-862213"/>
              <a:ext cx="9671150" cy="615738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519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12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You may </a:t>
              </a:r>
              <a:r>
                <a:rPr kumimoji="0" lang="en-US" sz="3712" b="0" i="0" u="none" strike="noStrike" kern="1200" cap="none" spc="0" normalizeH="0" baseline="0" noProof="0" err="1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recognise</a:t>
              </a:r>
              <a:r>
                <a:rPr kumimoji="0" lang="en-US" sz="3712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 or have experienced some of these issues, the #Beewell survey helps us to highlight what needs to change and enable young people, schools and partners to work together to improve these issues and in turn their </a:t>
              </a:r>
            </a:p>
            <a:p>
              <a:pPr marL="0" marR="0" lvl="0" indent="0" algn="l" defTabSz="914400" rtl="0" eaLnBrk="1" fontAlgn="auto" latinLnBrk="0" hangingPunct="1">
                <a:lnSpc>
                  <a:spcPts val="519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12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wellbeing.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9829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 flipH="1" flipV="1">
            <a:off x="360847" y="1749556"/>
            <a:ext cx="9545151" cy="8804143"/>
          </a:xfrm>
          <a:custGeom>
            <a:avLst/>
            <a:gdLst/>
            <a:ahLst/>
            <a:cxnLst/>
            <a:rect l="l" t="t" r="r" b="b"/>
            <a:pathLst>
              <a:path w="8997510" h="7623345">
                <a:moveTo>
                  <a:pt x="8997510" y="7623345"/>
                </a:moveTo>
                <a:lnTo>
                  <a:pt x="0" y="7623345"/>
                </a:lnTo>
                <a:lnTo>
                  <a:pt x="0" y="0"/>
                </a:lnTo>
                <a:lnTo>
                  <a:pt x="8997510" y="0"/>
                </a:lnTo>
                <a:lnTo>
                  <a:pt x="8997510" y="7623345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9606222" y="2075839"/>
            <a:ext cx="8649803" cy="7411061"/>
          </a:xfrm>
          <a:custGeom>
            <a:avLst/>
            <a:gdLst/>
            <a:ahLst/>
            <a:cxnLst/>
            <a:rect l="l" t="t" r="r" b="b"/>
            <a:pathLst>
              <a:path w="8216835" h="6961901">
                <a:moveTo>
                  <a:pt x="0" y="0"/>
                </a:moveTo>
                <a:lnTo>
                  <a:pt x="8216836" y="0"/>
                </a:lnTo>
                <a:lnTo>
                  <a:pt x="8216836" y="6961901"/>
                </a:lnTo>
                <a:lnTo>
                  <a:pt x="0" y="69619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781883" y="404946"/>
            <a:ext cx="9605660" cy="8284218"/>
            <a:chOff x="250522" y="-2598711"/>
            <a:chExt cx="12807547" cy="11045624"/>
          </a:xfrm>
        </p:grpSpPr>
        <p:sp>
          <p:nvSpPr>
            <p:cNvPr id="6" name="TextBox 6"/>
            <p:cNvSpPr txBox="1"/>
            <p:nvPr/>
          </p:nvSpPr>
          <p:spPr>
            <a:xfrm>
              <a:off x="1908579" y="-2598711"/>
              <a:ext cx="11149490" cy="17928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 Bold"/>
                  <a:ea typeface="Alice Bold"/>
                  <a:cs typeface="Alice Bold"/>
                  <a:sym typeface="Alice Bold"/>
                </a:rPr>
                <a:t>What is #BeeWell?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250522" y="1937951"/>
              <a:ext cx="10820400" cy="19319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387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387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387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69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 Bold"/>
                  <a:ea typeface="Alice Bold"/>
                  <a:cs typeface="Alice Bold"/>
                  <a:sym typeface="Alice Bold"/>
                </a:rPr>
                <a:t>​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475615" y="1937952"/>
              <a:ext cx="11321444" cy="65089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66453" marR="0" lvl="1" indent="-333226" algn="l" defTabSz="914400" rtl="0" eaLnBrk="1" fontAlgn="auto" latinLnBrk="0" hangingPunct="1">
                <a:lnSpc>
                  <a:spcPts val="432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Youth </a:t>
              </a:r>
              <a:r>
                <a: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Programme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 measuring young people's wellbeing and acting on changes that need to be made.</a:t>
              </a:r>
            </a:p>
            <a:p>
              <a:pPr marL="666453" marR="0" lvl="1" indent="-333226" algn="l" defTabSz="914400" rtl="0" eaLnBrk="1" fontAlgn="auto" latinLnBrk="0" hangingPunct="1">
                <a:lnSpc>
                  <a:spcPts val="432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Their annual survey listens to the voices of young people and provides valuable insights on how wellbeing affects young people.</a:t>
              </a:r>
            </a:p>
            <a:p>
              <a:pPr marL="666453" marR="0" lvl="1" indent="-333226" algn="l" defTabSz="914400" rtl="0" eaLnBrk="1" fontAlgn="auto" latinLnBrk="0" hangingPunct="1">
                <a:lnSpc>
                  <a:spcPts val="432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#Beewell believes that young people’s wellbeing is as important as their academic attainment.</a:t>
              </a:r>
            </a:p>
            <a:p>
              <a:pPr marL="666453" marR="0" lvl="1" indent="-333226" algn="l" defTabSz="914400" rtl="0" eaLnBrk="1" fontAlgn="auto" latinLnBrk="0" hangingPunct="1">
                <a:lnSpc>
                  <a:spcPts val="432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Listens, Acts and Celebrates.</a:t>
              </a:r>
            </a:p>
            <a:p>
              <a:pPr marL="666453" marR="0" lvl="1" indent="-333226" algn="l" defTabSz="914400" rtl="0" eaLnBrk="1" fontAlgn="auto" latinLnBrk="0" hangingPunct="1">
                <a:lnSpc>
                  <a:spcPts val="432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Originally founded in Greater Manchester (GM) and in 2023 expanded into Hampshire, Isle of Wight, Portsmouth and Southampton  (HIPS).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97078" y="1732835"/>
            <a:ext cx="8900815" cy="5222595"/>
            <a:chOff x="170639" y="-851737"/>
            <a:chExt cx="11867755" cy="6963459"/>
          </a:xfrm>
        </p:grpSpPr>
        <p:sp>
          <p:nvSpPr>
            <p:cNvPr id="10" name="TextBox 10"/>
            <p:cNvSpPr txBox="1"/>
            <p:nvPr/>
          </p:nvSpPr>
          <p:spPr>
            <a:xfrm>
              <a:off x="170639" y="-851737"/>
              <a:ext cx="10261602" cy="17387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 Bold"/>
                  <a:ea typeface="Alice Bold"/>
                  <a:cs typeface="Alice Bold"/>
                  <a:sym typeface="Alice Bold"/>
                </a:rPr>
                <a:t>About The Survey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50522" y="1937941"/>
              <a:ext cx="10820400" cy="19319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387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387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387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69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 Bold"/>
                  <a:ea typeface="Alice Bold"/>
                  <a:cs typeface="Alice Bold"/>
                  <a:sym typeface="Alice Bold"/>
                </a:rPr>
                <a:t>​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16950" y="2543737"/>
              <a:ext cx="11321444" cy="35679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67131" marR="0" lvl="1" indent="-333566" algn="l" defTabSz="914400" rtl="0" eaLnBrk="1" fontAlgn="auto" latinLnBrk="0" hangingPunct="1">
                <a:lnSpc>
                  <a:spcPts val="432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It’s anonymous.</a:t>
              </a:r>
            </a:p>
            <a:p>
              <a:pPr marL="667131" marR="0" lvl="1" indent="-333566" algn="l" defTabSz="914400" rtl="0" eaLnBrk="1" fontAlgn="auto" latinLnBrk="0" hangingPunct="1">
                <a:lnSpc>
                  <a:spcPts val="432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Young people share personal views.</a:t>
              </a:r>
            </a:p>
            <a:p>
              <a:pPr marL="667131" marR="0" lvl="1" indent="-333566" algn="l" defTabSz="914400" rtl="0" eaLnBrk="1" fontAlgn="auto" latinLnBrk="0" hangingPunct="1">
                <a:lnSpc>
                  <a:spcPts val="432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Gives schools a chance to make positive change.</a:t>
              </a:r>
            </a:p>
            <a:p>
              <a:pPr marL="667131" marR="0" lvl="1" indent="-333566" algn="l" defTabSz="914400" rtl="0" eaLnBrk="1" fontAlgn="auto" latinLnBrk="0" hangingPunct="1">
                <a:lnSpc>
                  <a:spcPts val="432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The school, your friends and your family will never be able to see your answers.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174522" y="-11479"/>
            <a:ext cx="5938957" cy="1467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The Impact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99729" y="2831412"/>
            <a:ext cx="17440632" cy="3596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Glenwood school:</a:t>
            </a:r>
          </a:p>
          <a:p>
            <a:pPr marL="734059" marR="0" lvl="1" indent="-36703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Focused on basic needs (sleep, oral hygiene, food and water) as addressed in the survey </a:t>
            </a:r>
          </a:p>
          <a:p>
            <a:pPr marL="734059" marR="0" lvl="1" indent="-36703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PSHE curriculum changed</a:t>
            </a:r>
          </a:p>
          <a:p>
            <a:pPr marL="734059" marR="0" lvl="1" indent="-36703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School nurses better trained on relevant topics</a:t>
            </a:r>
          </a:p>
          <a:p>
            <a:pPr marL="734059" marR="0" lvl="1" indent="-36703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Tutor times changed</a:t>
            </a:r>
          </a:p>
          <a:p>
            <a:pPr marL="734059" marR="0" lvl="1" indent="-36703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Equipped parents with information based on changes identified in the survey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99729" y="6743700"/>
            <a:ext cx="17094637" cy="2999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Other Schools:</a:t>
            </a:r>
          </a:p>
          <a:p>
            <a:pPr marL="734059" marR="0" lvl="1" indent="-36703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Introduction of sensory/wellbeing hubs</a:t>
            </a:r>
          </a:p>
          <a:p>
            <a:pPr marL="734059" marR="0" lvl="1" indent="-36703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Creation of student support roles</a:t>
            </a:r>
          </a:p>
          <a:p>
            <a:pPr marL="734059" marR="0" lvl="1" indent="-36703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Co-creating with students</a:t>
            </a:r>
          </a:p>
          <a:p>
            <a:pPr marL="734059" marR="0" lvl="1" indent="-36703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An increase in extra-curricular activities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10800" y="4991100"/>
            <a:ext cx="7912596" cy="2181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7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 Italics"/>
                <a:ea typeface="Alice Bold Italics"/>
                <a:cs typeface="Alice Bold Italics"/>
                <a:sym typeface="Alice Bold Italics"/>
              </a:rPr>
              <a:t>#BeeWell listens to young people. </a:t>
            </a:r>
          </a:p>
          <a:p>
            <a:pPr marL="0" marR="0" lvl="0" indent="0" algn="ctr" defTabSz="914400" rtl="0" eaLnBrk="1" fontAlgn="auto" latinLnBrk="0" hangingPunct="1">
              <a:lnSpc>
                <a:spcPts val="57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 Italics"/>
                <a:ea typeface="Alice Bold Italics"/>
                <a:cs typeface="Alice Bold Italics"/>
                <a:sym typeface="Alice Bold Italics"/>
              </a:rPr>
              <a:t>#Bewell acts on the results </a:t>
            </a:r>
          </a:p>
          <a:p>
            <a:pPr marL="0" marR="0" lvl="0" indent="0" algn="ctr" defTabSz="914400" rtl="0" eaLnBrk="1" fontAlgn="auto" latinLnBrk="0" hangingPunct="1">
              <a:lnSpc>
                <a:spcPts val="57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 Italics"/>
                <a:ea typeface="Alice Bold Italics"/>
                <a:cs typeface="Alice Bold Italics"/>
                <a:sym typeface="Alice Bold Italics"/>
              </a:rPr>
              <a:t>#Beewell celebrates the changes made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 flipH="1">
            <a:off x="470882" y="2495160"/>
            <a:ext cx="8698208" cy="7369754"/>
          </a:xfrm>
          <a:custGeom>
            <a:avLst/>
            <a:gdLst/>
            <a:ahLst/>
            <a:cxnLst/>
            <a:rect l="l" t="t" r="r" b="b"/>
            <a:pathLst>
              <a:path w="8698208" h="7369754">
                <a:moveTo>
                  <a:pt x="8698208" y="0"/>
                </a:moveTo>
                <a:lnTo>
                  <a:pt x="0" y="0"/>
                </a:lnTo>
                <a:lnTo>
                  <a:pt x="0" y="7369754"/>
                </a:lnTo>
                <a:lnTo>
                  <a:pt x="8698208" y="7369754"/>
                </a:lnTo>
                <a:lnTo>
                  <a:pt x="869820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770977" y="2650871"/>
            <a:ext cx="7815280" cy="679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5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70882" y="2636564"/>
            <a:ext cx="8510568" cy="680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56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641306" y="150178"/>
            <a:ext cx="5005388" cy="1576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Your</a:t>
            </a:r>
            <a:r>
              <a:rPr kumimoji="0" lang="en-US" sz="92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 </a:t>
            </a:r>
            <a:r>
              <a:rPr kumimoji="0" lang="en-US" sz="72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Role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0" y="4771144"/>
            <a:ext cx="9300095" cy="1958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We know that surveys are </a:t>
            </a:r>
          </a:p>
          <a:p>
            <a:pPr marL="0" marR="0" lvl="0" indent="0" algn="ctr" defTabSz="914400" rtl="0" eaLnBrk="1" fontAlgn="auto" latinLnBrk="0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frequently used to attain feedback, </a:t>
            </a:r>
          </a:p>
          <a:p>
            <a:pPr marL="0" marR="0" lvl="0" indent="0" algn="ctr" defTabSz="914400" rtl="0" eaLnBrk="1" fontAlgn="auto" latinLnBrk="0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but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this isn’t just another survey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639972" y="2976570"/>
            <a:ext cx="7815280" cy="6724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marR="0" lvl="1" indent="-36703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We know that young people are more likely to speak to people they know rather than online or phone services. </a:t>
            </a:r>
          </a:p>
          <a:p>
            <a:pPr marL="0" marR="0" lvl="0" indent="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556"/>
              </a:solidFill>
              <a:effectLst/>
              <a:uLnTx/>
              <a:uFillTx/>
              <a:latin typeface="Alice"/>
              <a:ea typeface="Alice"/>
              <a:cs typeface="Alice"/>
              <a:sym typeface="Alice"/>
            </a:endParaRPr>
          </a:p>
          <a:p>
            <a:pPr marL="734059" marR="0" lvl="1" indent="-36703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You’ve been asked to complete this to enable #BeeWell to continue monitoring the wellbeing of  Yr 10s and see change over time.</a:t>
            </a:r>
          </a:p>
          <a:p>
            <a:pPr marL="0" marR="0" lvl="0" indent="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556"/>
              </a:solidFill>
              <a:effectLst/>
              <a:uLnTx/>
              <a:uFillTx/>
              <a:latin typeface="Alice"/>
              <a:ea typeface="Alice"/>
              <a:cs typeface="Alice"/>
              <a:sym typeface="Alice"/>
            </a:endParaRPr>
          </a:p>
          <a:p>
            <a:pPr marL="734059" marR="0" lvl="1" indent="-36703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The survey was completed by more than 20,000 students in year 9 and 10 in Autumn 2024.</a:t>
            </a:r>
          </a:p>
          <a:p>
            <a:pPr marL="0" marR="0" lvl="0" indent="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399" b="0" i="0" u="none" strike="noStrike" kern="1200" cap="none" spc="0" normalizeH="0" baseline="0" noProof="0">
              <a:ln>
                <a:noFill/>
              </a:ln>
              <a:solidFill>
                <a:srgbClr val="003556"/>
              </a:solidFill>
              <a:effectLst/>
              <a:uLnTx/>
              <a:uFillTx/>
              <a:latin typeface="Alice"/>
              <a:ea typeface="Alice"/>
              <a:cs typeface="Alice"/>
              <a:sym typeface="Alic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34910" y="578151"/>
            <a:ext cx="14018180" cy="1576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72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Understanding</a:t>
            </a:r>
            <a:r>
              <a:rPr lang="en-US" sz="92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 </a:t>
            </a:r>
            <a:r>
              <a:rPr lang="en-US" sz="72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Transitions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134910" y="3086100"/>
            <a:ext cx="13992044" cy="5461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2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We know that changes can be overwhelming. That’s why we’re asking you (Yr 7) to complete the #BeeWell Survey so we can monitor the changes in wellbeing throughout your experiences in education. </a:t>
            </a:r>
          </a:p>
          <a:p>
            <a:pPr algn="ctr">
              <a:lnSpc>
                <a:spcPts val="4759"/>
              </a:lnSpc>
            </a:pPr>
            <a:endParaRPr lang="en-US" sz="2400">
              <a:solidFill>
                <a:srgbClr val="003556"/>
              </a:solidFill>
              <a:latin typeface="Alice"/>
              <a:ea typeface="Alice"/>
              <a:cs typeface="Alice"/>
              <a:sym typeface="Alice"/>
            </a:endParaRPr>
          </a:p>
          <a:p>
            <a:pPr algn="ctr">
              <a:lnSpc>
                <a:spcPts val="4759"/>
              </a:lnSpc>
            </a:pPr>
            <a:r>
              <a:rPr lang="en-US" sz="2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We know that wellbeing typically decreases throughout adolescence; by completing the survey now, there is a higher chance of having a bigger impact. </a:t>
            </a:r>
          </a:p>
          <a:p>
            <a:pPr algn="ctr">
              <a:lnSpc>
                <a:spcPts val="4759"/>
              </a:lnSpc>
            </a:pPr>
            <a:endParaRPr lang="en-US" sz="2400">
              <a:solidFill>
                <a:srgbClr val="003556"/>
              </a:solidFill>
              <a:latin typeface="Alice"/>
              <a:ea typeface="Alice"/>
              <a:cs typeface="Alice"/>
              <a:sym typeface="Alice"/>
            </a:endParaRPr>
          </a:p>
          <a:p>
            <a:pPr algn="ctr">
              <a:lnSpc>
                <a:spcPts val="4759"/>
              </a:lnSpc>
            </a:pPr>
            <a:r>
              <a:rPr lang="en-US" sz="2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Change can’t happen unless you’re completely honest throughout the survey. Please speak to your teachers if you need help.</a:t>
            </a:r>
          </a:p>
        </p:txBody>
      </p:sp>
      <p:sp>
        <p:nvSpPr>
          <p:cNvPr id="4" name="Freeform 4"/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95600" y="954824"/>
            <a:ext cx="11999239" cy="1467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Schools and their Role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144380" y="5143500"/>
            <a:ext cx="11999239" cy="3646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99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Now is your chance to make that happen.</a:t>
            </a:r>
          </a:p>
          <a:p>
            <a:pPr marL="0" marR="0" lvl="0" indent="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399" b="0" i="0" u="none" strike="noStrike" kern="1200" cap="none" spc="0" normalizeH="0" baseline="0" noProof="0">
              <a:ln>
                <a:noFill/>
              </a:ln>
              <a:solidFill>
                <a:srgbClr val="003556"/>
              </a:solidFill>
              <a:effectLst/>
              <a:uLnTx/>
              <a:uFillTx/>
              <a:latin typeface="Alice"/>
              <a:ea typeface="Alice"/>
              <a:cs typeface="Alice"/>
              <a:sym typeface="Alice"/>
            </a:endParaRPr>
          </a:p>
          <a:p>
            <a:pPr marL="0" marR="0" lvl="0" indent="0" algn="l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99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  <a:sym typeface="Alice"/>
              </a:rPr>
              <a:t>The results give schools the chance to act and change, that includes changing the curriculum or creating student support roles.</a:t>
            </a:r>
          </a:p>
          <a:p>
            <a:pPr marL="0" marR="0" lvl="0" indent="0" algn="ctr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399" b="0" i="0" u="none" strike="noStrike" kern="1200" cap="none" spc="0" normalizeH="0" baseline="0" noProof="0">
              <a:ln>
                <a:noFill/>
              </a:ln>
              <a:solidFill>
                <a:srgbClr val="003556"/>
              </a:solidFill>
              <a:effectLst/>
              <a:uLnTx/>
              <a:uFillTx/>
              <a:latin typeface="Alice"/>
              <a:ea typeface="Alice"/>
              <a:cs typeface="Alice"/>
              <a:sym typeface="Alice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276600" y="2933700"/>
            <a:ext cx="11999239" cy="1500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0" i="1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 Italics"/>
                <a:ea typeface="Alice Bold Italics"/>
                <a:cs typeface="Alice Bold Italics"/>
                <a:sym typeface="Alice Bold Italics"/>
              </a:rPr>
              <a:t>How many times have you wished that your school did something differently?</a:t>
            </a:r>
          </a:p>
        </p:txBody>
      </p:sp>
      <p:sp>
        <p:nvSpPr>
          <p:cNvPr id="5" name="Freeform 5"/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211907" y="16714"/>
            <a:ext cx="5864186" cy="1467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The Survey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211907" y="1488008"/>
            <a:ext cx="5864186" cy="8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2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199" b="0" i="1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 Italics"/>
                <a:ea typeface="Alice Bold Italics"/>
                <a:cs typeface="Alice Bold Italics"/>
                <a:sym typeface="Alice Bold Italics"/>
              </a:rPr>
              <a:t>What gets asked?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456798" y="1962227"/>
            <a:ext cx="8532987" cy="8308060"/>
            <a:chOff x="0" y="0"/>
            <a:chExt cx="10404593" cy="8815528"/>
          </a:xfrm>
        </p:grpSpPr>
        <p:sp>
          <p:nvSpPr>
            <p:cNvPr id="5" name="Freeform 5"/>
            <p:cNvSpPr/>
            <p:nvPr/>
          </p:nvSpPr>
          <p:spPr>
            <a:xfrm flipH="1">
              <a:off x="0" y="0"/>
              <a:ext cx="10404593" cy="8815528"/>
            </a:xfrm>
            <a:custGeom>
              <a:avLst/>
              <a:gdLst/>
              <a:ahLst/>
              <a:cxnLst/>
              <a:rect l="l" t="t" r="r" b="b"/>
              <a:pathLst>
                <a:path w="10404593" h="8815528">
                  <a:moveTo>
                    <a:pt x="10404593" y="0"/>
                  </a:moveTo>
                  <a:lnTo>
                    <a:pt x="0" y="0"/>
                  </a:lnTo>
                  <a:lnTo>
                    <a:pt x="0" y="8815528"/>
                  </a:lnTo>
                  <a:lnTo>
                    <a:pt x="10404593" y="8815528"/>
                  </a:lnTo>
                  <a:lnTo>
                    <a:pt x="10404593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592979" y="2258360"/>
              <a:ext cx="6566218" cy="55712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734059" marR="0" lvl="1" indent="-367030" algn="l" defTabSz="914400" rtl="0" eaLnBrk="1" fontAlgn="auto" latinLnBrk="0" hangingPunct="1">
                <a:lnSpc>
                  <a:spcPts val="47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3399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Gender and Sexuality</a:t>
              </a:r>
            </a:p>
            <a:p>
              <a:pPr marL="734059" marR="0" lvl="1" indent="-367030" algn="l" defTabSz="914400" rtl="0" eaLnBrk="1" fontAlgn="auto" latinLnBrk="0" hangingPunct="1">
                <a:lnSpc>
                  <a:spcPts val="47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3399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Self Esteem</a:t>
              </a:r>
            </a:p>
            <a:p>
              <a:pPr marL="734059" marR="0" lvl="1" indent="-367030" algn="l" defTabSz="914400" rtl="0" eaLnBrk="1" fontAlgn="auto" latinLnBrk="0" hangingPunct="1">
                <a:lnSpc>
                  <a:spcPts val="47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3399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Emotional Regulation</a:t>
              </a:r>
            </a:p>
            <a:p>
              <a:pPr marL="734059" marR="0" lvl="1" indent="-367030" algn="l" defTabSz="914400" rtl="0" eaLnBrk="1" fontAlgn="auto" latinLnBrk="0" hangingPunct="1">
                <a:lnSpc>
                  <a:spcPts val="47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3399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Stress and Coping</a:t>
              </a:r>
            </a:p>
            <a:p>
              <a:pPr marL="734059" marR="0" lvl="1" indent="-367030" algn="l" defTabSz="914400" rtl="0" eaLnBrk="1" fontAlgn="auto" latinLnBrk="0" hangingPunct="1">
                <a:lnSpc>
                  <a:spcPts val="47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3399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Health and Routines</a:t>
              </a:r>
            </a:p>
            <a:p>
              <a:pPr marL="734059" marR="0" lvl="1" indent="-367030" algn="l" defTabSz="914400" rtl="0" eaLnBrk="1" fontAlgn="auto" latinLnBrk="0" hangingPunct="1">
                <a:lnSpc>
                  <a:spcPts val="47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3399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Hobbies</a:t>
              </a:r>
            </a:p>
            <a:p>
              <a:pPr marL="734059" marR="0" lvl="1" indent="-367030" algn="l" defTabSz="914400" rtl="0" eaLnBrk="1" fontAlgn="auto" latinLnBrk="0" hangingPunct="1">
                <a:lnSpc>
                  <a:spcPts val="47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3399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School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298217" y="2628900"/>
            <a:ext cx="8532987" cy="7006826"/>
            <a:chOff x="0" y="0"/>
            <a:chExt cx="9078891" cy="7692296"/>
          </a:xfrm>
        </p:grpSpPr>
        <p:sp>
          <p:nvSpPr>
            <p:cNvPr id="8" name="Freeform 8"/>
            <p:cNvSpPr/>
            <p:nvPr/>
          </p:nvSpPr>
          <p:spPr>
            <a:xfrm flipH="1">
              <a:off x="0" y="0"/>
              <a:ext cx="9078891" cy="7692296"/>
            </a:xfrm>
            <a:custGeom>
              <a:avLst/>
              <a:gdLst/>
              <a:ahLst/>
              <a:cxnLst/>
              <a:rect l="l" t="t" r="r" b="b"/>
              <a:pathLst>
                <a:path w="9078891" h="7692296">
                  <a:moveTo>
                    <a:pt x="9078891" y="0"/>
                  </a:moveTo>
                  <a:lnTo>
                    <a:pt x="0" y="0"/>
                  </a:lnTo>
                  <a:lnTo>
                    <a:pt x="0" y="7692296"/>
                  </a:lnTo>
                  <a:lnTo>
                    <a:pt x="9078891" y="7692296"/>
                  </a:lnTo>
                  <a:lnTo>
                    <a:pt x="9078891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297199" y="1589437"/>
              <a:ext cx="7498239" cy="46773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733425" marR="0" lvl="1" indent="-367030" algn="l" defTabSz="914400" rtl="0" eaLnBrk="1" fontAlgn="auto" latinLnBrk="0" hangingPunct="1">
                <a:lnSpc>
                  <a:spcPts val="47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3399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Environment and Society</a:t>
              </a:r>
              <a:endParaRPr lang="en-US"/>
            </a:p>
            <a:p>
              <a:pPr marL="733425" marR="0" lvl="1" indent="-367030" algn="l" defTabSz="914400" rtl="0" eaLnBrk="1" fontAlgn="auto" latinLnBrk="0" hangingPunct="1">
                <a:lnSpc>
                  <a:spcPts val="47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3399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Future</a:t>
              </a:r>
              <a:endParaRPr lang="en-US" sz="3399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</a:endParaRPr>
            </a:p>
            <a:p>
              <a:pPr marL="733425" marR="0" lvl="1" indent="-367030" algn="l" defTabSz="914400" rtl="0" eaLnBrk="1" fontAlgn="auto" latinLnBrk="0" hangingPunct="1">
                <a:lnSpc>
                  <a:spcPts val="47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3399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Relationships</a:t>
              </a:r>
              <a:endParaRPr lang="en-US" sz="3399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</a:endParaRPr>
            </a:p>
            <a:p>
              <a:pPr marL="733425" marR="0" lvl="1" indent="-367030" algn="l" defTabSz="914400" rtl="0" eaLnBrk="1" fontAlgn="auto" latinLnBrk="0" hangingPunct="1">
                <a:lnSpc>
                  <a:spcPts val="47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3399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Friendships</a:t>
              </a:r>
              <a:endParaRPr lang="en-US" sz="3399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</a:endParaRPr>
            </a:p>
            <a:p>
              <a:pPr marL="733425" marR="0" lvl="1" indent="-367030" algn="l" defTabSz="914400" rtl="0" eaLnBrk="1" fontAlgn="auto" latinLnBrk="0" hangingPunct="1">
                <a:lnSpc>
                  <a:spcPts val="47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3350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Bullying</a:t>
              </a:r>
              <a:endParaRPr lang="en-US" sz="335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</a:endParaRPr>
            </a:p>
            <a:p>
              <a:pPr marL="733425" marR="0" lvl="1" indent="-367030" algn="l" defTabSz="914400" rtl="0" eaLnBrk="1" fontAlgn="auto" latinLnBrk="0" hangingPunct="1">
                <a:lnSpc>
                  <a:spcPts val="47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3399" b="0" i="0" u="none" strike="noStrike" kern="1200" cap="none" spc="0" normalizeH="0" baseline="0" noProof="0">
                  <a:ln>
                    <a:noFill/>
                  </a:ln>
                  <a:solidFill>
                    <a:srgbClr val="003556"/>
                  </a:solidFill>
                  <a:effectLst/>
                  <a:uLnTx/>
                  <a:uFillTx/>
                  <a:latin typeface="Alice"/>
                  <a:ea typeface="Alice"/>
                  <a:cs typeface="Alice"/>
                  <a:sym typeface="Alice"/>
                </a:rPr>
                <a:t>Awareness</a:t>
              </a:r>
              <a:endParaRPr lang="en-US" sz="3399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"/>
                <a:ea typeface="Alice"/>
                <a:cs typeface="Alice"/>
              </a:endParaRPr>
            </a:p>
            <a:p>
              <a:pPr marL="733425" lvl="1" indent="-367030">
                <a:lnSpc>
                  <a:spcPts val="4759"/>
                </a:lnSpc>
                <a:buFont typeface="Arial"/>
                <a:buChar char="•"/>
                <a:defRPr/>
              </a:pPr>
              <a:r>
                <a:rPr lang="en-US" sz="3350">
                  <a:solidFill>
                    <a:srgbClr val="003556"/>
                  </a:solidFill>
                  <a:latin typeface="Alice"/>
                  <a:ea typeface="Alice"/>
                  <a:cs typeface="Alice"/>
                </a:rPr>
                <a:t>Lifestyle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-51787" y="16714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17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for BeeWell Survey Yr 7</dc:title>
  <cp:revision>2</cp:revision>
  <dcterms:created xsi:type="dcterms:W3CDTF">2006-08-16T00:00:00Z</dcterms:created>
  <dcterms:modified xsi:type="dcterms:W3CDTF">2026-09-01T13:40:30Z</dcterms:modified>
  <dc:identifier>DAGwaVFEwqY</dc:identifier>
</cp:coreProperties>
</file>