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3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80" r:id="rId13"/>
    <p:sldId id="277" r:id="rId14"/>
    <p:sldId id="278" r:id="rId15"/>
    <p:sldId id="279" r:id="rId16"/>
    <p:sldId id="272" r:id="rId17"/>
  </p:sldIdLst>
  <p:sldSz cx="18288000" cy="10287000"/>
  <p:notesSz cx="6858000" cy="9144000"/>
  <p:embeddedFontLst>
    <p:embeddedFont>
      <p:font typeface="Alice" panose="020B0604020202020204" charset="0"/>
      <p:regular r:id="rId19"/>
    </p:embeddedFont>
    <p:embeddedFont>
      <p:font typeface="Alice Bold" panose="020B0604020202020204" charset="0"/>
      <p:regular r:id="rId20"/>
    </p:embeddedFont>
    <p:embeddedFont>
      <p:font typeface="Alice Bold Italics" panose="020B0604020202020204" charset="0"/>
      <p:regular r:id="rId21"/>
    </p:embeddedFont>
    <p:embeddedFont>
      <p:font typeface="Karma Bold" panose="020B0604020202020204" charset="0"/>
      <p:regular r:id="rId22"/>
    </p:embeddedFont>
    <p:embeddedFont>
      <p:font typeface="Segoe UI" panose="020B0502040204020203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747CBF-587C-85D2-8958-6FFCB6884B05}" name="Baig, Amana" initials="BA" userId="S::cxpuabg@hants.gov.uk::0eec8219-a913-4b1b-a91a-2fca44a0f3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5FB29-A8FD-B49B-E6F8-755576C3A3A5}" v="165" dt="2026-08-30T14:08:23.235"/>
    <p1510:client id="{CC5E3BFE-DE01-FB61-CEDB-816303A68C65}" v="142" dt="2026-09-01T12:57:46.428"/>
    <p1510:client id="{ECCEB41E-FEF3-FD7D-F260-3D808D3E9F75}" v="6" dt="2026-09-01T13:34:44.954"/>
    <p1510:client id="{FEDBB926-8BD4-1BB6-6D18-217049B18310}" v="1308" dt="2026-08-30T15:23:50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EA5DD-4E7D-4166-8BFD-245F10E78D95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EFB31D-E89F-4557-83CA-51ADDE8E8D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605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EFB31D-E89F-4557-83CA-51ADDE8E8DE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75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3676" y="-528943"/>
            <a:ext cx="18715352" cy="26334412"/>
          </a:xfrm>
          <a:custGeom>
            <a:avLst/>
            <a:gdLst/>
            <a:ahLst/>
            <a:cxnLst/>
            <a:rect l="l" t="t" r="r" b="b"/>
            <a:pathLst>
              <a:path w="18715352" h="26334412">
                <a:moveTo>
                  <a:pt x="0" y="0"/>
                </a:moveTo>
                <a:lnTo>
                  <a:pt x="18715352" y="0"/>
                </a:lnTo>
                <a:lnTo>
                  <a:pt x="18715352" y="26334412"/>
                </a:lnTo>
                <a:lnTo>
                  <a:pt x="0" y="263344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2595681" y="6054298"/>
            <a:ext cx="12678667" cy="3515321"/>
          </a:xfrm>
          <a:custGeom>
            <a:avLst/>
            <a:gdLst/>
            <a:ahLst/>
            <a:cxnLst/>
            <a:rect l="l" t="t" r="r" b="b"/>
            <a:pathLst>
              <a:path w="12678667" h="3515321">
                <a:moveTo>
                  <a:pt x="0" y="0"/>
                </a:moveTo>
                <a:lnTo>
                  <a:pt x="12678667" y="0"/>
                </a:lnTo>
                <a:lnTo>
                  <a:pt x="12678667" y="3515321"/>
                </a:lnTo>
                <a:lnTo>
                  <a:pt x="0" y="3515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7234130" y="1027338"/>
            <a:ext cx="3923277" cy="5256701"/>
            <a:chOff x="0" y="0"/>
            <a:chExt cx="1602550" cy="21472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02613" cy="2147189"/>
            </a:xfrm>
            <a:custGeom>
              <a:avLst/>
              <a:gdLst/>
              <a:ahLst/>
              <a:cxnLst/>
              <a:rect l="l" t="t" r="r" b="b"/>
              <a:pathLst>
                <a:path w="1602613" h="2147189">
                  <a:moveTo>
                    <a:pt x="0" y="2147189"/>
                  </a:moveTo>
                  <a:lnTo>
                    <a:pt x="1602613" y="2147189"/>
                  </a:lnTo>
                  <a:lnTo>
                    <a:pt x="16026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036403" y="6661054"/>
            <a:ext cx="8747093" cy="2908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15"/>
              </a:lnSpc>
            </a:pPr>
            <a:r>
              <a:rPr lang="en-US" sz="8082" b="1" spc="323">
                <a:solidFill>
                  <a:srgbClr val="0C3958"/>
                </a:solidFill>
                <a:latin typeface="Karma Bold"/>
                <a:ea typeface="Karma Bold"/>
                <a:cs typeface="Karma Bold"/>
                <a:sym typeface="Karma Bold"/>
              </a:rPr>
              <a:t>#BeeWell Survey</a:t>
            </a:r>
          </a:p>
          <a:p>
            <a:pPr algn="l">
              <a:lnSpc>
                <a:spcPts val="11315"/>
              </a:lnSpc>
            </a:pPr>
            <a:r>
              <a:rPr lang="en-US" sz="8082" b="1" spc="323">
                <a:solidFill>
                  <a:srgbClr val="0C3958"/>
                </a:solidFill>
                <a:latin typeface="Karma Bold"/>
                <a:ea typeface="Karma Bold"/>
                <a:cs typeface="Karma Bold"/>
                <a:sym typeface="Karma Bold"/>
              </a:rPr>
              <a:t>         Yr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35919-36E3-8544-32B5-574D4F1A4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5ADE910-9171-C92A-EAEB-5B3B6891F68D}"/>
              </a:ext>
            </a:extLst>
          </p:cNvPr>
          <p:cNvSpPr/>
          <p:nvPr/>
        </p:nvSpPr>
        <p:spPr>
          <a:xfrm rot="1152028" flipH="1">
            <a:off x="1941465" y="1984892"/>
            <a:ext cx="15289058" cy="796369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FD6D9B5-29AF-8677-E5F2-5F22453C7CDE}"/>
              </a:ext>
            </a:extLst>
          </p:cNvPr>
          <p:cNvSpPr txBox="1"/>
          <p:nvPr/>
        </p:nvSpPr>
        <p:spPr>
          <a:xfrm>
            <a:off x="4780188" y="5366266"/>
            <a:ext cx="9733215" cy="764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defRPr/>
            </a:pPr>
            <a:r>
              <a:rPr lang="en-US" sz="9650">
                <a:solidFill>
                  <a:srgbClr val="003556"/>
                </a:solidFill>
                <a:latin typeface="Alice Bold"/>
                <a:sym typeface="Alice Bold"/>
              </a:rPr>
              <a:t>2025 Report</a:t>
            </a:r>
            <a:endParaRPr lang="en-US" sz="9650">
              <a:solidFill>
                <a:srgbClr val="003556"/>
              </a:solidFill>
              <a:latin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046614E-2AE4-6284-B38C-C01C81A32886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419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84181" y="410228"/>
            <a:ext cx="6706553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The</a:t>
            </a:r>
            <a:r>
              <a:rPr lang="en-US" sz="9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</a:t>
            </a: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Findings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281911"/>
            <a:ext cx="8115145" cy="7361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3425" lvl="1" indent="-367030">
              <a:lnSpc>
                <a:spcPts val="4759"/>
              </a:lnSpc>
              <a:buFont typeface="Arial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The average life satisfaction was 6.7/10</a:t>
            </a:r>
            <a:endParaRPr lang="en-US" sz="1100">
              <a:solidFill>
                <a:srgbClr val="003556"/>
              </a:solidFill>
              <a:latin typeface="Segoe UI"/>
              <a:ea typeface="Alice"/>
              <a:cs typeface="Segoe UI"/>
              <a:sym typeface="Alice"/>
            </a:endParaRPr>
          </a:p>
          <a:p>
            <a:pPr marL="733425" lvl="1" indent="-367030">
              <a:lnSpc>
                <a:spcPts val="4759"/>
              </a:lnSpc>
              <a:buFont typeface="Arial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Approximately 1 in 10 young people in Year 10 report often or always feeling lonely (10.2%)</a:t>
            </a:r>
            <a:endParaRPr lang="en-US" sz="1100">
              <a:solidFill>
                <a:srgbClr val="003556"/>
              </a:solidFill>
              <a:latin typeface="Segoe UI"/>
              <a:ea typeface="Alice"/>
              <a:cs typeface="Segoe UI"/>
            </a:endParaRPr>
          </a:p>
          <a:p>
            <a:pPr marL="733425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Young people reported experiencing discrimination due to race (21%), gender (19%), disability (15%), sexuality (12%), and faith (11%)</a:t>
            </a:r>
            <a:endParaRPr lang="en-US" sz="3200">
              <a:solidFill>
                <a:srgbClr val="003556"/>
              </a:solidFill>
              <a:latin typeface="Alice"/>
              <a:ea typeface="Alice"/>
              <a:cs typeface="Alice"/>
            </a:endParaRPr>
          </a:p>
          <a:p>
            <a:pPr marL="733425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Boys are more likely to be satisfied with their lives, 5.7% reported levels of emotional difficulties compared to 18.8% of girls</a:t>
            </a:r>
            <a:endParaRPr lang="en-US" sz="3200">
              <a:solidFill>
                <a:srgbClr val="003556"/>
              </a:solidFill>
              <a:latin typeface="Alice"/>
              <a:ea typeface="Alice"/>
              <a:cs typeface="Ali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144000" y="2288329"/>
            <a:ext cx="8428436" cy="6302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245" lvl="1" indent="-344805">
              <a:lnSpc>
                <a:spcPts val="4479"/>
              </a:lnSpc>
              <a:buFont typeface="Arial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LGBTQ + young people reported higher levels of emotional difficulties than their heterosexual peers</a:t>
            </a:r>
            <a:endParaRPr lang="en-US" sz="3200"/>
          </a:p>
          <a:p>
            <a:pPr marL="690245" lvl="1" indent="-344805">
              <a:lnSpc>
                <a:spcPts val="4479"/>
              </a:lnSpc>
              <a:buFont typeface="Arial"/>
              <a:buChar char="•"/>
            </a:pPr>
            <a:r>
              <a:rPr lang="en-US" sz="315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37% young people reported reaching the recommended 60 minutes a day of physical activity</a:t>
            </a:r>
            <a:endParaRPr lang="en-US" sz="3150">
              <a:solidFill>
                <a:srgbClr val="003556"/>
              </a:solidFill>
              <a:latin typeface="Alice"/>
              <a:ea typeface="Alice"/>
              <a:cs typeface="Alice"/>
            </a:endParaRPr>
          </a:p>
          <a:p>
            <a:pPr marL="690245" lvl="1" indent="-344805">
              <a:lnSpc>
                <a:spcPts val="4479"/>
              </a:lnSpc>
              <a:buFont typeface="Arial"/>
              <a:buChar char="•"/>
            </a:pPr>
            <a:r>
              <a:rPr lang="en-US" sz="315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7% of young people reported using a vaping in the last 30 days</a:t>
            </a:r>
            <a:endParaRPr lang="en-US" sz="3150">
              <a:solidFill>
                <a:srgbClr val="FF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690245" lvl="1" indent="-344805">
              <a:lnSpc>
                <a:spcPts val="4479"/>
              </a:lnSpc>
              <a:buFont typeface="Arial,Sans-Serif"/>
              <a:buChar char="•"/>
            </a:pPr>
            <a:r>
              <a:rPr lang="en-US" sz="3200">
                <a:solidFill>
                  <a:srgbClr val="003556"/>
                </a:solidFill>
                <a:latin typeface="Alice"/>
                <a:ea typeface="Alice"/>
                <a:cs typeface="Alice"/>
              </a:rPr>
              <a:t>16% of Year 10s across the region reported experiencing bullying</a:t>
            </a:r>
            <a:endParaRPr lang="en-US" sz="3200">
              <a:solidFill>
                <a:srgbClr val="000000"/>
              </a:solidFill>
              <a:latin typeface="Alice"/>
              <a:ea typeface="Alice"/>
              <a:cs typeface="Alice"/>
            </a:endParaRPr>
          </a:p>
          <a:p>
            <a:pPr marL="690245" lvl="1" indent="-344805">
              <a:lnSpc>
                <a:spcPts val="4479"/>
              </a:lnSpc>
              <a:buFont typeface="Arial"/>
              <a:buChar char="•"/>
            </a:pPr>
            <a:endParaRPr lang="en-US" sz="3150">
              <a:solidFill>
                <a:srgbClr val="003556"/>
              </a:solidFill>
              <a:latin typeface="Alice"/>
              <a:ea typeface="Alice"/>
              <a:cs typeface="Alice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07A841-251C-62D6-01A9-AB45D9FEB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A70DFF7-0B7F-EB3D-E570-9E06C85D6629}"/>
              </a:ext>
            </a:extLst>
          </p:cNvPr>
          <p:cNvSpPr/>
          <p:nvPr/>
        </p:nvSpPr>
        <p:spPr>
          <a:xfrm rot="21000000" flipH="1">
            <a:off x="923503" y="2677755"/>
            <a:ext cx="15500287" cy="7541588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9C55F45-49BE-7E30-557F-FD86B3BC1B5C}"/>
              </a:ext>
            </a:extLst>
          </p:cNvPr>
          <p:cNvSpPr txBox="1"/>
          <p:nvPr/>
        </p:nvSpPr>
        <p:spPr>
          <a:xfrm>
            <a:off x="2403652" y="224829"/>
            <a:ext cx="13329213" cy="2351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54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54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Mental wellbeing, life satisfaction and emotional difficulties</a:t>
            </a:r>
            <a:endParaRPr lang="en-US" sz="54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54A4193-7886-4847-5F81-0B9D162D607D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28849C3C-48B2-84D7-2767-ECD719B639AD}"/>
              </a:ext>
            </a:extLst>
          </p:cNvPr>
          <p:cNvSpPr txBox="1"/>
          <p:nvPr/>
        </p:nvSpPr>
        <p:spPr>
          <a:xfrm>
            <a:off x="2400603" y="4559556"/>
            <a:ext cx="13483509" cy="42666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Year 10 young people surveyed in 2025 showed slightly less wellbeing, life satisfaction and emotional difficulties compared to Year 7s.</a:t>
            </a: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Year 10 showed 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21.2% Higher Psychological wellbeing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6.7 Higher life satisfaction 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457200" indent="-457200">
              <a:lnSpc>
                <a:spcPts val="4759"/>
              </a:lnSpc>
              <a:buFont typeface="Calibri"/>
              <a:buChar char="-"/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15.5% Lower emotional difficulties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4736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B9530C-C597-E7E0-D944-5C5640AC6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BF0718E-3616-BE53-6832-CAE31EEBBBCC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192518B-FDB9-F185-3721-736F7D3BA0CF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Health and daily habits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E5B9A54-F509-9AA1-8A07-2CE1AE3CE271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E49D791-60F8-1BC3-9464-1E1776269F5A}"/>
              </a:ext>
            </a:extLst>
          </p:cNvPr>
          <p:cNvSpPr txBox="1"/>
          <p:nvPr/>
        </p:nvSpPr>
        <p:spPr>
          <a:xfrm>
            <a:off x="2622379" y="3160660"/>
            <a:ext cx="13483509" cy="6107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In Year 10, 37% met the CMO physical activity guidelines, and more boys were active than girls.</a:t>
            </a: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latin typeface="Alice"/>
                <a:ea typeface="+mn-lt"/>
                <a:cs typeface="+mn-lt"/>
              </a:rPr>
              <a:t>More girls stayed at about the same level of activity, but boys were slightly less active by the time they reached Year 10.</a:t>
            </a:r>
            <a:endParaRPr lang="en-US"/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Nearly 7% of Year 10 students said they had vaped in the last 30 days. </a:t>
            </a:r>
            <a:endParaRPr lang="en-US" sz="3350">
              <a:solidFill>
                <a:srgbClr val="003556"/>
              </a:solidFill>
              <a:latin typeface="Calibri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Year 10 students spent around 4.5 hours on social media.</a:t>
            </a:r>
            <a:endParaRPr lang="en-US"/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080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07A32-A56D-A213-839F-AFEB4DBF1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E14486D-CC82-C33F-9A51-04B40B5011D0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8870985-8039-A026-C934-800057C6D26E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Free time and relationships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71EE4C3-FB71-1143-9417-D15F661795D9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C67ED358-3147-A550-6328-90BC76D1455B}"/>
              </a:ext>
            </a:extLst>
          </p:cNvPr>
          <p:cNvSpPr txBox="1"/>
          <p:nvPr/>
        </p:nvSpPr>
        <p:spPr>
          <a:xfrm>
            <a:off x="2588259" y="3757749"/>
            <a:ext cx="13483509" cy="3644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56% of Year 7 students said there are good places to spend their free time</a:t>
            </a:r>
            <a:endParaRPr lang="en-US"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Year 10 reported slightly less rates of stronger parental relationships (36%) compared to Year 7s, consistent with typical patterns of parent-child relationship quality during adolescence.</a:t>
            </a:r>
            <a:endParaRPr lang="en-US">
              <a:ea typeface="Calibri"/>
              <a:cs typeface="Calibri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latin typeface="Alice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7535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107E3-51A6-C971-CE6F-AA595DC86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A25A6D13-63E7-9563-3292-F717AA6B9BAB}"/>
              </a:ext>
            </a:extLst>
          </p:cNvPr>
          <p:cNvSpPr/>
          <p:nvPr/>
        </p:nvSpPr>
        <p:spPr>
          <a:xfrm rot="21000000" flipH="1">
            <a:off x="824772" y="1370949"/>
            <a:ext cx="16619713" cy="9089639"/>
          </a:xfrm>
          <a:custGeom>
            <a:avLst/>
            <a:gdLst/>
            <a:ahLst/>
            <a:cxnLst/>
            <a:rect l="l" t="t" r="r" b="b"/>
            <a:pathLst>
              <a:path w="8533417" h="7230132">
                <a:moveTo>
                  <a:pt x="8533417" y="0"/>
                </a:moveTo>
                <a:lnTo>
                  <a:pt x="0" y="0"/>
                </a:lnTo>
                <a:lnTo>
                  <a:pt x="0" y="7230131"/>
                </a:lnTo>
                <a:lnTo>
                  <a:pt x="8533417" y="7230131"/>
                </a:lnTo>
                <a:lnTo>
                  <a:pt x="853341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9DC180-711C-7A38-90B5-7A816299B508}"/>
              </a:ext>
            </a:extLst>
          </p:cNvPr>
          <p:cNvSpPr txBox="1"/>
          <p:nvPr/>
        </p:nvSpPr>
        <p:spPr>
          <a:xfrm>
            <a:off x="1611172" y="453429"/>
            <a:ext cx="16636293" cy="142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  <a:defRPr/>
            </a:pP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2025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3556"/>
                </a:solidFill>
                <a:effectLst/>
                <a:uLnTx/>
                <a:uFillTx/>
                <a:latin typeface="Alice Bold"/>
                <a:ea typeface="Alice Bold"/>
                <a:cs typeface="Alice Bold"/>
                <a:sym typeface="Alice Bold"/>
              </a:rPr>
              <a:t> Report:</a:t>
            </a:r>
            <a:r>
              <a:rPr lang="en-US" sz="6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School life and support</a:t>
            </a:r>
            <a:endParaRPr lang="en-US" sz="6000" b="0" i="0" u="none" strike="noStrike" kern="1200" cap="none" spc="0" normalizeH="0" baseline="0" noProof="0">
              <a:ln>
                <a:noFill/>
              </a:ln>
              <a:solidFill>
                <a:srgbClr val="003556"/>
              </a:solidFill>
              <a:effectLst/>
              <a:uLnTx/>
              <a:uFillTx/>
              <a:latin typeface="Alice Bold"/>
              <a:ea typeface="Alice Bold"/>
              <a:cs typeface="Alice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CDD3825-5608-62FD-BDF3-30B291A793B6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7D16416-F75D-F130-1FF5-B491DB52E148}"/>
              </a:ext>
            </a:extLst>
          </p:cNvPr>
          <p:cNvSpPr txBox="1"/>
          <p:nvPr/>
        </p:nvSpPr>
        <p:spPr>
          <a:xfrm>
            <a:off x="2639439" y="2768287"/>
            <a:ext cx="13483509" cy="4883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Fewer than half of students in Year 10 (49%) reported feeling listened to.</a:t>
            </a:r>
            <a:endParaRPr lang="en-US" sz="3350">
              <a:solidFill>
                <a:srgbClr val="003556"/>
              </a:solidFill>
              <a:latin typeface="Calibri"/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Approximately 16% of Year 10 across the region reported experiencing bullying</a:t>
            </a:r>
            <a:endParaRPr lang="en-US" sz="3350">
              <a:solidFill>
                <a:srgbClr val="003556"/>
              </a:solidFill>
              <a:ea typeface="Calibri"/>
              <a:cs typeface="Calibri"/>
            </a:endParaRPr>
          </a:p>
          <a:p>
            <a:pPr>
              <a:lnSpc>
                <a:spcPts val="4759"/>
              </a:lnSpc>
              <a:defRPr/>
            </a:pPr>
            <a:endParaRPr lang="en-US" sz="3350">
              <a:solidFill>
                <a:srgbClr val="003556"/>
              </a:solidFill>
              <a:ea typeface="+mn-lt"/>
              <a:cs typeface="+mn-lt"/>
            </a:endParaRPr>
          </a:p>
          <a:p>
            <a:pPr>
              <a:lnSpc>
                <a:spcPts val="4759"/>
              </a:lnSpc>
              <a:defRPr/>
            </a:pPr>
            <a:r>
              <a:rPr lang="en-US" sz="3350">
                <a:solidFill>
                  <a:srgbClr val="003556"/>
                </a:solidFill>
                <a:ea typeface="+mn-lt"/>
                <a:cs typeface="+mn-lt"/>
              </a:rPr>
              <a:t>Around 7 in 10 Year 10 students (71%) said they could reply on their family for support when they needed it. </a:t>
            </a:r>
            <a:endParaRPr lang="en-US">
              <a:solidFill>
                <a:srgbClr val="000000"/>
              </a:solidFill>
              <a:latin typeface="Calibri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7237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702053" flipH="1">
            <a:off x="5388434" y="3643066"/>
            <a:ext cx="7267512" cy="6157564"/>
          </a:xfrm>
          <a:custGeom>
            <a:avLst/>
            <a:gdLst/>
            <a:ahLst/>
            <a:cxnLst/>
            <a:rect l="l" t="t" r="r" b="b"/>
            <a:pathLst>
              <a:path w="7267512" h="6157564">
                <a:moveTo>
                  <a:pt x="7267511" y="0"/>
                </a:moveTo>
                <a:lnTo>
                  <a:pt x="0" y="0"/>
                </a:lnTo>
                <a:lnTo>
                  <a:pt x="0" y="6157564"/>
                </a:lnTo>
                <a:lnTo>
                  <a:pt x="7267511" y="6157564"/>
                </a:lnTo>
                <a:lnTo>
                  <a:pt x="726751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407449" y="351479"/>
            <a:ext cx="16880551" cy="2759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3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Thank you for taking part in the #BeeWell survey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1" y="0"/>
                </a:lnTo>
                <a:lnTo>
                  <a:pt x="1993451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762000" y="3271193"/>
            <a:ext cx="5785075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72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Key </a:t>
            </a:r>
          </a:p>
          <a:p>
            <a:pPr algn="ctr">
              <a:lnSpc>
                <a:spcPts val="7279"/>
              </a:lnSpc>
            </a:pPr>
            <a:r>
              <a:rPr lang="en-US" sz="72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Takeaways: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613527" y="5453594"/>
            <a:ext cx="6539061" cy="3548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4391" lvl="1" indent="-417196" algn="l">
              <a:lnSpc>
                <a:spcPts val="5410"/>
              </a:lnSpc>
              <a:buFont typeface="Arial"/>
              <a:buChar char="•"/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Everything is anonymous.</a:t>
            </a:r>
          </a:p>
          <a:p>
            <a:pPr marL="834391" lvl="1" indent="-417196" algn="l">
              <a:lnSpc>
                <a:spcPts val="5410"/>
              </a:lnSpc>
              <a:buFont typeface="Arial"/>
              <a:buChar char="•"/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Be completely honest.</a:t>
            </a:r>
          </a:p>
          <a:p>
            <a:pPr marL="834391" lvl="1" indent="-417196" algn="l">
              <a:lnSpc>
                <a:spcPts val="5410"/>
              </a:lnSpc>
              <a:buFont typeface="Arial"/>
              <a:buChar char="•"/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Your answers will make a </a:t>
            </a:r>
          </a:p>
          <a:p>
            <a:pPr algn="l">
              <a:lnSpc>
                <a:spcPts val="5410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         change.</a:t>
            </a:r>
          </a:p>
          <a:p>
            <a:pPr algn="l">
              <a:lnSpc>
                <a:spcPts val="6670"/>
              </a:lnSpc>
            </a:pPr>
            <a:endParaRPr lang="en-US" sz="3864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4825" y="1811384"/>
            <a:ext cx="9658350" cy="6664231"/>
            <a:chOff x="0" y="0"/>
            <a:chExt cx="2543763" cy="17551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43763" cy="1755188"/>
            </a:xfrm>
            <a:custGeom>
              <a:avLst/>
              <a:gdLst/>
              <a:ahLst/>
              <a:cxnLst/>
              <a:rect l="l" t="t" r="r" b="b"/>
              <a:pathLst>
                <a:path w="2543763" h="1755188">
                  <a:moveTo>
                    <a:pt x="0" y="0"/>
                  </a:moveTo>
                  <a:lnTo>
                    <a:pt x="2543763" y="0"/>
                  </a:lnTo>
                  <a:lnTo>
                    <a:pt x="2543763" y="1755188"/>
                  </a:lnTo>
                  <a:lnTo>
                    <a:pt x="0" y="1755188"/>
                  </a:lnTo>
                  <a:close/>
                </a:path>
              </a:pathLst>
            </a:custGeom>
            <a:solidFill>
              <a:srgbClr val="82A68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543763" cy="18409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sz="3299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VIDEO HERE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623607" y="8915717"/>
            <a:ext cx="1104078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If you’re affected by any of these topics, please reach out.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35179" y="761422"/>
            <a:ext cx="9217640" cy="568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Created for young people, by young people.</a:t>
            </a:r>
          </a:p>
        </p:txBody>
      </p:sp>
      <p:sp>
        <p:nvSpPr>
          <p:cNvPr id="7" name="Freeform 7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155AC-5660-7BDF-B607-58DE3923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46EAB0-1A1F-9D7C-C43B-CBB0EFD5A563}"/>
              </a:ext>
            </a:extLst>
          </p:cNvPr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B4AB61E-0353-14D8-E0F1-1EAD6343E30D}"/>
              </a:ext>
            </a:extLst>
          </p:cNvPr>
          <p:cNvSpPr/>
          <p:nvPr/>
        </p:nvSpPr>
        <p:spPr>
          <a:xfrm flipH="1">
            <a:off x="4694320" y="1775366"/>
            <a:ext cx="10621880" cy="8361455"/>
          </a:xfrm>
          <a:custGeom>
            <a:avLst/>
            <a:gdLst/>
            <a:ahLst/>
            <a:cxnLst/>
            <a:rect l="l" t="t" r="r" b="b"/>
            <a:pathLst>
              <a:path w="9450194" h="8006892">
                <a:moveTo>
                  <a:pt x="9450195" y="0"/>
                </a:moveTo>
                <a:lnTo>
                  <a:pt x="0" y="0"/>
                </a:lnTo>
                <a:lnTo>
                  <a:pt x="0" y="8006892"/>
                </a:lnTo>
                <a:lnTo>
                  <a:pt x="9450195" y="8006892"/>
                </a:lnTo>
                <a:lnTo>
                  <a:pt x="94501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FE3DDE7-7490-1DF7-9F62-7FB16251473F}"/>
              </a:ext>
            </a:extLst>
          </p:cNvPr>
          <p:cNvSpPr txBox="1"/>
          <p:nvPr/>
        </p:nvSpPr>
        <p:spPr>
          <a:xfrm>
            <a:off x="470882" y="2636564"/>
            <a:ext cx="8510568" cy="68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9"/>
              </a:lnSpc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AE96358-0696-C36C-9757-1224B1039089}"/>
              </a:ext>
            </a:extLst>
          </p:cNvPr>
          <p:cNvSpPr txBox="1"/>
          <p:nvPr/>
        </p:nvSpPr>
        <p:spPr>
          <a:xfrm>
            <a:off x="3871838" y="150178"/>
            <a:ext cx="10544324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Our #Beewell Video 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1C1A4D35-5EEE-EA26-36E6-6EB9EE5A9856}"/>
              </a:ext>
            </a:extLst>
          </p:cNvPr>
          <p:cNvGrpSpPr/>
          <p:nvPr/>
        </p:nvGrpSpPr>
        <p:grpSpPr>
          <a:xfrm>
            <a:off x="4495800" y="3543300"/>
            <a:ext cx="11956050" cy="5285037"/>
            <a:chOff x="333749" y="-862213"/>
            <a:chExt cx="14415118" cy="6157389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9C0A78A-09FC-6A99-47D4-E1002849E7C3}"/>
                </a:ext>
              </a:extLst>
            </p:cNvPr>
            <p:cNvSpPr txBox="1"/>
            <p:nvPr/>
          </p:nvSpPr>
          <p:spPr>
            <a:xfrm>
              <a:off x="333749" y="-76200"/>
              <a:ext cx="14415118" cy="2573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66"/>
                </a:lnSpc>
              </a:pPr>
              <a:endParaRPr/>
            </a:p>
            <a:p>
              <a:pPr algn="ctr">
                <a:lnSpc>
                  <a:spcPts val="5166"/>
                </a:lnSpc>
              </a:pPr>
              <a:endParaRPr/>
            </a:p>
            <a:p>
              <a:pPr algn="ctr">
                <a:lnSpc>
                  <a:spcPts val="5166"/>
                </a:lnSpc>
              </a:pPr>
              <a:r>
                <a:rPr lang="en-US" sz="3690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1833449-EC21-5050-43E9-440AEA3C059F}"/>
                </a:ext>
              </a:extLst>
            </p:cNvPr>
            <p:cNvSpPr txBox="1"/>
            <p:nvPr/>
          </p:nvSpPr>
          <p:spPr>
            <a:xfrm>
              <a:off x="3055464" y="-862213"/>
              <a:ext cx="9671150" cy="61573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5197"/>
                </a:lnSpc>
              </a:pPr>
              <a:r>
                <a:rPr lang="en-US" sz="3712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You may </a:t>
              </a:r>
              <a:r>
                <a:rPr lang="en-US" sz="3712" err="1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recognise</a:t>
              </a:r>
              <a:r>
                <a:rPr lang="en-US" sz="3712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 or have experienced some of these issues, the #Beewell survey helps us to highlight what needs to change and enable young people, schools and partners to work together to improve these issues and in turn their </a:t>
              </a:r>
            </a:p>
            <a:p>
              <a:pPr algn="l">
                <a:lnSpc>
                  <a:spcPts val="5197"/>
                </a:lnSpc>
              </a:pPr>
              <a:r>
                <a:rPr lang="en-US" sz="3712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wellbeing.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829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 flipV="1">
            <a:off x="360847" y="1749556"/>
            <a:ext cx="9545151" cy="8804143"/>
          </a:xfrm>
          <a:custGeom>
            <a:avLst/>
            <a:gdLst/>
            <a:ahLst/>
            <a:cxnLst/>
            <a:rect l="l" t="t" r="r" b="b"/>
            <a:pathLst>
              <a:path w="8997510" h="7623345">
                <a:moveTo>
                  <a:pt x="8997510" y="7623345"/>
                </a:moveTo>
                <a:lnTo>
                  <a:pt x="0" y="7623345"/>
                </a:lnTo>
                <a:lnTo>
                  <a:pt x="0" y="0"/>
                </a:lnTo>
                <a:lnTo>
                  <a:pt x="8997510" y="0"/>
                </a:lnTo>
                <a:lnTo>
                  <a:pt x="8997510" y="762334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9606222" y="2075839"/>
            <a:ext cx="8649803" cy="7411061"/>
          </a:xfrm>
          <a:custGeom>
            <a:avLst/>
            <a:gdLst/>
            <a:ahLst/>
            <a:cxnLst/>
            <a:rect l="l" t="t" r="r" b="b"/>
            <a:pathLst>
              <a:path w="8216835" h="6961901">
                <a:moveTo>
                  <a:pt x="0" y="0"/>
                </a:moveTo>
                <a:lnTo>
                  <a:pt x="8216836" y="0"/>
                </a:lnTo>
                <a:lnTo>
                  <a:pt x="8216836" y="6961901"/>
                </a:lnTo>
                <a:lnTo>
                  <a:pt x="0" y="69619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1883" y="404946"/>
            <a:ext cx="9605660" cy="8284218"/>
            <a:chOff x="250522" y="-2598711"/>
            <a:chExt cx="12807547" cy="11045624"/>
          </a:xfrm>
        </p:grpSpPr>
        <p:sp>
          <p:nvSpPr>
            <p:cNvPr id="6" name="TextBox 6"/>
            <p:cNvSpPr txBox="1"/>
            <p:nvPr/>
          </p:nvSpPr>
          <p:spPr>
            <a:xfrm>
              <a:off x="1908579" y="-2598711"/>
              <a:ext cx="11149490" cy="17928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200"/>
                </a:lnSpc>
              </a:pPr>
              <a:r>
                <a:rPr lang="en-US" sz="7200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What is #BeeWell?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50522" y="1937951"/>
              <a:ext cx="10820400" cy="1931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77"/>
                </a:lnSpc>
              </a:pPr>
              <a:endParaRPr/>
            </a:p>
            <a:p>
              <a:pPr algn="ctr">
                <a:lnSpc>
                  <a:spcPts val="3877"/>
                </a:lnSpc>
              </a:pPr>
              <a:endParaRPr/>
            </a:p>
            <a:p>
              <a:pPr algn="ctr">
                <a:lnSpc>
                  <a:spcPts val="3877"/>
                </a:lnSpc>
              </a:pPr>
              <a:r>
                <a:rPr lang="en-US" sz="2769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75615" y="1937952"/>
              <a:ext cx="11321444" cy="65089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66453" lvl="1" indent="-333226" algn="l">
                <a:lnSpc>
                  <a:spcPts val="4321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Youth </a:t>
              </a:r>
              <a:r>
                <a:rPr lang="en-US" err="1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Programme</a:t>
              </a: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 measuring young people's wellbeing and acting on changes that need to be made.</a:t>
              </a:r>
            </a:p>
            <a:p>
              <a:pPr marL="666453" lvl="1" indent="-333226" algn="l">
                <a:lnSpc>
                  <a:spcPts val="4321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Their annual survey listens to the voices of young people and provides valuable insights on how wellbeing affects young people.</a:t>
              </a:r>
            </a:p>
            <a:p>
              <a:pPr marL="666453" lvl="1" indent="-333226" algn="l">
                <a:lnSpc>
                  <a:spcPts val="4321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#Beewell believes that young people’s wellbeing is as important as their academic attainment.</a:t>
              </a:r>
            </a:p>
            <a:p>
              <a:pPr marL="666453" lvl="1" indent="-333226" algn="l">
                <a:lnSpc>
                  <a:spcPts val="4321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Listens, Acts and Celebrates.</a:t>
              </a:r>
            </a:p>
            <a:p>
              <a:pPr marL="666453" lvl="1" indent="-333226" algn="l">
                <a:lnSpc>
                  <a:spcPts val="4321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Originally founded in Greater Manchester (GM) and in 2023 expanded into Hampshire, Isle of Wight, Portsmouth and Southampton  (HIPS).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97078" y="1732835"/>
            <a:ext cx="8900815" cy="5222595"/>
            <a:chOff x="170639" y="-851737"/>
            <a:chExt cx="11867755" cy="6963459"/>
          </a:xfrm>
        </p:grpSpPr>
        <p:sp>
          <p:nvSpPr>
            <p:cNvPr id="10" name="TextBox 10"/>
            <p:cNvSpPr txBox="1"/>
            <p:nvPr/>
          </p:nvSpPr>
          <p:spPr>
            <a:xfrm>
              <a:off x="170639" y="-851737"/>
              <a:ext cx="10261602" cy="1738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1200"/>
                </a:lnSpc>
              </a:pPr>
              <a:r>
                <a:rPr lang="en-US" sz="7200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About The Survey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50522" y="1937941"/>
              <a:ext cx="10820400" cy="1931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77"/>
                </a:lnSpc>
              </a:pPr>
              <a:endParaRPr/>
            </a:p>
            <a:p>
              <a:pPr algn="ctr">
                <a:lnSpc>
                  <a:spcPts val="3877"/>
                </a:lnSpc>
              </a:pPr>
              <a:endParaRPr/>
            </a:p>
            <a:p>
              <a:pPr algn="ctr">
                <a:lnSpc>
                  <a:spcPts val="3877"/>
                </a:lnSpc>
              </a:pPr>
              <a:r>
                <a:rPr lang="en-US" sz="2769">
                  <a:solidFill>
                    <a:srgbClr val="003556"/>
                  </a:solidFill>
                  <a:latin typeface="Alice Bold"/>
                  <a:ea typeface="Alice Bold"/>
                  <a:cs typeface="Alice Bold"/>
                  <a:sym typeface="Alice Bold"/>
                </a:rPr>
                <a:t>​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16950" y="2543737"/>
              <a:ext cx="11321444" cy="3567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67131" lvl="1" indent="-333566" algn="l">
                <a:lnSpc>
                  <a:spcPts val="4326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It’s anonymous.</a:t>
              </a:r>
            </a:p>
            <a:p>
              <a:pPr marL="667131" lvl="1" indent="-333566" algn="l">
                <a:lnSpc>
                  <a:spcPts val="4326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Young people share personal views.</a:t>
              </a:r>
            </a:p>
            <a:p>
              <a:pPr marL="667131" lvl="1" indent="-333566" algn="l">
                <a:lnSpc>
                  <a:spcPts val="4326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Gives schools a chance to make positive change.</a:t>
              </a:r>
            </a:p>
            <a:p>
              <a:pPr marL="667131" lvl="1" indent="-333566" algn="l">
                <a:lnSpc>
                  <a:spcPts val="4326"/>
                </a:lnSpc>
                <a:buFont typeface="Arial"/>
                <a:buChar char="•"/>
              </a:pPr>
              <a:r>
                <a:rPr lang="en-US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The school, your friends and your family will never be able to see your answers.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174522" y="-11479"/>
            <a:ext cx="5938957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The Impact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9729" y="2831412"/>
            <a:ext cx="17440632" cy="3596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Glenwood school: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Focused on basic needs (sleep, oral hygiene, food and water) as addressed in the survey 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PSHE curriculum changed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School nurses better trained on relevant topics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Tutor times changed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Equipped parents with information based on changes identified in the survey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9729" y="6743700"/>
            <a:ext cx="17094637" cy="299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Other Schools: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Introduction of sensory/wellbeing hubs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Creation of student support roles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Co-creating with students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An increase in extra-curricular activities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10800" y="4991100"/>
            <a:ext cx="7912596" cy="2181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0"/>
              </a:lnSpc>
            </a:pPr>
            <a:r>
              <a:rPr lang="en-US" sz="32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#BeeWell listens to young people. </a:t>
            </a:r>
          </a:p>
          <a:p>
            <a:pPr algn="ctr">
              <a:lnSpc>
                <a:spcPts val="5780"/>
              </a:lnSpc>
            </a:pPr>
            <a:r>
              <a:rPr lang="en-US" sz="32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#Bewell acts on the results </a:t>
            </a:r>
          </a:p>
          <a:p>
            <a:pPr algn="ctr">
              <a:lnSpc>
                <a:spcPts val="5780"/>
              </a:lnSpc>
            </a:pPr>
            <a:r>
              <a:rPr lang="en-US" sz="32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#Beewell celebrates the changes made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470882" y="2495160"/>
            <a:ext cx="8698208" cy="7369754"/>
          </a:xfrm>
          <a:custGeom>
            <a:avLst/>
            <a:gdLst/>
            <a:ahLst/>
            <a:cxnLst/>
            <a:rect l="l" t="t" r="r" b="b"/>
            <a:pathLst>
              <a:path w="8698208" h="7369754">
                <a:moveTo>
                  <a:pt x="8698208" y="0"/>
                </a:moveTo>
                <a:lnTo>
                  <a:pt x="0" y="0"/>
                </a:lnTo>
                <a:lnTo>
                  <a:pt x="0" y="7369754"/>
                </a:lnTo>
                <a:lnTo>
                  <a:pt x="8698208" y="7369754"/>
                </a:lnTo>
                <a:lnTo>
                  <a:pt x="869820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9770977" y="2650871"/>
            <a:ext cx="7815280" cy="67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2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470882" y="2636564"/>
            <a:ext cx="8510568" cy="68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9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6641306" y="150178"/>
            <a:ext cx="5005388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Your</a:t>
            </a:r>
            <a:r>
              <a:rPr lang="en-US" sz="9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 </a:t>
            </a: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Role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4771144"/>
            <a:ext cx="9300095" cy="195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1"/>
              </a:lnSpc>
            </a:pPr>
            <a:r>
              <a:rPr lang="en-US" sz="40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We know that surveys are </a:t>
            </a:r>
          </a:p>
          <a:p>
            <a:pPr algn="ctr">
              <a:lnSpc>
                <a:spcPts val="5201"/>
              </a:lnSpc>
            </a:pPr>
            <a:r>
              <a:rPr lang="en-US" sz="40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frequently used to attain feedback, </a:t>
            </a:r>
          </a:p>
          <a:p>
            <a:pPr algn="ctr">
              <a:lnSpc>
                <a:spcPts val="5201"/>
              </a:lnSpc>
            </a:pPr>
            <a:r>
              <a:rPr lang="en-US" sz="40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but </a:t>
            </a:r>
            <a:r>
              <a:rPr lang="en-US" sz="40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this isn’t just another survey</a:t>
            </a:r>
            <a:r>
              <a:rPr lang="en-US" sz="40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39972" y="2976570"/>
            <a:ext cx="7815280" cy="672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We know that young people are more likely to speak to people they know rather than online or phone services. </a:t>
            </a:r>
          </a:p>
          <a:p>
            <a:pPr algn="l">
              <a:lnSpc>
                <a:spcPts val="4759"/>
              </a:lnSpc>
            </a:pPr>
            <a:endParaRPr lang="en-US" sz="2400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You’ve been asked to complete this to enable #BeeWell to continue monitoring the wellbeing of  Yr 10s and see change over time.</a:t>
            </a:r>
          </a:p>
          <a:p>
            <a:pPr algn="l">
              <a:lnSpc>
                <a:spcPts val="4759"/>
              </a:lnSpc>
            </a:pPr>
            <a:endParaRPr lang="en-US" sz="2400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The survey was completed by more than 20,000 students in year 9 and 10 in Autumn 2024.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95600" y="954824"/>
            <a:ext cx="11999239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Schools and their Role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144380" y="5143500"/>
            <a:ext cx="11999239" cy="364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Now is your chance to make that happen.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  <a:p>
            <a:pPr>
              <a:lnSpc>
                <a:spcPts val="4759"/>
              </a:lnSpc>
            </a:pPr>
            <a:r>
              <a:rPr lang="en-US" sz="3399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The results give schools the chance to act and change, that includes changing the curriculum or creating student support roles.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003556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276600" y="2933700"/>
            <a:ext cx="11999239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How many times have you wished that your school did something differently?</a:t>
            </a:r>
          </a:p>
        </p:txBody>
      </p:sp>
      <p:sp>
        <p:nvSpPr>
          <p:cNvPr id="5" name="Freeform 5"/>
          <p:cNvSpPr/>
          <p:nvPr/>
        </p:nvSpPr>
        <p:spPr>
          <a:xfrm>
            <a:off x="31975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11907" y="16714"/>
            <a:ext cx="5864186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The Survey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11907" y="1488008"/>
            <a:ext cx="5864186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What gets asked?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6798" y="1962227"/>
            <a:ext cx="8532987" cy="8308060"/>
            <a:chOff x="0" y="0"/>
            <a:chExt cx="10404593" cy="8815528"/>
          </a:xfrm>
        </p:grpSpPr>
        <p:sp>
          <p:nvSpPr>
            <p:cNvPr id="5" name="Freeform 5"/>
            <p:cNvSpPr/>
            <p:nvPr/>
          </p:nvSpPr>
          <p:spPr>
            <a:xfrm flipH="1">
              <a:off x="0" y="0"/>
              <a:ext cx="10404593" cy="8815528"/>
            </a:xfrm>
            <a:custGeom>
              <a:avLst/>
              <a:gdLst/>
              <a:ahLst/>
              <a:cxnLst/>
              <a:rect l="l" t="t" r="r" b="b"/>
              <a:pathLst>
                <a:path w="10404593" h="8815528">
                  <a:moveTo>
                    <a:pt x="10404593" y="0"/>
                  </a:moveTo>
                  <a:lnTo>
                    <a:pt x="0" y="0"/>
                  </a:lnTo>
                  <a:lnTo>
                    <a:pt x="0" y="8815528"/>
                  </a:lnTo>
                  <a:lnTo>
                    <a:pt x="10404593" y="8815528"/>
                  </a:lnTo>
                  <a:lnTo>
                    <a:pt x="10404593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52583" y="1836511"/>
              <a:ext cx="7293366" cy="51739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Gender and Sexuality</a:t>
              </a:r>
              <a:endParaRPr lang="en-US" sz="3350"/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Self Esteem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Emotional Regulation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Stress and Coping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Health and Routines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400">
                  <a:solidFill>
                    <a:srgbClr val="003556"/>
                  </a:solidFill>
                  <a:latin typeface="Alice"/>
                  <a:ea typeface="Alice"/>
                  <a:cs typeface="Alice"/>
                </a:rPr>
                <a:t>Environment and Society</a:t>
              </a:r>
              <a:endParaRPr lang="en-US" sz="3400">
                <a:solidFill>
                  <a:srgbClr val="000000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>
                <a:lnSpc>
                  <a:spcPts val="4759"/>
                </a:lnSpc>
                <a:buFont typeface="Arial,Sans-Serif"/>
                <a:buChar char="•"/>
              </a:pPr>
              <a:r>
                <a:rPr lang="en-US" sz="3400">
                  <a:solidFill>
                    <a:srgbClr val="003556"/>
                  </a:solidFill>
                  <a:latin typeface="Alice"/>
                  <a:ea typeface="Alice"/>
                  <a:cs typeface="Alice"/>
                </a:rPr>
                <a:t>School </a:t>
              </a:r>
            </a:p>
            <a:p>
              <a:pPr marL="733425" lvl="1" indent="-367030">
                <a:lnSpc>
                  <a:spcPts val="4759"/>
                </a:lnSpc>
                <a:buFont typeface="Arial"/>
                <a:buChar char="•"/>
              </a:pP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402126" y="2587336"/>
            <a:ext cx="8532987" cy="7006826"/>
            <a:chOff x="0" y="0"/>
            <a:chExt cx="9078891" cy="7692296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9078891" cy="7692296"/>
            </a:xfrm>
            <a:custGeom>
              <a:avLst/>
              <a:gdLst/>
              <a:ahLst/>
              <a:cxnLst/>
              <a:rect l="l" t="t" r="r" b="b"/>
              <a:pathLst>
                <a:path w="9078891" h="7692296">
                  <a:moveTo>
                    <a:pt x="9078891" y="0"/>
                  </a:moveTo>
                  <a:lnTo>
                    <a:pt x="0" y="0"/>
                  </a:lnTo>
                  <a:lnTo>
                    <a:pt x="0" y="7692296"/>
                  </a:lnTo>
                  <a:lnTo>
                    <a:pt x="9078891" y="7692296"/>
                  </a:lnTo>
                  <a:lnTo>
                    <a:pt x="9078891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64531" y="1198939"/>
              <a:ext cx="7498239" cy="4677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Future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Relationships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Friendships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 algn="l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Bullying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  <a:sym typeface="Alice"/>
                </a:rPr>
                <a:t>Awareness of wellbeing support</a:t>
              </a:r>
              <a:endParaRPr lang="en-US" sz="3350">
                <a:solidFill>
                  <a:srgbClr val="003556"/>
                </a:solidFill>
                <a:latin typeface="Alice"/>
                <a:ea typeface="Alice"/>
                <a:cs typeface="Alice"/>
              </a:endParaRPr>
            </a:p>
            <a:p>
              <a:pPr marL="733425" lvl="1" indent="-367030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</a:rPr>
                <a:t>Lifestyle</a:t>
              </a:r>
            </a:p>
            <a:p>
              <a:pPr marL="733425" lvl="1" indent="-367030">
                <a:lnSpc>
                  <a:spcPts val="4759"/>
                </a:lnSpc>
                <a:buFont typeface="Arial"/>
                <a:buChar char="•"/>
              </a:pPr>
              <a:r>
                <a:rPr lang="en-US" sz="3350">
                  <a:solidFill>
                    <a:srgbClr val="003556"/>
                  </a:solidFill>
                  <a:latin typeface="Alice"/>
                  <a:ea typeface="Alice"/>
                  <a:cs typeface="Alice"/>
                </a:rPr>
                <a:t>Hobbies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-51787" y="16714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0" y="0"/>
                </a:lnTo>
                <a:lnTo>
                  <a:pt x="1993450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491857" y="2278230"/>
            <a:ext cx="9324002" cy="7899972"/>
          </a:xfrm>
          <a:custGeom>
            <a:avLst/>
            <a:gdLst/>
            <a:ahLst/>
            <a:cxnLst/>
            <a:rect l="l" t="t" r="r" b="b"/>
            <a:pathLst>
              <a:path w="9324002" h="7899972">
                <a:moveTo>
                  <a:pt x="9324002" y="0"/>
                </a:moveTo>
                <a:lnTo>
                  <a:pt x="0" y="0"/>
                </a:lnTo>
                <a:lnTo>
                  <a:pt x="0" y="7899972"/>
                </a:lnTo>
                <a:lnTo>
                  <a:pt x="9324002" y="7899972"/>
                </a:lnTo>
                <a:lnTo>
                  <a:pt x="932400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8547235" y="1925117"/>
            <a:ext cx="9740765" cy="8253084"/>
          </a:xfrm>
          <a:custGeom>
            <a:avLst/>
            <a:gdLst/>
            <a:ahLst/>
            <a:cxnLst/>
            <a:rect l="l" t="t" r="r" b="b"/>
            <a:pathLst>
              <a:path w="9740765" h="8253084">
                <a:moveTo>
                  <a:pt x="9740765" y="0"/>
                </a:moveTo>
                <a:lnTo>
                  <a:pt x="0" y="0"/>
                </a:lnTo>
                <a:lnTo>
                  <a:pt x="0" y="8253085"/>
                </a:lnTo>
                <a:lnTo>
                  <a:pt x="9740765" y="8253085"/>
                </a:lnTo>
                <a:lnTo>
                  <a:pt x="974076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6211907" y="16714"/>
            <a:ext cx="5864186" cy="1467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7200">
                <a:solidFill>
                  <a:srgbClr val="003556"/>
                </a:solidFill>
                <a:latin typeface="Alice Bold"/>
                <a:ea typeface="Alice Bold"/>
                <a:cs typeface="Alice Bold"/>
                <a:sym typeface="Alice Bold"/>
              </a:rPr>
              <a:t>The Survey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98070" y="1379481"/>
            <a:ext cx="5864186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i="1">
                <a:solidFill>
                  <a:srgbClr val="003556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Why it gets asked?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2046" y="4312032"/>
            <a:ext cx="8050099" cy="379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#BeeWell has worked with </a:t>
            </a:r>
          </a:p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young people, schools, </a:t>
            </a:r>
          </a:p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professionals, and research </a:t>
            </a:r>
          </a:p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to create a tool that </a:t>
            </a:r>
          </a:p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measures young people’s wellbeing </a:t>
            </a:r>
          </a:p>
          <a:p>
            <a:pPr algn="just">
              <a:lnSpc>
                <a:spcPts val="4992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and what affects it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0"/>
            <a:ext cx="1993451" cy="2278230"/>
          </a:xfrm>
          <a:custGeom>
            <a:avLst/>
            <a:gdLst/>
            <a:ahLst/>
            <a:cxnLst/>
            <a:rect l="l" t="t" r="r" b="b"/>
            <a:pathLst>
              <a:path w="1993451" h="2278230">
                <a:moveTo>
                  <a:pt x="0" y="0"/>
                </a:moveTo>
                <a:lnTo>
                  <a:pt x="1993451" y="0"/>
                </a:lnTo>
                <a:lnTo>
                  <a:pt x="1993451" y="2278230"/>
                </a:lnTo>
                <a:lnTo>
                  <a:pt x="0" y="227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9906000" y="4154665"/>
            <a:ext cx="8870492" cy="379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Your answers are anonymous. </a:t>
            </a:r>
          </a:p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No one at school, home, or among friends </a:t>
            </a:r>
          </a:p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will see them. </a:t>
            </a:r>
          </a:p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You can skip any question you don’t </a:t>
            </a:r>
          </a:p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want to answer. </a:t>
            </a:r>
          </a:p>
          <a:p>
            <a:pPr algn="l">
              <a:lnSpc>
                <a:spcPts val="4998"/>
              </a:lnSpc>
            </a:pPr>
            <a:r>
              <a:rPr lang="en-US" sz="3400">
                <a:solidFill>
                  <a:srgbClr val="003556"/>
                </a:solidFill>
                <a:latin typeface="Alice"/>
                <a:ea typeface="Alice"/>
                <a:cs typeface="Alice"/>
                <a:sym typeface="Alice"/>
              </a:rPr>
              <a:t>If you need help, talk to a 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for BeeWell Survey Yr 10</dc:title>
  <dc:creator>Kirsty Robertson</dc:creator>
  <cp:revision>6</cp:revision>
  <dcterms:created xsi:type="dcterms:W3CDTF">2006-08-16T00:00:00Z</dcterms:created>
  <dcterms:modified xsi:type="dcterms:W3CDTF">2026-09-01T13:40:21Z</dcterms:modified>
  <dc:identifier>DAGt_HCoLbE</dc:identifier>
</cp:coreProperties>
</file>