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 id="2147483679" r:id="rId5"/>
  </p:sldMasterIdLst>
  <p:notesMasterIdLst>
    <p:notesMasterId r:id="rId22"/>
  </p:notesMasterIdLst>
  <p:handoutMasterIdLst>
    <p:handoutMasterId r:id="rId23"/>
  </p:handoutMasterIdLst>
  <p:sldIdLst>
    <p:sldId id="297" r:id="rId6"/>
    <p:sldId id="266" r:id="rId7"/>
    <p:sldId id="260" r:id="rId8"/>
    <p:sldId id="312" r:id="rId9"/>
    <p:sldId id="298" r:id="rId10"/>
    <p:sldId id="301" r:id="rId11"/>
    <p:sldId id="313" r:id="rId12"/>
    <p:sldId id="300" r:id="rId13"/>
    <p:sldId id="303" r:id="rId14"/>
    <p:sldId id="302" r:id="rId15"/>
    <p:sldId id="305" r:id="rId16"/>
    <p:sldId id="306" r:id="rId17"/>
    <p:sldId id="307" r:id="rId18"/>
    <p:sldId id="309" r:id="rId19"/>
    <p:sldId id="308" r:id="rId20"/>
    <p:sldId id="311" r:id="rId21"/>
  </p:sldIdLst>
  <p:sldSz cx="12192000" cy="6858000"/>
  <p:notesSz cx="6797675" cy="9928225"/>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60670B-E236-2CD7-D749-48A904CE52E8}" name="Georgie Parker" initials="GP" userId="S::georgie.parker@manchester.ac.uk::550b2986-7665-4ea8-9e81-151f58dcb1d8" providerId="AD"/>
  <p188:author id="{547C5417-02E6-BE2A-22AB-3FD9706B24AE}" name="Megan Cutts" initials="MC" userId="S::megan.cutts@manchester.ac.uk::671a661f-5c84-483e-a564-5b802fcba020" providerId="AD"/>
  <p188:author id="{04F96026-C526-A5A7-49CF-EE7D071CBDD2}" name="rachael.grant@annafreud.org" initials="ra" userId="S::urn:spo:guest#rachael.grant@annafreud.org::" providerId="AD"/>
  <p188:author id="{AB31CC4E-C215-B737-FF44-3B15A2FC44B8}" name="Amy Hibbert" initials="AH" userId="S::amy.hibbert@manchester.ac.uk::f86cd733-105d-456a-aa0a-3443592b4625" providerId="AD"/>
  <p188:author id="{5DB9176E-F883-5000-502B-64ABD600F654}" name="Devi Khanna" initials="DK" userId="S::devi.khanna@manchester.ac.uk::e1ca7691-7771-4a60-a7b2-9c52e96a84cd" providerId="AD"/>
  <p188:author id="{25BA447F-19C5-6BB8-E460-69D1D9C6012D}" name="Gurung, Anusha" initials="GA" userId="S::cxpuagg@hants.gov.uk::287214e0-a79c-4816-9e33-26ab720e2505" providerId="AD"/>
  <p188:author id="{09747CBF-587C-85D2-8958-6FFCB6884B05}" name="Baig, Amana" initials="BA" userId="S::cxpuabg@hants.gov.uk::0eec8219-a913-4b1b-a91a-2fca44a0f38c" providerId="AD"/>
  <p188:author id="{A5457CCB-443B-97C9-5298-D40E0678AE65}" name="Lawrence Wo" initials="LW" userId="S::Lawrence.Y.Wo@manchester.ac.uk::88f4f607-553c-43c7-b3aa-bdabdc6ca69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Neil Humphrey" initials="NH" lastIdx="2" clrIdx="0">
    <p:extLst>
      <p:ext uri="{19B8F6BF-5375-455C-9EA6-DF929625EA0E}">
        <p15:presenceInfo xmlns:p15="http://schemas.microsoft.com/office/powerpoint/2012/main" userId="S::neil.humphrey@manchester.ac.uk::ce5770d2-9fec-42a6-b132-cd0d69e1a537" providerId="AD"/>
      </p:ext>
    </p:extLst>
  </p:cmAuthor>
  <p:cmAuthor id="2" name="Nick Tait" initials="NT" lastIdx="1" clrIdx="1">
    <p:extLst>
      <p:ext uri="{19B8F6BF-5375-455C-9EA6-DF929625EA0E}">
        <p15:presenceInfo xmlns:p15="http://schemas.microsoft.com/office/powerpoint/2012/main" userId="S::Nick.Tait@annafreud.org::9543e9f8-7e52-47f7-87b0-895934d41c1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3554"/>
    <a:srgbClr val="66BC93"/>
    <a:srgbClr val="1473BD"/>
    <a:srgbClr val="9ECEC3"/>
    <a:srgbClr val="E2E2E2"/>
    <a:srgbClr val="EF7675"/>
    <a:srgbClr val="1C6DB5"/>
    <a:srgbClr val="9B614B"/>
    <a:srgbClr val="69A0D3"/>
    <a:srgbClr val="BCE4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5C8DDF-FC76-80D8-DB9D-39D5BBAADF2F}" v="24" dt="2026-09-18T15:30:15.870"/>
    <p1510:client id="{201A2092-64EE-D4DB-CA55-BE72F8202ECB}" v="45" dt="2026-09-18T15:02:42.467"/>
    <p1510:client id="{4B85C64F-7CB8-59EF-59AE-98A1E30123F3}" v="228" dt="2026-09-17T09:43:14.209"/>
    <p1510:client id="{6A69F539-7C05-3EB8-ADE7-084265E5B996}" v="154" dt="2026-09-16T17:21:06.487"/>
    <p1510:client id="{9E9ADBD3-D626-5925-E203-09EF5B62491F}" v="5" dt="2026-09-17T09:43:54.246"/>
    <p1510:client id="{BE5A3A75-0B71-EC9F-8339-24EFD31ABC3D}" v="2" dt="2026-09-17T08:38:22.422"/>
    <p1510:client id="{FE7438B7-65CE-611F-A057-91AFBEC034F0}" v="89" dt="2026-09-17T10:25:04.9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heme" Target="theme/theme1.xml"/><Relationship Id="rId3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1697472-68F3-8743-8B48-2743B141836B}"/>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00B5A47-2FA4-1E4D-B4D9-654EB042AD71}"/>
              </a:ext>
            </a:extLst>
          </p:cNvPr>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a:lvl1pPr>
          </a:lstStyle>
          <a:p>
            <a:fld id="{900D0C01-F35E-5E4A-B4B3-87418193CF3B}" type="datetimeFigureOut">
              <a:rPr lang="en-US" smtClean="0"/>
              <a:t>9/18/2026</a:t>
            </a:fld>
            <a:endParaRPr lang="en-US"/>
          </a:p>
        </p:txBody>
      </p:sp>
      <p:sp>
        <p:nvSpPr>
          <p:cNvPr id="4" name="Footer Placeholder 3">
            <a:extLst>
              <a:ext uri="{FF2B5EF4-FFF2-40B4-BE49-F238E27FC236}">
                <a16:creationId xmlns:a16="http://schemas.microsoft.com/office/drawing/2014/main" id="{87D0901A-345C-E84D-9B33-4A5FE8E5D6F3}"/>
              </a:ext>
            </a:extLst>
          </p:cNvPr>
          <p:cNvSpPr>
            <a:spLocks noGrp="1"/>
          </p:cNvSpPr>
          <p:nvPr>
            <p:ph type="ftr" sz="quarter" idx="2"/>
          </p:nvPr>
        </p:nvSpPr>
        <p:spPr>
          <a:xfrm>
            <a:off x="0" y="9429750"/>
            <a:ext cx="2946400" cy="49847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B688BFF-BED7-3040-ACFC-97E7D2D03AFA}"/>
              </a:ext>
            </a:extLst>
          </p:cNvPr>
          <p:cNvSpPr>
            <a:spLocks noGrp="1"/>
          </p:cNvSpPr>
          <p:nvPr>
            <p:ph type="sldNum" sz="quarter" idx="3"/>
          </p:nvPr>
        </p:nvSpPr>
        <p:spPr>
          <a:xfrm>
            <a:off x="3849688" y="9429750"/>
            <a:ext cx="2946400" cy="498475"/>
          </a:xfrm>
          <a:prstGeom prst="rect">
            <a:avLst/>
          </a:prstGeom>
        </p:spPr>
        <p:txBody>
          <a:bodyPr vert="horz" lIns="91440" tIns="45720" rIns="91440" bIns="45720" rtlCol="0" anchor="b"/>
          <a:lstStyle>
            <a:lvl1pPr algn="r">
              <a:defRPr sz="1200"/>
            </a:lvl1pPr>
          </a:lstStyle>
          <a:p>
            <a:fld id="{DAB90C26-8CAD-0D42-96CD-D54D54EFD8C4}" type="slidenum">
              <a:rPr lang="en-US" smtClean="0"/>
              <a:t>‹#›</a:t>
            </a:fld>
            <a:endParaRPr lang="en-US"/>
          </a:p>
        </p:txBody>
      </p:sp>
    </p:spTree>
    <p:extLst>
      <p:ext uri="{BB962C8B-B14F-4D97-AF65-F5344CB8AC3E}">
        <p14:creationId xmlns:p14="http://schemas.microsoft.com/office/powerpoint/2010/main" val="33818166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6AECCAEB-7496-4C12-9A08-526B0D813A46}" type="datetimeFigureOut">
              <a:rPr lang="en-GB" smtClean="0"/>
              <a:pPr/>
              <a:t>18/09/2026</a:t>
            </a:fld>
            <a:endParaRPr lang="en-GB"/>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3EE8D4E6-F64F-4999-AC2A-A008E685C045}" type="slidenum">
              <a:rPr lang="en-GB" smtClean="0"/>
              <a:pPr/>
              <a:t>‹#›</a:t>
            </a:fld>
            <a:endParaRPr lang="en-GB"/>
          </a:p>
        </p:txBody>
      </p:sp>
    </p:spTree>
    <p:extLst>
      <p:ext uri="{BB962C8B-B14F-4D97-AF65-F5344CB8AC3E}">
        <p14:creationId xmlns:p14="http://schemas.microsoft.com/office/powerpoint/2010/main" val="4212246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5E4486-0D99-334F-954B-FCF8DF72F803}" type="slidenum">
              <a:rPr lang="en-US" smtClean="0"/>
              <a:t>2</a:t>
            </a:fld>
            <a:endParaRPr lang="en-US"/>
          </a:p>
        </p:txBody>
      </p:sp>
    </p:spTree>
    <p:extLst>
      <p:ext uri="{BB962C8B-B14F-4D97-AF65-F5344CB8AC3E}">
        <p14:creationId xmlns:p14="http://schemas.microsoft.com/office/powerpoint/2010/main" val="3781622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5E4486-0D99-334F-954B-FCF8DF72F803}" type="slidenum">
              <a:rPr lang="en-US" smtClean="0"/>
              <a:t>3</a:t>
            </a:fld>
            <a:endParaRPr lang="en-US"/>
          </a:p>
        </p:txBody>
      </p:sp>
    </p:spTree>
    <p:extLst>
      <p:ext uri="{BB962C8B-B14F-4D97-AF65-F5344CB8AC3E}">
        <p14:creationId xmlns:p14="http://schemas.microsoft.com/office/powerpoint/2010/main" val="3122242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5E4486-0D99-334F-954B-FCF8DF72F803}" type="slidenum">
              <a:rPr lang="en-US" smtClean="0"/>
              <a:t>4</a:t>
            </a:fld>
            <a:endParaRPr lang="en-US"/>
          </a:p>
        </p:txBody>
      </p:sp>
    </p:spTree>
    <p:extLst>
      <p:ext uri="{BB962C8B-B14F-4D97-AF65-F5344CB8AC3E}">
        <p14:creationId xmlns:p14="http://schemas.microsoft.com/office/powerpoint/2010/main" val="2936035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5E4486-0D99-334F-954B-FCF8DF72F803}" type="slidenum">
              <a:rPr lang="en-US" smtClean="0"/>
              <a:t>5</a:t>
            </a:fld>
            <a:endParaRPr lang="en-US"/>
          </a:p>
        </p:txBody>
      </p:sp>
    </p:spTree>
    <p:extLst>
      <p:ext uri="{BB962C8B-B14F-4D97-AF65-F5344CB8AC3E}">
        <p14:creationId xmlns:p14="http://schemas.microsoft.com/office/powerpoint/2010/main" val="3042299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5E4486-0D99-334F-954B-FCF8DF72F803}" type="slidenum">
              <a:rPr lang="en-US" smtClean="0"/>
              <a:t>6</a:t>
            </a:fld>
            <a:endParaRPr lang="en-US"/>
          </a:p>
        </p:txBody>
      </p:sp>
    </p:spTree>
    <p:extLst>
      <p:ext uri="{BB962C8B-B14F-4D97-AF65-F5344CB8AC3E}">
        <p14:creationId xmlns:p14="http://schemas.microsoft.com/office/powerpoint/2010/main" val="27512294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5E4486-0D99-334F-954B-FCF8DF72F803}" type="slidenum">
              <a:rPr lang="en-US" smtClean="0"/>
              <a:t>7</a:t>
            </a:fld>
            <a:endParaRPr lang="en-US"/>
          </a:p>
        </p:txBody>
      </p:sp>
    </p:spTree>
    <p:extLst>
      <p:ext uri="{BB962C8B-B14F-4D97-AF65-F5344CB8AC3E}">
        <p14:creationId xmlns:p14="http://schemas.microsoft.com/office/powerpoint/2010/main" val="1933326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5E4486-0D99-334F-954B-FCF8DF72F803}" type="slidenum">
              <a:rPr lang="en-US" smtClean="0"/>
              <a:t>8</a:t>
            </a:fld>
            <a:endParaRPr lang="en-US"/>
          </a:p>
        </p:txBody>
      </p:sp>
    </p:spTree>
    <p:extLst>
      <p:ext uri="{BB962C8B-B14F-4D97-AF65-F5344CB8AC3E}">
        <p14:creationId xmlns:p14="http://schemas.microsoft.com/office/powerpoint/2010/main" val="564068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5E4486-0D99-334F-954B-FCF8DF72F803}" type="slidenum">
              <a:rPr lang="en-US" smtClean="0"/>
              <a:t>9</a:t>
            </a:fld>
            <a:endParaRPr lang="en-US"/>
          </a:p>
        </p:txBody>
      </p:sp>
    </p:spTree>
    <p:extLst>
      <p:ext uri="{BB962C8B-B14F-4D97-AF65-F5344CB8AC3E}">
        <p14:creationId xmlns:p14="http://schemas.microsoft.com/office/powerpoint/2010/main" val="25102084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5E4486-0D99-334F-954B-FCF8DF72F803}" type="slidenum">
              <a:rPr lang="en-US" smtClean="0"/>
              <a:t>10</a:t>
            </a:fld>
            <a:endParaRPr lang="en-US"/>
          </a:p>
        </p:txBody>
      </p:sp>
    </p:spTree>
    <p:extLst>
      <p:ext uri="{BB962C8B-B14F-4D97-AF65-F5344CB8AC3E}">
        <p14:creationId xmlns:p14="http://schemas.microsoft.com/office/powerpoint/2010/main" val="3530033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5E4486-0D99-334F-954B-FCF8DF72F803}" type="slidenum">
              <a:rPr lang="en-US" smtClean="0"/>
              <a:t>11</a:t>
            </a:fld>
            <a:endParaRPr lang="en-US"/>
          </a:p>
        </p:txBody>
      </p:sp>
    </p:spTree>
    <p:extLst>
      <p:ext uri="{BB962C8B-B14F-4D97-AF65-F5344CB8AC3E}">
        <p14:creationId xmlns:p14="http://schemas.microsoft.com/office/powerpoint/2010/main" val="1498151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5E4486-0D99-334F-954B-FCF8DF72F803}" type="slidenum">
              <a:rPr lang="en-US" smtClean="0"/>
              <a:t>12</a:t>
            </a:fld>
            <a:endParaRPr lang="en-US"/>
          </a:p>
        </p:txBody>
      </p:sp>
    </p:spTree>
    <p:extLst>
      <p:ext uri="{BB962C8B-B14F-4D97-AF65-F5344CB8AC3E}">
        <p14:creationId xmlns:p14="http://schemas.microsoft.com/office/powerpoint/2010/main" val="2181924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5E4486-0D99-334F-954B-FCF8DF72F803}" type="slidenum">
              <a:rPr lang="en-US" smtClean="0"/>
              <a:t>13</a:t>
            </a:fld>
            <a:endParaRPr lang="en-US"/>
          </a:p>
        </p:txBody>
      </p:sp>
    </p:spTree>
    <p:extLst>
      <p:ext uri="{BB962C8B-B14F-4D97-AF65-F5344CB8AC3E}">
        <p14:creationId xmlns:p14="http://schemas.microsoft.com/office/powerpoint/2010/main" val="24119516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5E4486-0D99-334F-954B-FCF8DF72F803}" type="slidenum">
              <a:rPr lang="en-US" smtClean="0"/>
              <a:t>14</a:t>
            </a:fld>
            <a:endParaRPr lang="en-US"/>
          </a:p>
        </p:txBody>
      </p:sp>
    </p:spTree>
    <p:extLst>
      <p:ext uri="{BB962C8B-B14F-4D97-AF65-F5344CB8AC3E}">
        <p14:creationId xmlns:p14="http://schemas.microsoft.com/office/powerpoint/2010/main" val="34321728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5E4486-0D99-334F-954B-FCF8DF72F803}" type="slidenum">
              <a:rPr lang="en-US" smtClean="0"/>
              <a:t>15</a:t>
            </a:fld>
            <a:endParaRPr lang="en-US"/>
          </a:p>
        </p:txBody>
      </p:sp>
    </p:spTree>
    <p:extLst>
      <p:ext uri="{BB962C8B-B14F-4D97-AF65-F5344CB8AC3E}">
        <p14:creationId xmlns:p14="http://schemas.microsoft.com/office/powerpoint/2010/main" val="20605749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5E4486-0D99-334F-954B-FCF8DF72F803}" type="slidenum">
              <a:rPr lang="en-US" smtClean="0"/>
              <a:t>16</a:t>
            </a:fld>
            <a:endParaRPr lang="en-US"/>
          </a:p>
        </p:txBody>
      </p:sp>
    </p:spTree>
    <p:extLst>
      <p:ext uri="{BB962C8B-B14F-4D97-AF65-F5344CB8AC3E}">
        <p14:creationId xmlns:p14="http://schemas.microsoft.com/office/powerpoint/2010/main" val="3254102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45771" y="260648"/>
            <a:ext cx="11111737" cy="1143000"/>
          </a:xfrm>
        </p:spPr>
        <p:txBody>
          <a:bodyPr/>
          <a:lstStyle>
            <a:lvl1pPr>
              <a:defRPr sz="3600">
                <a:solidFill>
                  <a:srgbClr val="023554"/>
                </a:solidFill>
                <a:latin typeface="Georgia" panose="02040502050405020303" pitchFamily="18" charset="0"/>
                <a:ea typeface="Open Sans" panose="020B0606030504020204" pitchFamily="34" charset="0"/>
                <a:cs typeface="Arial" panose="020B0604020202020204" pitchFamily="34" charset="0"/>
              </a:defRPr>
            </a:lvl1pPr>
          </a:lstStyle>
          <a:p>
            <a:r>
              <a:rPr lang="en-US"/>
              <a:t>Click to edit Master title style</a:t>
            </a:r>
            <a:endParaRPr lang="en-GB"/>
          </a:p>
        </p:txBody>
      </p:sp>
      <p:sp>
        <p:nvSpPr>
          <p:cNvPr id="3" name="Content Placeholder 2"/>
          <p:cNvSpPr>
            <a:spLocks noGrp="1"/>
          </p:cNvSpPr>
          <p:nvPr>
            <p:ph idx="1"/>
          </p:nvPr>
        </p:nvSpPr>
        <p:spPr>
          <a:xfrm>
            <a:off x="545579" y="1484785"/>
            <a:ext cx="11125721" cy="4824535"/>
          </a:xfrm>
        </p:spPr>
        <p:txBody>
          <a:bodyPr/>
          <a:lstStyle>
            <a:lvl1pPr>
              <a:defRPr sz="2800">
                <a:solidFill>
                  <a:srgbClr val="023554"/>
                </a:solidFill>
                <a:latin typeface="Georgia" panose="02040502050405020303" pitchFamily="18" charset="0"/>
                <a:ea typeface="Open Sans" panose="020B0606030504020204" pitchFamily="34" charset="0"/>
                <a:cs typeface="Arial" panose="020B0604020202020204" pitchFamily="34" charset="0"/>
              </a:defRPr>
            </a:lvl1pPr>
            <a:lvl2pPr>
              <a:defRPr sz="2400">
                <a:solidFill>
                  <a:srgbClr val="023554"/>
                </a:solidFill>
                <a:latin typeface="Georgia" panose="02040502050405020303" pitchFamily="18" charset="0"/>
                <a:ea typeface="Open Sans" panose="020B0606030504020204" pitchFamily="34" charset="0"/>
                <a:cs typeface="Arial" panose="020B0604020202020204" pitchFamily="34" charset="0"/>
              </a:defRPr>
            </a:lvl2pPr>
            <a:lvl3pPr>
              <a:defRPr sz="2400">
                <a:solidFill>
                  <a:srgbClr val="023554"/>
                </a:solidFill>
                <a:latin typeface="Georgia" panose="02040502050405020303" pitchFamily="18" charset="0"/>
                <a:ea typeface="Open Sans" panose="020B0606030504020204" pitchFamily="34" charset="0"/>
                <a:cs typeface="Arial" panose="020B0604020202020204" pitchFamily="34" charset="0"/>
              </a:defRPr>
            </a:lvl3pPr>
            <a:lvl4pPr>
              <a:defRPr sz="2400">
                <a:solidFill>
                  <a:srgbClr val="023554"/>
                </a:solidFill>
                <a:latin typeface="Georgia" panose="02040502050405020303" pitchFamily="18" charset="0"/>
                <a:ea typeface="Open Sans" panose="020B0606030504020204" pitchFamily="34" charset="0"/>
                <a:cs typeface="Arial" panose="020B0604020202020204" pitchFamily="34" charset="0"/>
              </a:defRPr>
            </a:lvl4pPr>
            <a:lvl5pPr>
              <a:defRPr sz="2400">
                <a:solidFill>
                  <a:srgbClr val="023554"/>
                </a:solidFill>
                <a:latin typeface="Georgia" panose="02040502050405020303" pitchFamily="18" charset="0"/>
                <a:ea typeface="Open Sans" panose="020B0606030504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545579" y="6428359"/>
            <a:ext cx="2997721" cy="365125"/>
          </a:xfrm>
        </p:spPr>
        <p:txBody>
          <a:bodyPr/>
          <a:lstStyle>
            <a:lvl1pPr>
              <a:defRPr>
                <a:solidFill>
                  <a:srgbClr val="023554"/>
                </a:solidFill>
                <a:latin typeface="Georgia" panose="02040502050405020303" pitchFamily="18" charset="0"/>
                <a:ea typeface="Open Sans" panose="020B0606030504020204" pitchFamily="34" charset="0"/>
                <a:cs typeface="Arial" panose="020B0604020202020204" pitchFamily="34" charset="0"/>
              </a:defRPr>
            </a:lvl1pPr>
          </a:lstStyle>
          <a:p>
            <a:fld id="{222B6232-AB33-4513-9527-F98CEC472D23}" type="datetimeFigureOut">
              <a:rPr lang="en-GB" smtClean="0"/>
              <a:pPr/>
              <a:t>18/09/2026</a:t>
            </a:fld>
            <a:endParaRPr lang="en-GB"/>
          </a:p>
        </p:txBody>
      </p:sp>
      <p:sp>
        <p:nvSpPr>
          <p:cNvPr id="5" name="Footer Placeholder 4"/>
          <p:cNvSpPr>
            <a:spLocks noGrp="1"/>
          </p:cNvSpPr>
          <p:nvPr>
            <p:ph type="ftr" sz="quarter" idx="11"/>
          </p:nvPr>
        </p:nvSpPr>
        <p:spPr/>
        <p:txBody>
          <a:bodyPr/>
          <a:lstStyle>
            <a:lvl1pPr>
              <a:defRPr>
                <a:solidFill>
                  <a:srgbClr val="023554"/>
                </a:solidFill>
                <a:latin typeface="Georgia" panose="02040502050405020303" pitchFamily="18" charset="0"/>
                <a:ea typeface="Open Sans" panose="020B0606030504020204" pitchFamily="34" charset="0"/>
                <a:cs typeface="Arial" panose="020B0604020202020204" pitchFamily="34" charset="0"/>
              </a:defRPr>
            </a:lvl1pPr>
          </a:lstStyle>
          <a:p>
            <a:endParaRPr lang="en-GB"/>
          </a:p>
        </p:txBody>
      </p:sp>
      <p:sp>
        <p:nvSpPr>
          <p:cNvPr id="6" name="Slide Number Placeholder 5"/>
          <p:cNvSpPr>
            <a:spLocks noGrp="1"/>
          </p:cNvSpPr>
          <p:nvPr>
            <p:ph type="sldNum" sz="quarter" idx="12"/>
          </p:nvPr>
        </p:nvSpPr>
        <p:spPr/>
        <p:txBody>
          <a:bodyPr/>
          <a:lstStyle>
            <a:lvl1pPr>
              <a:defRPr>
                <a:solidFill>
                  <a:srgbClr val="023554"/>
                </a:solidFill>
                <a:latin typeface="Georgia" panose="02040502050405020303" pitchFamily="18" charset="0"/>
                <a:ea typeface="Open Sans" panose="020B0606030504020204" pitchFamily="34" charset="0"/>
                <a:cs typeface="Arial" panose="020B0604020202020204" pitchFamily="34" charset="0"/>
              </a:defRPr>
            </a:lvl1pPr>
          </a:lstStyle>
          <a:p>
            <a:fld id="{F758A139-7ABE-46A1-B082-C2C77667394C}" type="slidenum">
              <a:rPr lang="en-GB" smtClean="0"/>
              <a:pPr/>
              <a:t>‹#›</a:t>
            </a:fld>
            <a:endParaRPr lang="en-GB"/>
          </a:p>
        </p:txBody>
      </p:sp>
    </p:spTree>
    <p:extLst>
      <p:ext uri="{BB962C8B-B14F-4D97-AF65-F5344CB8AC3E}">
        <p14:creationId xmlns:p14="http://schemas.microsoft.com/office/powerpoint/2010/main" val="623332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8788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accent1"/>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EEE7A0E7-E206-0649-AD3F-5EB5C1D6BB36}"/>
              </a:ext>
            </a:extLst>
          </p:cNvPr>
          <p:cNvSpPr/>
          <p:nvPr userDrawn="1"/>
        </p:nvSpPr>
        <p:spPr>
          <a:xfrm rot="3425738">
            <a:off x="4938463" y="-862404"/>
            <a:ext cx="9106269" cy="8200403"/>
          </a:xfrm>
          <a:custGeom>
            <a:avLst/>
            <a:gdLst>
              <a:gd name="connsiteX0" fmla="*/ 0 w 9106269"/>
              <a:gd name="connsiteY0" fmla="*/ 5170524 h 8200403"/>
              <a:gd name="connsiteX1" fmla="*/ 3345522 w 9106269"/>
              <a:gd name="connsiteY1" fmla="*/ 0 h 8200403"/>
              <a:gd name="connsiteX2" fmla="*/ 9106269 w 9106269"/>
              <a:gd name="connsiteY2" fmla="*/ 3727418 h 8200403"/>
              <a:gd name="connsiteX3" fmla="*/ 6214392 w 9106269"/>
              <a:gd name="connsiteY3" fmla="*/ 8196833 h 8200403"/>
              <a:gd name="connsiteX4" fmla="*/ 6054236 w 9106269"/>
              <a:gd name="connsiteY4" fmla="*/ 8200403 h 8200403"/>
              <a:gd name="connsiteX5" fmla="*/ 24946 w 9106269"/>
              <a:gd name="connsiteY5" fmla="*/ 5208500 h 8200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6269" h="8200403">
                <a:moveTo>
                  <a:pt x="0" y="5170524"/>
                </a:moveTo>
                <a:lnTo>
                  <a:pt x="3345522" y="0"/>
                </a:lnTo>
                <a:lnTo>
                  <a:pt x="9106269" y="3727418"/>
                </a:lnTo>
                <a:lnTo>
                  <a:pt x="6214392" y="8196833"/>
                </a:lnTo>
                <a:lnTo>
                  <a:pt x="6054236" y="8200403"/>
                </a:lnTo>
                <a:cubicBezTo>
                  <a:pt x="3499080" y="8200403"/>
                  <a:pt x="1261414" y="7002217"/>
                  <a:pt x="24946" y="5208500"/>
                </a:cubicBezTo>
                <a:close/>
              </a:path>
            </a:pathLst>
          </a:custGeom>
          <a:solidFill>
            <a:srgbClr val="9ECEC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Icon&#10;&#10;Description automatically generated">
            <a:extLst>
              <a:ext uri="{FF2B5EF4-FFF2-40B4-BE49-F238E27FC236}">
                <a16:creationId xmlns:a16="http://schemas.microsoft.com/office/drawing/2014/main" id="{17284713-8CEF-DE4C-B3E5-5E243F36E4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44072" y="2420888"/>
            <a:ext cx="2355357" cy="4437112"/>
          </a:xfrm>
          <a:prstGeom prst="rect">
            <a:avLst/>
          </a:prstGeom>
        </p:spPr>
      </p:pic>
      <p:pic>
        <p:nvPicPr>
          <p:cNvPr id="6" name="Picture 5" descr="Shape, arrow&#10;&#10;Description automatically generated">
            <a:extLst>
              <a:ext uri="{FF2B5EF4-FFF2-40B4-BE49-F238E27FC236}">
                <a16:creationId xmlns:a16="http://schemas.microsoft.com/office/drawing/2014/main" id="{62FB9B70-927A-764C-887F-21886B8F7DBE}"/>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b="8000"/>
          <a:stretch/>
        </p:blipFill>
        <p:spPr>
          <a:xfrm>
            <a:off x="9310033" y="548680"/>
            <a:ext cx="2351645" cy="6309320"/>
          </a:xfrm>
          <a:prstGeom prst="rect">
            <a:avLst/>
          </a:prstGeom>
        </p:spPr>
      </p:pic>
      <p:sp>
        <p:nvSpPr>
          <p:cNvPr id="2" name="Title 1"/>
          <p:cNvSpPr>
            <a:spLocks noGrp="1"/>
          </p:cNvSpPr>
          <p:nvPr>
            <p:ph type="ctrTitle"/>
          </p:nvPr>
        </p:nvSpPr>
        <p:spPr>
          <a:xfrm>
            <a:off x="551384" y="4869160"/>
            <a:ext cx="4608512" cy="747106"/>
          </a:xfrm>
        </p:spPr>
        <p:txBody>
          <a:bodyPr anchor="b"/>
          <a:lstStyle>
            <a:lvl1pPr marL="0" indent="0" algn="l">
              <a:buFont typeface="Arial" panose="020B0604020202020204" pitchFamily="34" charset="0"/>
              <a:buNone/>
              <a:defRPr sz="2800" b="1">
                <a:solidFill>
                  <a:srgbClr val="023554"/>
                </a:solidFill>
                <a:latin typeface="Georgia" panose="02040502050405020303" pitchFamily="18" charset="0"/>
                <a:ea typeface="Open Sans" panose="020B0606030504020204" pitchFamily="34" charset="0"/>
                <a:cs typeface="Arial" panose="020B0604020202020204" pitchFamily="34" charset="0"/>
              </a:defRPr>
            </a:lvl1pPr>
          </a:lstStyle>
          <a:p>
            <a:r>
              <a:rPr lang="en-US"/>
              <a:t>Click to edit Master title style</a:t>
            </a:r>
            <a:endParaRPr lang="en-GB"/>
          </a:p>
        </p:txBody>
      </p:sp>
      <p:sp>
        <p:nvSpPr>
          <p:cNvPr id="12" name="Text Placeholder 11">
            <a:extLst>
              <a:ext uri="{FF2B5EF4-FFF2-40B4-BE49-F238E27FC236}">
                <a16:creationId xmlns:a16="http://schemas.microsoft.com/office/drawing/2014/main" id="{7A94FB4F-43C6-C042-AE2F-3728DD88E6CB}"/>
              </a:ext>
            </a:extLst>
          </p:cNvPr>
          <p:cNvSpPr>
            <a:spLocks noGrp="1"/>
          </p:cNvSpPr>
          <p:nvPr>
            <p:ph type="body" sz="quarter" idx="10" hasCustomPrompt="1"/>
          </p:nvPr>
        </p:nvSpPr>
        <p:spPr>
          <a:xfrm>
            <a:off x="551384" y="5706747"/>
            <a:ext cx="4608512" cy="734032"/>
          </a:xfrm>
        </p:spPr>
        <p:txBody>
          <a:bodyPr/>
          <a:lstStyle>
            <a:lvl1pPr marL="0" indent="0">
              <a:buNone/>
              <a:defRPr sz="2000">
                <a:solidFill>
                  <a:srgbClr val="023554"/>
                </a:solidFill>
                <a:latin typeface="Georgia" panose="02040502050405020303" pitchFamily="18" charset="0"/>
                <a:ea typeface="Open Sans" panose="020B0606030504020204" pitchFamily="34" charset="0"/>
                <a:cs typeface="Arial" panose="020B0604020202020204" pitchFamily="34" charset="0"/>
              </a:defRPr>
            </a:lvl1pPr>
          </a:lstStyle>
          <a:p>
            <a:pPr lvl="0"/>
            <a:r>
              <a:rPr lang="en-GB"/>
              <a:t>Name | date</a:t>
            </a:r>
            <a:endParaRPr lang="en-US"/>
          </a:p>
        </p:txBody>
      </p:sp>
      <p:pic>
        <p:nvPicPr>
          <p:cNvPr id="14" name="Picture 13" descr="A picture containing icon&#10;&#10;Description automatically generated">
            <a:extLst>
              <a:ext uri="{FF2B5EF4-FFF2-40B4-BE49-F238E27FC236}">
                <a16:creationId xmlns:a16="http://schemas.microsoft.com/office/drawing/2014/main" id="{C42D7C16-A134-AF47-A587-C32AF2EA2A5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07368" y="434569"/>
            <a:ext cx="1728192" cy="2368815"/>
          </a:xfrm>
          <a:prstGeom prst="rect">
            <a:avLst/>
          </a:prstGeom>
        </p:spPr>
      </p:pic>
    </p:spTree>
    <p:extLst>
      <p:ext uri="{BB962C8B-B14F-4D97-AF65-F5344CB8AC3E}">
        <p14:creationId xmlns:p14="http://schemas.microsoft.com/office/powerpoint/2010/main" val="1415698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udents">
    <p:bg>
      <p:bgPr>
        <a:solidFill>
          <a:schemeClr val="accent4">
            <a:alpha val="90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1F915A-D06D-7346-9FA2-6C2B4BF42976}"/>
              </a:ext>
            </a:extLst>
          </p:cNvPr>
          <p:cNvSpPr>
            <a:spLocks noGrp="1"/>
          </p:cNvSpPr>
          <p:nvPr>
            <p:ph type="title"/>
          </p:nvPr>
        </p:nvSpPr>
        <p:spPr>
          <a:xfrm>
            <a:off x="554484" y="3140968"/>
            <a:ext cx="3309268" cy="1143000"/>
          </a:xfrm>
        </p:spPr>
        <p:txBody>
          <a:bodyPr/>
          <a:lstStyle>
            <a:lvl1pPr>
              <a:defRPr>
                <a:solidFill>
                  <a:srgbClr val="023554"/>
                </a:solidFill>
              </a:defRPr>
            </a:lvl1pPr>
          </a:lstStyle>
          <a:p>
            <a:r>
              <a:rPr lang="en-GB"/>
              <a:t>Click to edit Master title style</a:t>
            </a:r>
            <a:endParaRPr lang="en-US"/>
          </a:p>
        </p:txBody>
      </p:sp>
      <p:pic>
        <p:nvPicPr>
          <p:cNvPr id="3" name="Picture 2" descr="A picture containing icon&#10;&#10;Description automatically generated">
            <a:extLst>
              <a:ext uri="{FF2B5EF4-FFF2-40B4-BE49-F238E27FC236}">
                <a16:creationId xmlns:a16="http://schemas.microsoft.com/office/drawing/2014/main" id="{3C747A74-C97E-4846-A1CE-C7969A1C46C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7368" y="434569"/>
            <a:ext cx="1728192" cy="2368815"/>
          </a:xfrm>
          <a:prstGeom prst="rect">
            <a:avLst/>
          </a:prstGeom>
        </p:spPr>
      </p:pic>
    </p:spTree>
    <p:extLst>
      <p:ext uri="{BB962C8B-B14F-4D97-AF65-F5344CB8AC3E}">
        <p14:creationId xmlns:p14="http://schemas.microsoft.com/office/powerpoint/2010/main" val="238693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esk">
    <p:bg>
      <p:bgPr>
        <a:solidFill>
          <a:srgbClr val="EF7675">
            <a:alpha val="45882"/>
          </a:srgb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1F915A-D06D-7346-9FA2-6C2B4BF42976}"/>
              </a:ext>
            </a:extLst>
          </p:cNvPr>
          <p:cNvSpPr>
            <a:spLocks noGrp="1"/>
          </p:cNvSpPr>
          <p:nvPr>
            <p:ph type="title"/>
          </p:nvPr>
        </p:nvSpPr>
        <p:spPr>
          <a:xfrm>
            <a:off x="554484" y="3140968"/>
            <a:ext cx="4173364" cy="1143000"/>
          </a:xfrm>
        </p:spPr>
        <p:txBody>
          <a:bodyPr/>
          <a:lstStyle>
            <a:lvl1pPr>
              <a:defRPr>
                <a:solidFill>
                  <a:srgbClr val="023554"/>
                </a:solidFill>
              </a:defRPr>
            </a:lvl1pPr>
          </a:lstStyle>
          <a:p>
            <a:r>
              <a:rPr lang="en-GB"/>
              <a:t>Click to edit Master title style</a:t>
            </a:r>
            <a:endParaRPr lang="en-US"/>
          </a:p>
        </p:txBody>
      </p:sp>
      <p:pic>
        <p:nvPicPr>
          <p:cNvPr id="3" name="Picture 2" descr="A picture containing icon&#10;&#10;Description automatically generated">
            <a:extLst>
              <a:ext uri="{FF2B5EF4-FFF2-40B4-BE49-F238E27FC236}">
                <a16:creationId xmlns:a16="http://schemas.microsoft.com/office/drawing/2014/main" id="{2A4C8CDC-F19A-F944-BC6A-7964BF9E95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7368" y="434569"/>
            <a:ext cx="1728192" cy="2368815"/>
          </a:xfrm>
          <a:prstGeom prst="rect">
            <a:avLst/>
          </a:prstGeom>
        </p:spPr>
      </p:pic>
    </p:spTree>
    <p:extLst>
      <p:ext uri="{BB962C8B-B14F-4D97-AF65-F5344CB8AC3E}">
        <p14:creationId xmlns:p14="http://schemas.microsoft.com/office/powerpoint/2010/main" val="422539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n campus">
    <p:bg>
      <p:bgPr>
        <a:solidFill>
          <a:srgbClr val="66BC93">
            <a:alpha val="80000"/>
          </a:srgb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1F915A-D06D-7346-9FA2-6C2B4BF42976}"/>
              </a:ext>
            </a:extLst>
          </p:cNvPr>
          <p:cNvSpPr>
            <a:spLocks noGrp="1"/>
          </p:cNvSpPr>
          <p:nvPr>
            <p:ph type="title"/>
          </p:nvPr>
        </p:nvSpPr>
        <p:spPr>
          <a:xfrm>
            <a:off x="554484" y="3140968"/>
            <a:ext cx="7269708" cy="1143000"/>
          </a:xfrm>
        </p:spPr>
        <p:txBody>
          <a:bodyPr/>
          <a:lstStyle>
            <a:lvl1pPr>
              <a:defRPr>
                <a:solidFill>
                  <a:srgbClr val="023554"/>
                </a:solidFill>
              </a:defRPr>
            </a:lvl1pPr>
          </a:lstStyle>
          <a:p>
            <a:r>
              <a:rPr lang="en-GB"/>
              <a:t>Click to edit Master title style</a:t>
            </a:r>
            <a:endParaRPr lang="en-US"/>
          </a:p>
        </p:txBody>
      </p:sp>
      <p:pic>
        <p:nvPicPr>
          <p:cNvPr id="3" name="Picture 2" descr="A picture containing icon&#10;&#10;Description automatically generated">
            <a:extLst>
              <a:ext uri="{FF2B5EF4-FFF2-40B4-BE49-F238E27FC236}">
                <a16:creationId xmlns:a16="http://schemas.microsoft.com/office/drawing/2014/main" id="{182D8E07-7AA4-A344-9DE1-06E50112BC8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7368" y="434569"/>
            <a:ext cx="1728192" cy="2368815"/>
          </a:xfrm>
          <a:prstGeom prst="rect">
            <a:avLst/>
          </a:prstGeom>
        </p:spPr>
      </p:pic>
    </p:spTree>
    <p:extLst>
      <p:ext uri="{BB962C8B-B14F-4D97-AF65-F5344CB8AC3E}">
        <p14:creationId xmlns:p14="http://schemas.microsoft.com/office/powerpoint/2010/main" val="1399516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amily">
    <p:bg>
      <p:bgPr>
        <a:solidFill>
          <a:srgbClr val="1C6DB5">
            <a:alpha val="93000"/>
          </a:srgb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1F915A-D06D-7346-9FA2-6C2B4BF42976}"/>
              </a:ext>
            </a:extLst>
          </p:cNvPr>
          <p:cNvSpPr>
            <a:spLocks noGrp="1"/>
          </p:cNvSpPr>
          <p:nvPr>
            <p:ph type="title"/>
          </p:nvPr>
        </p:nvSpPr>
        <p:spPr>
          <a:xfrm>
            <a:off x="554484" y="3140968"/>
            <a:ext cx="6189588" cy="1143000"/>
          </a:xfrm>
        </p:spPr>
        <p:txBody>
          <a:bodyPr/>
          <a:lstStyle>
            <a:lvl1pPr>
              <a:defRPr>
                <a:solidFill>
                  <a:schemeClr val="accent4"/>
                </a:solidFill>
              </a:defRPr>
            </a:lvl1pPr>
          </a:lstStyle>
          <a:p>
            <a:r>
              <a:rPr lang="en-GB"/>
              <a:t>Click to edit Master title style</a:t>
            </a:r>
            <a:endParaRPr lang="en-US"/>
          </a:p>
        </p:txBody>
      </p:sp>
      <p:pic>
        <p:nvPicPr>
          <p:cNvPr id="3" name="Picture 2" descr="A picture containing icon&#10;&#10;Description automatically generated">
            <a:extLst>
              <a:ext uri="{FF2B5EF4-FFF2-40B4-BE49-F238E27FC236}">
                <a16:creationId xmlns:a16="http://schemas.microsoft.com/office/drawing/2014/main" id="{BF6BCCBF-FBFD-E846-A481-4B33041A2D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7368" y="434569"/>
            <a:ext cx="1728192" cy="2368815"/>
          </a:xfrm>
          <a:prstGeom prst="rect">
            <a:avLst/>
          </a:prstGeom>
        </p:spPr>
      </p:pic>
    </p:spTree>
    <p:extLst>
      <p:ext uri="{BB962C8B-B14F-4D97-AF65-F5344CB8AC3E}">
        <p14:creationId xmlns:p14="http://schemas.microsoft.com/office/powerpoint/2010/main" val="2202043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irtual">
    <p:bg>
      <p:bgPr>
        <a:solidFill>
          <a:srgbClr val="023554"/>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1F915A-D06D-7346-9FA2-6C2B4BF42976}"/>
              </a:ext>
            </a:extLst>
          </p:cNvPr>
          <p:cNvSpPr>
            <a:spLocks noGrp="1"/>
          </p:cNvSpPr>
          <p:nvPr>
            <p:ph type="title"/>
          </p:nvPr>
        </p:nvSpPr>
        <p:spPr>
          <a:xfrm>
            <a:off x="554484" y="3140968"/>
            <a:ext cx="5857878" cy="1143000"/>
          </a:xfrm>
        </p:spPr>
        <p:txBody>
          <a:bodyPr/>
          <a:lstStyle>
            <a:lvl1pPr>
              <a:defRPr>
                <a:solidFill>
                  <a:schemeClr val="bg2"/>
                </a:solidFill>
              </a:defRPr>
            </a:lvl1pPr>
          </a:lstStyle>
          <a:p>
            <a:r>
              <a:rPr lang="en-GB"/>
              <a:t>Click to edit Master title style</a:t>
            </a:r>
            <a:endParaRPr lang="en-US"/>
          </a:p>
        </p:txBody>
      </p:sp>
      <p:pic>
        <p:nvPicPr>
          <p:cNvPr id="3" name="Picture 2">
            <a:extLst>
              <a:ext uri="{FF2B5EF4-FFF2-40B4-BE49-F238E27FC236}">
                <a16:creationId xmlns:a16="http://schemas.microsoft.com/office/drawing/2014/main" id="{442E082E-6AC4-9B47-B794-5FC631100F9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07368" y="434569"/>
            <a:ext cx="1728192" cy="2368814"/>
          </a:xfrm>
          <a:prstGeom prst="rect">
            <a:avLst/>
          </a:prstGeom>
        </p:spPr>
      </p:pic>
    </p:spTree>
    <p:extLst>
      <p:ext uri="{BB962C8B-B14F-4D97-AF65-F5344CB8AC3E}">
        <p14:creationId xmlns:p14="http://schemas.microsoft.com/office/powerpoint/2010/main" val="57760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545771" y="1340768"/>
            <a:ext cx="11125529"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545771" y="2564905"/>
            <a:ext cx="11125529" cy="363326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545770" y="6428359"/>
            <a:ext cx="2997529" cy="365125"/>
          </a:xfrm>
          <a:prstGeom prst="rect">
            <a:avLst/>
          </a:prstGeom>
        </p:spPr>
        <p:txBody>
          <a:bodyPr vert="horz" wrap="square" lIns="0" tIns="0" rIns="0" bIns="0" numCol="1" anchor="ctr" anchorCtr="0" compatLnSpc="1">
            <a:prstTxWarp prst="textNoShape">
              <a:avLst/>
            </a:prstTxWarp>
          </a:bodyPr>
          <a:lstStyle>
            <a:lvl1pPr>
              <a:defRPr sz="1000">
                <a:solidFill>
                  <a:srgbClr val="023554"/>
                </a:solidFill>
                <a:latin typeface="Georgia" panose="02040502050405020303" pitchFamily="18" charset="0"/>
                <a:ea typeface="Open Sans" panose="020B0606030504020204" pitchFamily="34" charset="0"/>
                <a:cs typeface="Arial" panose="020B0604020202020204" pitchFamily="34" charset="0"/>
              </a:defRPr>
            </a:lvl1pPr>
          </a:lstStyle>
          <a:p>
            <a:fld id="{456A7D1D-6254-4063-974C-6A2AE04E4B91}" type="datetimeFigureOut">
              <a:rPr lang="en-GB" smtClean="0"/>
              <a:pPr/>
              <a:t>18/09/2026</a:t>
            </a:fld>
            <a:endParaRPr lang="en-GB"/>
          </a:p>
        </p:txBody>
      </p:sp>
      <p:sp>
        <p:nvSpPr>
          <p:cNvPr id="5" name="Footer Placeholder 4"/>
          <p:cNvSpPr>
            <a:spLocks noGrp="1"/>
          </p:cNvSpPr>
          <p:nvPr>
            <p:ph type="ftr" sz="quarter" idx="3"/>
          </p:nvPr>
        </p:nvSpPr>
        <p:spPr>
          <a:xfrm>
            <a:off x="4240708" y="6428359"/>
            <a:ext cx="3860800" cy="365125"/>
          </a:xfrm>
          <a:prstGeom prst="rect">
            <a:avLst/>
          </a:prstGeom>
        </p:spPr>
        <p:txBody>
          <a:bodyPr vert="horz" wrap="square" lIns="0" tIns="0" rIns="0" bIns="0" numCol="1" anchor="ctr" anchorCtr="0" compatLnSpc="1">
            <a:prstTxWarp prst="textNoShape">
              <a:avLst/>
            </a:prstTxWarp>
          </a:bodyPr>
          <a:lstStyle>
            <a:lvl1pPr algn="ctr">
              <a:defRPr sz="1000">
                <a:solidFill>
                  <a:srgbClr val="023554"/>
                </a:solidFill>
                <a:latin typeface="Georgia" panose="02040502050405020303" pitchFamily="18" charset="0"/>
                <a:ea typeface="Open Sans" panose="020B0606030504020204" pitchFamily="34" charset="0"/>
                <a:cs typeface="Arial" panose="020B0604020202020204" pitchFamily="34" charset="0"/>
              </a:defRPr>
            </a:lvl1pPr>
          </a:lstStyle>
          <a:p>
            <a:endParaRPr lang="en-GB"/>
          </a:p>
        </p:txBody>
      </p:sp>
      <p:sp>
        <p:nvSpPr>
          <p:cNvPr id="6" name="Slide Number Placeholder 5"/>
          <p:cNvSpPr>
            <a:spLocks noGrp="1"/>
          </p:cNvSpPr>
          <p:nvPr>
            <p:ph type="sldNum" sz="quarter" idx="4"/>
          </p:nvPr>
        </p:nvSpPr>
        <p:spPr>
          <a:xfrm>
            <a:off x="8826500" y="6428359"/>
            <a:ext cx="2844800" cy="365125"/>
          </a:xfrm>
          <a:prstGeom prst="rect">
            <a:avLst/>
          </a:prstGeom>
        </p:spPr>
        <p:txBody>
          <a:bodyPr vert="horz" wrap="square" lIns="0" tIns="0" rIns="0" bIns="0" numCol="1" anchor="ctr" anchorCtr="0" compatLnSpc="1">
            <a:prstTxWarp prst="textNoShape">
              <a:avLst/>
            </a:prstTxWarp>
          </a:bodyPr>
          <a:lstStyle>
            <a:lvl1pPr algn="r">
              <a:defRPr sz="1000">
                <a:solidFill>
                  <a:srgbClr val="023554"/>
                </a:solidFill>
                <a:latin typeface="Georgia" panose="02040502050405020303" pitchFamily="18" charset="0"/>
                <a:ea typeface="Open Sans" panose="020B0606030504020204" pitchFamily="34" charset="0"/>
                <a:cs typeface="Arial" panose="020B0604020202020204" pitchFamily="34" charset="0"/>
              </a:defRPr>
            </a:lvl1pPr>
          </a:lstStyle>
          <a:p>
            <a:fld id="{26878614-5F41-4702-8E44-D9C8B2874F5D}" type="slidenum">
              <a:rPr lang="en-GB" smtClean="0"/>
              <a:pPr/>
              <a:t>‹#›</a:t>
            </a:fld>
            <a:endParaRPr lang="en-GB"/>
          </a:p>
        </p:txBody>
      </p:sp>
    </p:spTree>
    <p:extLst>
      <p:ext uri="{BB962C8B-B14F-4D97-AF65-F5344CB8AC3E}">
        <p14:creationId xmlns:p14="http://schemas.microsoft.com/office/powerpoint/2010/main" val="2993702272"/>
      </p:ext>
    </p:extLst>
  </p:cSld>
  <p:clrMap bg1="lt1" tx1="dk1" bg2="lt2" tx2="dk2" accent1="accent1" accent2="accent2" accent3="accent3" accent4="accent4" accent5="accent5" accent6="accent6" hlink="hlink" folHlink="folHlink"/>
  <p:sldLayoutIdLst>
    <p:sldLayoutId id="2147483669" r:id="rId1"/>
    <p:sldLayoutId id="2147483675" r:id="rId2"/>
  </p:sldLayoutIdLst>
  <p:txStyles>
    <p:titleStyle>
      <a:lvl1pPr algn="l" rtl="0" fontAlgn="base">
        <a:spcBef>
          <a:spcPct val="0"/>
        </a:spcBef>
        <a:spcAft>
          <a:spcPct val="0"/>
        </a:spcAft>
        <a:defRPr sz="3200" b="1" kern="1200">
          <a:solidFill>
            <a:srgbClr val="023554"/>
          </a:solidFill>
          <a:latin typeface="Georgia" panose="02040502050405020303" pitchFamily="18" charset="0"/>
          <a:ea typeface="Open Sans" panose="020B0606030504020204" pitchFamily="34" charset="0"/>
          <a:cs typeface="Arial" panose="020B0604020202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Open Sans" panose="020B0606030504020204" pitchFamily="34" charset="0"/>
          <a:cs typeface="Arial" panose="020B0604020202020204" pitchFamily="34" charset="0"/>
        </a:defRPr>
      </a:lvl1pPr>
      <a:lvl2pPr marL="742950" indent="-28575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Open Sans" panose="020B0606030504020204" pitchFamily="34" charset="0"/>
          <a:cs typeface="Arial" panose="020B0604020202020204" pitchFamily="34" charset="0"/>
        </a:defRPr>
      </a:lvl2pPr>
      <a:lvl3pPr marL="1143000" indent="-22860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Open Sans" panose="020B0606030504020204" pitchFamily="34" charset="0"/>
          <a:cs typeface="Arial" panose="020B0604020202020204" pitchFamily="34" charset="0"/>
        </a:defRPr>
      </a:lvl3pPr>
      <a:lvl4pPr marL="1600200" indent="-22860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Open Sans" panose="020B0606030504020204" pitchFamily="34" charset="0"/>
          <a:cs typeface="Arial" panose="020B0604020202020204" pitchFamily="34" charset="0"/>
        </a:defRPr>
      </a:lvl4pPr>
      <a:lvl5pPr marL="2057400" indent="-22860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Open Sans" panose="020B0606030504020204" pitchFamily="34"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554484" y="1340768"/>
            <a:ext cx="10972800"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554484" y="2564905"/>
            <a:ext cx="10972800" cy="363326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554484" y="6428359"/>
            <a:ext cx="2844800" cy="365125"/>
          </a:xfrm>
          <a:prstGeom prst="rect">
            <a:avLst/>
          </a:prstGeom>
        </p:spPr>
        <p:txBody>
          <a:bodyPr vert="horz" wrap="square" lIns="0" tIns="0" rIns="0" bIns="0" numCol="1" anchor="ctr" anchorCtr="0" compatLnSpc="1">
            <a:prstTxWarp prst="textNoShape">
              <a:avLst/>
            </a:prstTxWarp>
          </a:bodyPr>
          <a:lstStyle>
            <a:lvl1pPr>
              <a:defRPr sz="1000">
                <a:solidFill>
                  <a:srgbClr val="023554"/>
                </a:solidFill>
                <a:latin typeface="Georgia" panose="02040502050405020303" pitchFamily="18" charset="0"/>
                <a:cs typeface="Arial" panose="020B0604020202020204" pitchFamily="34" charset="0"/>
              </a:defRPr>
            </a:lvl1pPr>
          </a:lstStyle>
          <a:p>
            <a:fld id="{456A7D1D-6254-4063-974C-6A2AE04E4B91}" type="datetimeFigureOut">
              <a:rPr lang="en-GB" smtClean="0"/>
              <a:pPr/>
              <a:t>18/09/2026</a:t>
            </a:fld>
            <a:endParaRPr lang="en-GB"/>
          </a:p>
        </p:txBody>
      </p:sp>
      <p:sp>
        <p:nvSpPr>
          <p:cNvPr id="5" name="Footer Placeholder 4"/>
          <p:cNvSpPr>
            <a:spLocks noGrp="1"/>
          </p:cNvSpPr>
          <p:nvPr>
            <p:ph type="ftr" sz="quarter" idx="3"/>
          </p:nvPr>
        </p:nvSpPr>
        <p:spPr>
          <a:xfrm>
            <a:off x="4096692" y="6428359"/>
            <a:ext cx="3860800" cy="365125"/>
          </a:xfrm>
          <a:prstGeom prst="rect">
            <a:avLst/>
          </a:prstGeom>
        </p:spPr>
        <p:txBody>
          <a:bodyPr vert="horz" wrap="square" lIns="0" tIns="0" rIns="0" bIns="0" numCol="1" anchor="ctr" anchorCtr="0" compatLnSpc="1">
            <a:prstTxWarp prst="textNoShape">
              <a:avLst/>
            </a:prstTxWarp>
          </a:bodyPr>
          <a:lstStyle>
            <a:lvl1pPr algn="ctr">
              <a:defRPr sz="1000">
                <a:solidFill>
                  <a:srgbClr val="023554"/>
                </a:solidFill>
                <a:latin typeface="Georgia" panose="02040502050405020303" pitchFamily="18" charset="0"/>
                <a:cs typeface="Arial" panose="020B0604020202020204" pitchFamily="34" charset="0"/>
              </a:defRPr>
            </a:lvl1pPr>
          </a:lstStyle>
          <a:p>
            <a:endParaRPr lang="en-GB"/>
          </a:p>
        </p:txBody>
      </p:sp>
      <p:sp>
        <p:nvSpPr>
          <p:cNvPr id="6" name="Slide Number Placeholder 5"/>
          <p:cNvSpPr>
            <a:spLocks noGrp="1"/>
          </p:cNvSpPr>
          <p:nvPr>
            <p:ph type="sldNum" sz="quarter" idx="4"/>
          </p:nvPr>
        </p:nvSpPr>
        <p:spPr>
          <a:xfrm>
            <a:off x="8682484" y="6428359"/>
            <a:ext cx="2844800" cy="365125"/>
          </a:xfrm>
          <a:prstGeom prst="rect">
            <a:avLst/>
          </a:prstGeom>
        </p:spPr>
        <p:txBody>
          <a:bodyPr vert="horz" wrap="square" lIns="0" tIns="0" rIns="0" bIns="0" numCol="1" anchor="ctr" anchorCtr="0" compatLnSpc="1">
            <a:prstTxWarp prst="textNoShape">
              <a:avLst/>
            </a:prstTxWarp>
          </a:bodyPr>
          <a:lstStyle>
            <a:lvl1pPr algn="r">
              <a:defRPr sz="1000">
                <a:solidFill>
                  <a:srgbClr val="023554"/>
                </a:solidFill>
                <a:latin typeface="Georgia" panose="02040502050405020303" pitchFamily="18" charset="0"/>
                <a:cs typeface="Arial" panose="020B0604020202020204" pitchFamily="34" charset="0"/>
              </a:defRPr>
            </a:lvl1pPr>
          </a:lstStyle>
          <a:p>
            <a:fld id="{26878614-5F41-4702-8E44-D9C8B2874F5D}" type="slidenum">
              <a:rPr lang="en-GB" smtClean="0"/>
              <a:pPr/>
              <a:t>‹#›</a:t>
            </a:fld>
            <a:endParaRPr lang="en-GB"/>
          </a:p>
        </p:txBody>
      </p:sp>
    </p:spTree>
    <p:extLst>
      <p:ext uri="{BB962C8B-B14F-4D97-AF65-F5344CB8AC3E}">
        <p14:creationId xmlns:p14="http://schemas.microsoft.com/office/powerpoint/2010/main" val="3176889738"/>
      </p:ext>
    </p:extLst>
  </p:cSld>
  <p:clrMap bg1="lt1" tx1="dk1" bg2="lt2" tx2="dk2" accent1="accent1" accent2="accent2" accent3="accent3" accent4="accent4" accent5="accent5" accent6="accent6" hlink="hlink" folHlink="folHlink"/>
  <p:sldLayoutIdLst>
    <p:sldLayoutId id="2147483687" r:id="rId1"/>
    <p:sldLayoutId id="2147483689" r:id="rId2"/>
    <p:sldLayoutId id="2147483691" r:id="rId3"/>
    <p:sldLayoutId id="2147483692" r:id="rId4"/>
    <p:sldLayoutId id="2147483693" r:id="rId5"/>
    <p:sldLayoutId id="2147483694" r:id="rId6"/>
  </p:sldLayoutIdLst>
  <p:txStyles>
    <p:titleStyle>
      <a:lvl1pPr algn="l" rtl="0" fontAlgn="base">
        <a:spcBef>
          <a:spcPct val="0"/>
        </a:spcBef>
        <a:spcAft>
          <a:spcPct val="0"/>
        </a:spcAft>
        <a:defRPr sz="3200" b="1" kern="1200">
          <a:solidFill>
            <a:srgbClr val="023554"/>
          </a:solidFill>
          <a:latin typeface="Georgia" panose="02040502050405020303" pitchFamily="18" charset="0"/>
          <a:ea typeface="+mj-ea"/>
          <a:cs typeface="Arial"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mn-ea"/>
          <a:cs typeface="Arial" pitchFamily="34" charset="0"/>
        </a:defRPr>
      </a:lvl1pPr>
      <a:lvl2pPr marL="742950" indent="-28575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mn-ea"/>
          <a:cs typeface="Arial" pitchFamily="34" charset="0"/>
        </a:defRPr>
      </a:lvl2pPr>
      <a:lvl3pPr marL="1143000" indent="-22860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mn-ea"/>
          <a:cs typeface="Arial" pitchFamily="34" charset="0"/>
        </a:defRPr>
      </a:lvl3pPr>
      <a:lvl4pPr marL="1600200" indent="-22860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mn-ea"/>
          <a:cs typeface="Arial" pitchFamily="34" charset="0"/>
        </a:defRPr>
      </a:lvl4pPr>
      <a:lvl5pPr marL="2057400" indent="-22860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mailto:HIOW.BeeWell@hants.gov.uk"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hyperlink" Target="https://beewellprogramme.org/wp-content/uploads/2026/09/HIPS-BeeWell-SHORT-SURVEY-2026-4.pdf" TargetMode="External"/><Relationship Id="rId4" Type="http://schemas.openxmlformats.org/officeDocument/2006/relationships/hyperlink" Target="https://beewellprogramme.org/wp-content/uploads/2026/09/BeeWell-HIPS-Survey-2026-1.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mailto:HIOW.BeeWell@hants.gov.uk"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mailto:HIOW.BeeWell@hants.gov.uk"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2D17F6-DA86-D440-9F12-D69CCCADC54D}"/>
              </a:ext>
            </a:extLst>
          </p:cNvPr>
          <p:cNvSpPr>
            <a:spLocks noGrp="1"/>
          </p:cNvSpPr>
          <p:nvPr>
            <p:ph type="ctrTitle"/>
          </p:nvPr>
        </p:nvSpPr>
        <p:spPr>
          <a:xfrm>
            <a:off x="551384" y="3264409"/>
            <a:ext cx="6097875" cy="1838150"/>
          </a:xfrm>
        </p:spPr>
        <p:txBody>
          <a:bodyPr/>
          <a:lstStyle/>
          <a:p>
            <a:r>
              <a:rPr lang="en-US" sz="4000">
                <a:latin typeface="Georgia"/>
                <a:ea typeface="Open Sans"/>
                <a:cs typeface="Arial"/>
              </a:rPr>
              <a:t>Staff Support Pack</a:t>
            </a:r>
          </a:p>
        </p:txBody>
      </p:sp>
      <p:sp>
        <p:nvSpPr>
          <p:cNvPr id="3" name="Text Placeholder 2">
            <a:extLst>
              <a:ext uri="{FF2B5EF4-FFF2-40B4-BE49-F238E27FC236}">
                <a16:creationId xmlns:a16="http://schemas.microsoft.com/office/drawing/2014/main" id="{0B4B700F-EB53-D94F-91A3-09C180E83CF9}"/>
              </a:ext>
            </a:extLst>
          </p:cNvPr>
          <p:cNvSpPr>
            <a:spLocks noGrp="1"/>
          </p:cNvSpPr>
          <p:nvPr>
            <p:ph type="body" sz="quarter" idx="10"/>
          </p:nvPr>
        </p:nvSpPr>
        <p:spPr>
          <a:xfrm>
            <a:off x="551384" y="5335736"/>
            <a:ext cx="4608512" cy="429232"/>
          </a:xfrm>
        </p:spPr>
        <p:txBody>
          <a:bodyPr/>
          <a:lstStyle/>
          <a:p>
            <a:r>
              <a:rPr lang="en-US">
                <a:latin typeface="Georgia"/>
                <a:ea typeface="Open Sans"/>
                <a:cs typeface="Arial"/>
              </a:rPr>
              <a:t>#BeeWell HIPS 2026-2027</a:t>
            </a:r>
            <a:endParaRPr lang="en-US"/>
          </a:p>
        </p:txBody>
      </p:sp>
    </p:spTree>
    <p:extLst>
      <p:ext uri="{BB962C8B-B14F-4D97-AF65-F5344CB8AC3E}">
        <p14:creationId xmlns:p14="http://schemas.microsoft.com/office/powerpoint/2010/main" val="584513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7026748D-AE30-2C43-88CD-55ED4F51F7D5}"/>
              </a:ext>
            </a:extLst>
          </p:cNvPr>
          <p:cNvSpPr txBox="1">
            <a:spLocks/>
          </p:cNvSpPr>
          <p:nvPr/>
        </p:nvSpPr>
        <p:spPr bwMode="auto">
          <a:xfrm>
            <a:off x="2517169" y="2027541"/>
            <a:ext cx="4397339" cy="363326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pitchFamily="34" charset="0"/>
              <a:buChar char="•"/>
              <a:defRPr sz="2800" kern="1200" baseline="0">
                <a:solidFill>
                  <a:schemeClr val="bg1"/>
                </a:solidFill>
                <a:latin typeface="Arial" pitchFamily="34" charset="0"/>
                <a:ea typeface="+mn-ea"/>
                <a:cs typeface="Arial" pitchFamily="34" charset="0"/>
              </a:defRPr>
            </a:lvl1pPr>
            <a:lvl2pPr marL="742950" indent="-28575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2pPr>
            <a:lvl3pPr marL="11430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3pPr>
            <a:lvl4pPr marL="16002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4pPr>
            <a:lvl5pPr marL="20574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defRPr/>
            </a:pPr>
            <a:r>
              <a:rPr lang="en-US" sz="3000" b="1">
                <a:solidFill>
                  <a:srgbClr val="023554"/>
                </a:solidFill>
                <a:latin typeface="Georgia"/>
                <a:cs typeface="Arial"/>
              </a:rPr>
              <a:t>Contents</a:t>
            </a:r>
          </a:p>
          <a:p>
            <a:pPr>
              <a:defRPr/>
            </a:pPr>
            <a:r>
              <a:rPr lang="en-US" sz="2000">
                <a:solidFill>
                  <a:srgbClr val="023554"/>
                </a:solidFill>
                <a:latin typeface="Georgia"/>
                <a:cs typeface="Arial"/>
              </a:rPr>
              <a:t>About #BeeWell</a:t>
            </a:r>
            <a:endParaRPr lang="en-US" sz="2000">
              <a:solidFill>
                <a:srgbClr val="023554"/>
              </a:solidFill>
              <a:latin typeface="Georgia" panose="02040502050405020303" pitchFamily="18" charset="0"/>
            </a:endParaRPr>
          </a:p>
          <a:p>
            <a:pPr>
              <a:defRPr/>
            </a:pPr>
            <a:r>
              <a:rPr lang="en-US" sz="2000">
                <a:solidFill>
                  <a:schemeClr val="accent2"/>
                </a:solidFill>
                <a:latin typeface="Georgia"/>
                <a:cs typeface="Arial"/>
              </a:rPr>
              <a:t>What's new since #BeeWell launched?</a:t>
            </a:r>
          </a:p>
          <a:p>
            <a:pPr>
              <a:defRPr/>
            </a:pPr>
            <a:r>
              <a:rPr lang="en-US" sz="2000">
                <a:solidFill>
                  <a:srgbClr val="023554"/>
                </a:solidFill>
                <a:latin typeface="Georgia"/>
                <a:cs typeface="Arial"/>
              </a:rPr>
              <a:t>Session plan</a:t>
            </a:r>
          </a:p>
          <a:p>
            <a:pPr>
              <a:defRPr/>
            </a:pPr>
            <a:r>
              <a:rPr lang="en-US" sz="2000">
                <a:solidFill>
                  <a:srgbClr val="023554"/>
                </a:solidFill>
                <a:latin typeface="Georgia"/>
                <a:cs typeface="Arial"/>
              </a:rPr>
              <a:t>Supporting pupils with additional needs</a:t>
            </a:r>
          </a:p>
          <a:p>
            <a:pPr>
              <a:defRPr/>
            </a:pPr>
            <a:r>
              <a:rPr lang="en-US" sz="2000">
                <a:solidFill>
                  <a:srgbClr val="023554"/>
                </a:solidFill>
                <a:latin typeface="Georgia"/>
                <a:cs typeface="Arial"/>
              </a:rPr>
              <a:t>Signposting to support</a:t>
            </a:r>
          </a:p>
          <a:p>
            <a:pPr>
              <a:defRPr/>
            </a:pPr>
            <a:r>
              <a:rPr lang="en-US" sz="2000">
                <a:solidFill>
                  <a:srgbClr val="023554"/>
                </a:solidFill>
                <a:latin typeface="Georgia"/>
                <a:cs typeface="Arial"/>
              </a:rPr>
              <a:t>Distress protocol</a:t>
            </a:r>
          </a:p>
          <a:p>
            <a:pPr>
              <a:defRPr/>
            </a:pPr>
            <a:r>
              <a:rPr lang="en-US" sz="2000">
                <a:solidFill>
                  <a:srgbClr val="023554"/>
                </a:solidFill>
                <a:latin typeface="Georgia"/>
                <a:cs typeface="Arial"/>
              </a:rPr>
              <a:t>Staff FAQs</a:t>
            </a:r>
          </a:p>
          <a:p>
            <a:pPr>
              <a:defRPr/>
            </a:pPr>
            <a:r>
              <a:rPr lang="en-US" sz="2000">
                <a:solidFill>
                  <a:srgbClr val="023554"/>
                </a:solidFill>
                <a:latin typeface="Georgia"/>
                <a:cs typeface="Arial"/>
              </a:rPr>
              <a:t>Pupil FAQs</a:t>
            </a:r>
          </a:p>
          <a:p>
            <a:pPr>
              <a:defRPr/>
            </a:pPr>
            <a:r>
              <a:rPr lang="en-US" sz="2000">
                <a:solidFill>
                  <a:srgbClr val="023554"/>
                </a:solidFill>
                <a:latin typeface="Georgia"/>
                <a:cs typeface="Arial"/>
              </a:rPr>
              <a:t>Glossary</a:t>
            </a:r>
          </a:p>
        </p:txBody>
      </p:sp>
      <p:pic>
        <p:nvPicPr>
          <p:cNvPr id="4" name="Picture 3" descr="Shape, circle&#10;&#10;Description automatically generated">
            <a:extLst>
              <a:ext uri="{FF2B5EF4-FFF2-40B4-BE49-F238E27FC236}">
                <a16:creationId xmlns:a16="http://schemas.microsoft.com/office/drawing/2014/main" id="{E58C3CC4-17F5-471F-AFF1-146466299B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778625">
            <a:off x="8012859" y="-2416940"/>
            <a:ext cx="4570369" cy="4398551"/>
          </a:xfrm>
          <a:prstGeom prst="rect">
            <a:avLst/>
          </a:prstGeom>
        </p:spPr>
      </p:pic>
      <p:sp>
        <p:nvSpPr>
          <p:cNvPr id="2" name="Title 1">
            <a:extLst>
              <a:ext uri="{FF2B5EF4-FFF2-40B4-BE49-F238E27FC236}">
                <a16:creationId xmlns:a16="http://schemas.microsoft.com/office/drawing/2014/main" id="{2BCAFC64-9365-48AF-9AB9-931D44F592F1}"/>
              </a:ext>
            </a:extLst>
          </p:cNvPr>
          <p:cNvSpPr>
            <a:spLocks noGrp="1"/>
          </p:cNvSpPr>
          <p:nvPr>
            <p:ph type="title"/>
          </p:nvPr>
        </p:nvSpPr>
        <p:spPr>
          <a:xfrm>
            <a:off x="9177946" y="207730"/>
            <a:ext cx="2274314" cy="1552433"/>
          </a:xfrm>
        </p:spPr>
        <p:txBody>
          <a:bodyPr/>
          <a:lstStyle/>
          <a:p>
            <a:r>
              <a:rPr lang="en-GB" sz="3000">
                <a:latin typeface="Georgia"/>
                <a:cs typeface="Arial"/>
              </a:rPr>
              <a:t>Contents &amp; Resources</a:t>
            </a:r>
            <a:endParaRPr lang="en-GB" sz="3600"/>
          </a:p>
        </p:txBody>
      </p:sp>
      <p:sp>
        <p:nvSpPr>
          <p:cNvPr id="6" name="Content Placeholder 2">
            <a:extLst>
              <a:ext uri="{FF2B5EF4-FFF2-40B4-BE49-F238E27FC236}">
                <a16:creationId xmlns:a16="http://schemas.microsoft.com/office/drawing/2014/main" id="{44CDAB32-390D-42ED-B910-A58725F4FF0E}"/>
              </a:ext>
            </a:extLst>
          </p:cNvPr>
          <p:cNvSpPr txBox="1">
            <a:spLocks/>
          </p:cNvSpPr>
          <p:nvPr/>
        </p:nvSpPr>
        <p:spPr bwMode="auto">
          <a:xfrm>
            <a:off x="7028646" y="2027540"/>
            <a:ext cx="4397339" cy="363326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pitchFamily="34" charset="0"/>
              <a:buChar char="•"/>
              <a:defRPr sz="2800" kern="1200" baseline="0">
                <a:solidFill>
                  <a:schemeClr val="bg1"/>
                </a:solidFill>
                <a:latin typeface="Arial" pitchFamily="34" charset="0"/>
                <a:ea typeface="+mn-ea"/>
                <a:cs typeface="Arial" pitchFamily="34" charset="0"/>
              </a:defRPr>
            </a:lvl1pPr>
            <a:lvl2pPr marL="742950" indent="-28575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2pPr>
            <a:lvl3pPr marL="11430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3pPr>
            <a:lvl4pPr marL="16002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4pPr>
            <a:lvl5pPr marL="20574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defRPr/>
            </a:pPr>
            <a:r>
              <a:rPr lang="en-US" sz="3000" b="1">
                <a:solidFill>
                  <a:srgbClr val="023554"/>
                </a:solidFill>
                <a:latin typeface="Georgia"/>
                <a:cs typeface="Arial"/>
              </a:rPr>
              <a:t>Resources</a:t>
            </a:r>
          </a:p>
          <a:p>
            <a:pPr>
              <a:defRPr/>
            </a:pPr>
            <a:r>
              <a:rPr lang="en-US" sz="2000">
                <a:solidFill>
                  <a:srgbClr val="023554"/>
                </a:solidFill>
                <a:latin typeface="Georgia"/>
                <a:cs typeface="Arial"/>
              </a:rPr>
              <a:t>Survey (PDF)</a:t>
            </a:r>
          </a:p>
          <a:p>
            <a:pPr>
              <a:defRPr/>
            </a:pPr>
            <a:r>
              <a:rPr lang="en-US" sz="2000">
                <a:solidFill>
                  <a:srgbClr val="023554"/>
                </a:solidFill>
                <a:latin typeface="Georgia"/>
                <a:cs typeface="Arial"/>
              </a:rPr>
              <a:t>Introducing the survey (presentation slides)</a:t>
            </a:r>
          </a:p>
          <a:p>
            <a:pPr>
              <a:defRPr/>
            </a:pPr>
            <a:r>
              <a:rPr lang="en-US" sz="2000">
                <a:solidFill>
                  <a:srgbClr val="023554"/>
                </a:solidFill>
                <a:latin typeface="Georgia"/>
                <a:cs typeface="Arial"/>
              </a:rPr>
              <a:t>Support poster (PDF)</a:t>
            </a:r>
          </a:p>
          <a:p>
            <a:pPr>
              <a:defRPr/>
            </a:pPr>
            <a:r>
              <a:rPr lang="en-US" sz="2000">
                <a:solidFill>
                  <a:srgbClr val="023554"/>
                </a:solidFill>
                <a:latin typeface="Georgia"/>
                <a:cs typeface="Arial"/>
              </a:rPr>
              <a:t>Distress protocol (PDF)</a:t>
            </a:r>
          </a:p>
        </p:txBody>
      </p:sp>
    </p:spTree>
    <p:extLst>
      <p:ext uri="{BB962C8B-B14F-4D97-AF65-F5344CB8AC3E}">
        <p14:creationId xmlns:p14="http://schemas.microsoft.com/office/powerpoint/2010/main" val="4245387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7026748D-AE30-2C43-88CD-55ED4F51F7D5}"/>
              </a:ext>
            </a:extLst>
          </p:cNvPr>
          <p:cNvSpPr txBox="1">
            <a:spLocks/>
          </p:cNvSpPr>
          <p:nvPr/>
        </p:nvSpPr>
        <p:spPr bwMode="auto">
          <a:xfrm>
            <a:off x="2899414" y="2797944"/>
            <a:ext cx="8307977" cy="33028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pitchFamily="34" charset="0"/>
              <a:buChar char="•"/>
              <a:defRPr sz="2800" kern="1200" baseline="0">
                <a:solidFill>
                  <a:schemeClr val="bg1"/>
                </a:solidFill>
                <a:latin typeface="Arial" pitchFamily="34" charset="0"/>
                <a:ea typeface="+mn-ea"/>
                <a:cs typeface="Arial" pitchFamily="34" charset="0"/>
              </a:defRPr>
            </a:lvl1pPr>
            <a:lvl2pPr marL="742950" indent="-28575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2pPr>
            <a:lvl3pPr marL="11430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3pPr>
            <a:lvl4pPr marL="16002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4pPr>
            <a:lvl5pPr marL="20574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GB" sz="2400" dirty="0">
                <a:solidFill>
                  <a:srgbClr val="023554"/>
                </a:solidFill>
                <a:latin typeface="Georgia"/>
                <a:cs typeface="Arial"/>
              </a:rPr>
              <a:t>Designed by young people, #BeeWell is surveying the wellbeing of young people across Hampshire, Isle of Wight, Portsmouth and Southampton. </a:t>
            </a:r>
            <a:r>
              <a:rPr lang="en-GB" sz="2400" dirty="0">
                <a:solidFill>
                  <a:schemeClr val="accent2"/>
                </a:solidFill>
                <a:latin typeface="Georgia"/>
                <a:cs typeface="Arial"/>
              </a:rPr>
              <a:t>Since 2023, we've listened to the voices of almost 63,000 young people, working with around 115 schools.</a:t>
            </a:r>
            <a:br>
              <a:rPr lang="en-GB" sz="2400" dirty="0">
                <a:latin typeface="Georgia"/>
                <a:cs typeface="Arial"/>
              </a:rPr>
            </a:br>
            <a:endParaRPr lang="en-GB" sz="2400">
              <a:solidFill>
                <a:schemeClr val="accent2"/>
              </a:solidFill>
              <a:latin typeface="Georgia" panose="02040502050405020303" pitchFamily="18" charset="0"/>
            </a:endParaRPr>
          </a:p>
          <a:p>
            <a:pPr marL="0" indent="0">
              <a:buNone/>
              <a:defRPr/>
            </a:pPr>
            <a:r>
              <a:rPr lang="en-GB" sz="2400" dirty="0">
                <a:solidFill>
                  <a:srgbClr val="023554"/>
                </a:solidFill>
                <a:latin typeface="Georgia"/>
                <a:cs typeface="Arial"/>
              </a:rPr>
              <a:t>The results are being used to deliver positive change in schools and communities.</a:t>
            </a:r>
            <a:endParaRPr lang="en-US" sz="2400" dirty="0">
              <a:solidFill>
                <a:srgbClr val="023554"/>
              </a:solidFill>
              <a:latin typeface="Georgia"/>
              <a:cs typeface="Arial"/>
            </a:endParaRPr>
          </a:p>
        </p:txBody>
      </p:sp>
      <p:pic>
        <p:nvPicPr>
          <p:cNvPr id="3" name="Picture 2" descr="Blue text on a black background&#10;&#10;Description automatically generated">
            <a:extLst>
              <a:ext uri="{FF2B5EF4-FFF2-40B4-BE49-F238E27FC236}">
                <a16:creationId xmlns:a16="http://schemas.microsoft.com/office/drawing/2014/main" id="{DEF23F07-344C-FF93-8599-95A3B036E18C}"/>
              </a:ext>
            </a:extLst>
          </p:cNvPr>
          <p:cNvPicPr>
            <a:picLocks noChangeAspect="1"/>
          </p:cNvPicPr>
          <p:nvPr/>
        </p:nvPicPr>
        <p:blipFill>
          <a:blip r:embed="rId3"/>
          <a:stretch>
            <a:fillRect/>
          </a:stretch>
        </p:blipFill>
        <p:spPr>
          <a:xfrm>
            <a:off x="3759200" y="564624"/>
            <a:ext cx="7797800" cy="1588551"/>
          </a:xfrm>
          <a:prstGeom prst="rect">
            <a:avLst/>
          </a:prstGeom>
        </p:spPr>
      </p:pic>
      <p:sp>
        <p:nvSpPr>
          <p:cNvPr id="7" name="Title 1">
            <a:extLst>
              <a:ext uri="{FF2B5EF4-FFF2-40B4-BE49-F238E27FC236}">
                <a16:creationId xmlns:a16="http://schemas.microsoft.com/office/drawing/2014/main" id="{3DBC3D2C-A3AB-4FC3-A542-0C9B03A3FA25}"/>
              </a:ext>
            </a:extLst>
          </p:cNvPr>
          <p:cNvSpPr>
            <a:spLocks noGrp="1"/>
          </p:cNvSpPr>
          <p:nvPr/>
        </p:nvSpPr>
        <p:spPr bwMode="auto">
          <a:xfrm>
            <a:off x="512188" y="3110799"/>
            <a:ext cx="2388045"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r>
              <a:rPr lang="en-GB" sz="3000" b="1">
                <a:latin typeface="Georgia"/>
                <a:cs typeface="Arial"/>
              </a:rPr>
              <a:t>About #BeeWell</a:t>
            </a:r>
          </a:p>
        </p:txBody>
      </p:sp>
    </p:spTree>
    <p:extLst>
      <p:ext uri="{BB962C8B-B14F-4D97-AF65-F5344CB8AC3E}">
        <p14:creationId xmlns:p14="http://schemas.microsoft.com/office/powerpoint/2010/main" val="2346589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C3D2C-A3AB-4FC3-A542-0C9B03A3FA25}"/>
              </a:ext>
            </a:extLst>
          </p:cNvPr>
          <p:cNvSpPr>
            <a:spLocks noGrp="1"/>
          </p:cNvSpPr>
          <p:nvPr>
            <p:ph type="title"/>
          </p:nvPr>
        </p:nvSpPr>
        <p:spPr>
          <a:xfrm>
            <a:off x="172055" y="3070159"/>
            <a:ext cx="2559315" cy="2430439"/>
          </a:xfrm>
        </p:spPr>
        <p:txBody>
          <a:bodyPr/>
          <a:lstStyle/>
          <a:p>
            <a:r>
              <a:rPr lang="en-GB" sz="3000">
                <a:latin typeface="Georgia"/>
                <a:cs typeface="Arial"/>
              </a:rPr>
              <a:t>Key information on delivering survey </a:t>
            </a:r>
            <a:endParaRPr lang="en-GB" sz="3000"/>
          </a:p>
        </p:txBody>
      </p:sp>
      <p:sp>
        <p:nvSpPr>
          <p:cNvPr id="5" name="Content Placeholder 2">
            <a:extLst>
              <a:ext uri="{FF2B5EF4-FFF2-40B4-BE49-F238E27FC236}">
                <a16:creationId xmlns:a16="http://schemas.microsoft.com/office/drawing/2014/main" id="{7026748D-AE30-2C43-88CD-55ED4F51F7D5}"/>
              </a:ext>
            </a:extLst>
          </p:cNvPr>
          <p:cNvSpPr txBox="1">
            <a:spLocks/>
          </p:cNvSpPr>
          <p:nvPr/>
        </p:nvSpPr>
        <p:spPr bwMode="auto">
          <a:xfrm>
            <a:off x="2540389" y="9372"/>
            <a:ext cx="9472249" cy="684698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pitchFamily="34" charset="0"/>
              <a:buChar char="•"/>
              <a:defRPr sz="2800" kern="1200" baseline="0">
                <a:solidFill>
                  <a:schemeClr val="bg1"/>
                </a:solidFill>
                <a:latin typeface="Arial" pitchFamily="34" charset="0"/>
                <a:ea typeface="+mn-ea"/>
                <a:cs typeface="Arial" pitchFamily="34" charset="0"/>
              </a:defRPr>
            </a:lvl1pPr>
            <a:lvl2pPr marL="742950" indent="-28575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2pPr>
            <a:lvl3pPr marL="11430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3pPr>
            <a:lvl4pPr marL="16002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4pPr>
            <a:lvl5pPr marL="20574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GB" sz="1800" dirty="0">
                <a:solidFill>
                  <a:srgbClr val="023554"/>
                </a:solidFill>
                <a:latin typeface="Georgia"/>
                <a:cs typeface="Arial"/>
              </a:rPr>
              <a:t>We will continue to survey Year 7 and Y10 pupils for the fourth year running. This year we start our new three year #BeeWell cycle. </a:t>
            </a:r>
            <a:r>
              <a:rPr lang="en-GB" sz="1800" b="1" dirty="0">
                <a:solidFill>
                  <a:srgbClr val="023554"/>
                </a:solidFill>
                <a:latin typeface="Georgia"/>
                <a:cs typeface="Arial"/>
              </a:rPr>
              <a:t>Special schools, alternative provisions and pupils referral units can opt to survey additional year groups.</a:t>
            </a:r>
            <a:r>
              <a:rPr lang="en-GB" sz="1800" dirty="0">
                <a:solidFill>
                  <a:srgbClr val="023554"/>
                </a:solidFill>
                <a:latin typeface="Georgia"/>
                <a:cs typeface="Arial"/>
              </a:rPr>
              <a:t> Contact </a:t>
            </a:r>
            <a:r>
              <a:rPr lang="en-GB" sz="1800" dirty="0">
                <a:solidFill>
                  <a:srgbClr val="023554"/>
                </a:solidFill>
                <a:latin typeface="Georgia"/>
                <a:cs typeface="Arial"/>
                <a:hlinkClick r:id="rId3"/>
              </a:rPr>
              <a:t>HIOW.BeeWell@hants.gov.uk</a:t>
            </a:r>
            <a:r>
              <a:rPr lang="en-GB" sz="1800" dirty="0">
                <a:solidFill>
                  <a:srgbClr val="023554"/>
                </a:solidFill>
                <a:latin typeface="Georgia"/>
                <a:cs typeface="Arial"/>
              </a:rPr>
              <a:t> to discuss this further.</a:t>
            </a:r>
            <a:endParaRPr lang="en-GB" sz="1800" dirty="0">
              <a:solidFill>
                <a:srgbClr val="023554"/>
              </a:solidFill>
              <a:latin typeface="Georgia"/>
            </a:endParaRPr>
          </a:p>
          <a:p>
            <a:pPr>
              <a:defRPr/>
            </a:pPr>
            <a:endParaRPr lang="en-GB" sz="1800">
              <a:solidFill>
                <a:srgbClr val="023554"/>
              </a:solidFill>
              <a:latin typeface="Georgia"/>
              <a:cs typeface="Arial"/>
            </a:endParaRPr>
          </a:p>
          <a:p>
            <a:pPr>
              <a:defRPr/>
            </a:pPr>
            <a:r>
              <a:rPr lang="en-GB" sz="1800" dirty="0">
                <a:solidFill>
                  <a:srgbClr val="023554"/>
                </a:solidFill>
                <a:latin typeface="Georgia"/>
                <a:cs typeface="Arial"/>
              </a:rPr>
              <a:t>The parent/carer opt-out forms must be sent out </a:t>
            </a:r>
            <a:r>
              <a:rPr lang="en-GB" sz="1800" b="1" dirty="0">
                <a:solidFill>
                  <a:srgbClr val="023554"/>
                </a:solidFill>
                <a:latin typeface="Georgia"/>
                <a:cs typeface="Arial"/>
              </a:rPr>
              <a:t>before 16th September</a:t>
            </a:r>
            <a:r>
              <a:rPr lang="en-GB" sz="1800" dirty="0">
                <a:solidFill>
                  <a:srgbClr val="023554"/>
                </a:solidFill>
                <a:latin typeface="Georgia"/>
                <a:cs typeface="Arial"/>
              </a:rPr>
              <a:t>. The survey window will begin on Monday 12th October and close on Friday 27th November. The PRUs and APs will be provided a two week extension, with the survey window closing on Friday, 11th December. </a:t>
            </a:r>
            <a:br>
              <a:rPr lang="en-GB" sz="1800" dirty="0">
                <a:latin typeface="Georgia"/>
                <a:cs typeface="Arial"/>
              </a:rPr>
            </a:br>
            <a:endParaRPr lang="en-GB" sz="1800">
              <a:solidFill>
                <a:srgbClr val="023554"/>
              </a:solidFill>
              <a:latin typeface="Georgia"/>
              <a:cs typeface="Arial"/>
            </a:endParaRPr>
          </a:p>
          <a:p>
            <a:pPr>
              <a:defRPr/>
            </a:pPr>
            <a:r>
              <a:rPr lang="en-GB" sz="1800" dirty="0">
                <a:solidFill>
                  <a:srgbClr val="023554"/>
                </a:solidFill>
                <a:latin typeface="Georgia"/>
                <a:cs typeface="Arial"/>
              </a:rPr>
              <a:t>We have made some changes to the #BeeWell survey questions this year following the consultations with Y7/8 pupils and wider stakeholders across the HIPS. You can find out about the most recent changes, here:</a:t>
            </a:r>
            <a:r>
              <a:rPr lang="en-GB" sz="1800" dirty="0">
                <a:solidFill>
                  <a:srgbClr val="023554"/>
                </a:solidFill>
                <a:latin typeface="Georgia"/>
                <a:cs typeface="Arial"/>
                <a:hlinkClick r:id="rId4"/>
              </a:rPr>
              <a:t>#BeeWell HIPS Survey 2026</a:t>
            </a:r>
            <a:endParaRPr lang="en-GB" sz="1800" dirty="0">
              <a:solidFill>
                <a:srgbClr val="FF0000"/>
              </a:solidFill>
              <a:latin typeface="Georgia"/>
              <a:hlinkClick r:id="rId4"/>
            </a:endParaRPr>
          </a:p>
          <a:p>
            <a:pPr marL="0" indent="0">
              <a:buNone/>
              <a:defRPr/>
            </a:pPr>
            <a:endParaRPr lang="en-GB" sz="1800">
              <a:solidFill>
                <a:srgbClr val="023554"/>
              </a:solidFill>
              <a:highlight>
                <a:srgbClr val="FFFF00"/>
              </a:highlight>
              <a:latin typeface="Arial"/>
              <a:cs typeface="Arial"/>
            </a:endParaRPr>
          </a:p>
          <a:p>
            <a:pPr>
              <a:defRPr/>
            </a:pPr>
            <a:r>
              <a:rPr lang="en-GB" sz="1800" b="1" dirty="0">
                <a:solidFill>
                  <a:srgbClr val="023554"/>
                </a:solidFill>
                <a:latin typeface="Georgia"/>
                <a:cs typeface="Arial"/>
              </a:rPr>
              <a:t>Non-mainstream settings </a:t>
            </a:r>
            <a:r>
              <a:rPr lang="en-GB" sz="1800" dirty="0">
                <a:solidFill>
                  <a:srgbClr val="023554"/>
                </a:solidFill>
                <a:latin typeface="Georgia"/>
                <a:cs typeface="Arial"/>
              </a:rPr>
              <a:t>can decide which of the three surveys would be most appropriate for your pupils to take part in. Additional two survey versions are here:</a:t>
            </a:r>
            <a:r>
              <a:rPr lang="en-GB" sz="1800" dirty="0">
                <a:solidFill>
                  <a:srgbClr val="FF0000"/>
                </a:solidFill>
                <a:latin typeface="Georgia"/>
                <a:cs typeface="Arial"/>
              </a:rPr>
              <a:t>  </a:t>
            </a:r>
            <a:r>
              <a:rPr lang="en-GB" sz="1800" b="1" dirty="0">
                <a:solidFill>
                  <a:srgbClr val="023554"/>
                </a:solidFill>
                <a:latin typeface="Georgia"/>
                <a:cs typeface="Arial"/>
              </a:rPr>
              <a:t>Short survey:</a:t>
            </a:r>
            <a:r>
              <a:rPr lang="en-GB" sz="1800" b="1" dirty="0">
                <a:solidFill>
                  <a:srgbClr val="FF0000"/>
                </a:solidFill>
                <a:latin typeface="Georgia"/>
                <a:cs typeface="Arial"/>
              </a:rPr>
              <a:t> </a:t>
            </a:r>
            <a:r>
              <a:rPr lang="en-GB" sz="1800" dirty="0">
                <a:solidFill>
                  <a:srgbClr val="FF0000"/>
                </a:solidFill>
                <a:latin typeface="Georgia"/>
                <a:cs typeface="Arial"/>
                <a:hlinkClick r:id="rId5"/>
              </a:rPr>
              <a:t>HIPS #BeeWell SHORT SURVEY 2026</a:t>
            </a:r>
            <a:r>
              <a:rPr lang="en-GB" sz="1800" dirty="0">
                <a:solidFill>
                  <a:srgbClr val="FF0000"/>
                </a:solidFill>
                <a:latin typeface="Georgia"/>
                <a:cs typeface="Arial"/>
              </a:rPr>
              <a:t>  </a:t>
            </a:r>
            <a:r>
              <a:rPr lang="en-GB" sz="1800" b="1" dirty="0">
                <a:solidFill>
                  <a:srgbClr val="023554"/>
                </a:solidFill>
                <a:latin typeface="Georgia"/>
                <a:cs typeface="Arial"/>
              </a:rPr>
              <a:t>Symbol survey: </a:t>
            </a:r>
            <a:r>
              <a:rPr lang="en-GB" sz="1800" dirty="0">
                <a:solidFill>
                  <a:srgbClr val="023554"/>
                </a:solidFill>
                <a:latin typeface="Georgia"/>
                <a:cs typeface="Arial"/>
                <a:hlinkClick r:id="rId5"/>
              </a:rPr>
              <a:t>HIPS #BeeWell SHORT SURVEY 2026</a:t>
            </a:r>
            <a:endParaRPr lang="en-GB" dirty="0">
              <a:latin typeface="Georgia"/>
            </a:endParaRPr>
          </a:p>
          <a:p>
            <a:pPr marL="0" indent="0">
              <a:buNone/>
              <a:defRPr/>
            </a:pPr>
            <a:endParaRPr lang="en-GB" sz="1800">
              <a:solidFill>
                <a:srgbClr val="023554"/>
              </a:solidFill>
              <a:latin typeface="Arial"/>
              <a:cs typeface="Arial"/>
            </a:endParaRPr>
          </a:p>
          <a:p>
            <a:pPr>
              <a:defRPr/>
            </a:pPr>
            <a:r>
              <a:rPr lang="en-GB" sz="1800" dirty="0">
                <a:solidFill>
                  <a:srgbClr val="023554"/>
                </a:solidFill>
                <a:latin typeface="Georgia"/>
                <a:cs typeface="Arial"/>
              </a:rPr>
              <a:t>Increased support for DSA completion: </a:t>
            </a:r>
            <a:r>
              <a:rPr lang="en-GB" sz="1800" b="1" dirty="0">
                <a:solidFill>
                  <a:srgbClr val="023554"/>
                </a:solidFill>
                <a:latin typeface="Georgia"/>
                <a:cs typeface="Arial"/>
              </a:rPr>
              <a:t>Independent and non-mainstream schools will be contacted by the #BeeWell Team to agree a Data Sharing Agreement,</a:t>
            </a:r>
            <a:r>
              <a:rPr lang="en-GB" sz="1800" dirty="0">
                <a:solidFill>
                  <a:srgbClr val="023554"/>
                </a:solidFill>
                <a:latin typeface="Georgia"/>
                <a:cs typeface="Arial"/>
              </a:rPr>
              <a:t> to ensure that pupil information is as up to date as possible for survey delivery.</a:t>
            </a:r>
          </a:p>
          <a:p>
            <a:pPr>
              <a:defRPr/>
            </a:pPr>
            <a:endParaRPr lang="en-GB" sz="2000">
              <a:solidFill>
                <a:srgbClr val="FF0000"/>
              </a:solidFill>
              <a:latin typeface="Georgia"/>
              <a:cs typeface="Arial"/>
            </a:endParaRPr>
          </a:p>
          <a:p>
            <a:pPr>
              <a:defRPr/>
            </a:pPr>
            <a:endParaRPr lang="en-GB" sz="2000">
              <a:solidFill>
                <a:srgbClr val="FF0000"/>
              </a:solidFill>
              <a:latin typeface="Georgia"/>
              <a:cs typeface="Arial"/>
            </a:endParaRPr>
          </a:p>
        </p:txBody>
      </p:sp>
    </p:spTree>
    <p:extLst>
      <p:ext uri="{BB962C8B-B14F-4D97-AF65-F5344CB8AC3E}">
        <p14:creationId xmlns:p14="http://schemas.microsoft.com/office/powerpoint/2010/main" val="257881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Picture 4" descr="Shape, circle&#10;&#10;Description automatically generated">
            <a:extLst>
              <a:ext uri="{FF2B5EF4-FFF2-40B4-BE49-F238E27FC236}">
                <a16:creationId xmlns:a16="http://schemas.microsoft.com/office/drawing/2014/main" id="{039391C6-0570-6239-E734-FAB8EDA679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778625">
            <a:off x="8081253" y="-2601926"/>
            <a:ext cx="4570369" cy="4398551"/>
          </a:xfrm>
          <a:prstGeom prst="rect">
            <a:avLst/>
          </a:prstGeom>
        </p:spPr>
      </p:pic>
      <p:sp>
        <p:nvSpPr>
          <p:cNvPr id="6" name="Content Placeholder 2">
            <a:extLst>
              <a:ext uri="{FF2B5EF4-FFF2-40B4-BE49-F238E27FC236}">
                <a16:creationId xmlns:a16="http://schemas.microsoft.com/office/drawing/2014/main" id="{05864515-DB31-47FA-9AF9-0A8C8EA9377D}"/>
              </a:ext>
            </a:extLst>
          </p:cNvPr>
          <p:cNvSpPr txBox="1">
            <a:spLocks/>
          </p:cNvSpPr>
          <p:nvPr/>
        </p:nvSpPr>
        <p:spPr>
          <a:xfrm>
            <a:off x="507016" y="3628454"/>
            <a:ext cx="11177831" cy="3058157"/>
          </a:xfrm>
          <a:prstGeom prst="rect">
            <a:avLst/>
          </a:prstGeom>
        </p:spPr>
        <p:txBody>
          <a:bodyPr lIns="91440" tIns="45720" rIns="91440" bIns="45720" anchor="t"/>
          <a:lstStyle>
            <a:lvl1pPr marL="342900" indent="-34290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mn-ea"/>
                <a:cs typeface="Arial" pitchFamily="34" charset="0"/>
              </a:defRPr>
            </a:lvl1pPr>
            <a:lvl2pPr marL="742950" indent="-28575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mn-ea"/>
                <a:cs typeface="Arial" pitchFamily="34" charset="0"/>
              </a:defRPr>
            </a:lvl2pPr>
            <a:lvl3pPr marL="1143000" indent="-22860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mn-ea"/>
                <a:cs typeface="Arial" pitchFamily="34" charset="0"/>
              </a:defRPr>
            </a:lvl3pPr>
            <a:lvl4pPr marL="1600200" indent="-22860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mn-ea"/>
                <a:cs typeface="Arial" pitchFamily="34" charset="0"/>
              </a:defRPr>
            </a:lvl4pPr>
            <a:lvl5pPr marL="2057400" indent="-22860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GB" sz="1800" b="1">
                <a:latin typeface="Georgia"/>
                <a:cs typeface="Arial"/>
              </a:rPr>
              <a:t>Setting up the classroom:</a:t>
            </a:r>
          </a:p>
          <a:p>
            <a:pPr>
              <a:buFont typeface="Wingdings" panose="05000000000000000000" pitchFamily="2" charset="2"/>
              <a:buChar char="ü"/>
            </a:pPr>
            <a:r>
              <a:rPr lang="en-GB" sz="1800">
                <a:latin typeface="Georgia"/>
                <a:cs typeface="Arial"/>
              </a:rPr>
              <a:t>Each pupil will need their own computer or laptop in order to complete the survey (ideally these will be spaced out so that pupils cannot see each other’s responses).</a:t>
            </a:r>
          </a:p>
          <a:p>
            <a:pPr>
              <a:buFont typeface="Wingdings" panose="05000000000000000000" pitchFamily="2" charset="2"/>
              <a:buChar char="ü"/>
            </a:pPr>
            <a:r>
              <a:rPr lang="en-GB" sz="1800">
                <a:latin typeface="Georgia"/>
                <a:cs typeface="Arial"/>
              </a:rPr>
              <a:t>Ensure that you have the correct survey passwords for your class – every pupil will have their own individual password provided to you by the #BeeWell team.</a:t>
            </a:r>
            <a:endParaRPr lang="en-GB" sz="1800"/>
          </a:p>
          <a:p>
            <a:pPr>
              <a:buFont typeface="Wingdings" panose="05000000000000000000" pitchFamily="2" charset="2"/>
              <a:buChar char="ü"/>
            </a:pPr>
            <a:r>
              <a:rPr lang="en-GB" sz="1800">
                <a:latin typeface="Georgia"/>
                <a:cs typeface="Arial"/>
              </a:rPr>
              <a:t>Check that the survey link works on your school's computers</a:t>
            </a:r>
            <a:endParaRPr lang="en-GB" sz="1800">
              <a:solidFill>
                <a:srgbClr val="FF0000"/>
              </a:solidFill>
              <a:latin typeface="Georgia"/>
              <a:cs typeface="Arial"/>
            </a:endParaRPr>
          </a:p>
          <a:p>
            <a:pPr>
              <a:buFont typeface="Wingdings" panose="05000000000000000000" pitchFamily="2" charset="2"/>
              <a:buChar char="ü"/>
            </a:pPr>
            <a:r>
              <a:rPr lang="en-GB" sz="1800">
                <a:latin typeface="Georgia"/>
                <a:cs typeface="Arial"/>
              </a:rPr>
              <a:t>Familiarise yourself with the survey questions.</a:t>
            </a:r>
          </a:p>
          <a:p>
            <a:pPr marL="0" indent="0">
              <a:buFont typeface="Arial" pitchFamily="34" charset="0"/>
              <a:buNone/>
            </a:pPr>
            <a:r>
              <a:rPr lang="en-GB" sz="1800" b="1" i="1">
                <a:latin typeface="Georgia"/>
                <a:cs typeface="Arial"/>
              </a:rPr>
              <a:t>NOTE: Make sure you have an activity planned for any pupils who will not be taking the survey/those who finish early.</a:t>
            </a:r>
          </a:p>
          <a:p>
            <a:endParaRPr lang="en-US"/>
          </a:p>
        </p:txBody>
      </p:sp>
      <p:graphicFrame>
        <p:nvGraphicFramePr>
          <p:cNvPr id="7" name="Table 6">
            <a:extLst>
              <a:ext uri="{FF2B5EF4-FFF2-40B4-BE49-F238E27FC236}">
                <a16:creationId xmlns:a16="http://schemas.microsoft.com/office/drawing/2014/main" id="{7BC80A31-6109-4CEB-8CCE-57FE1F8FE2E7}"/>
              </a:ext>
            </a:extLst>
          </p:cNvPr>
          <p:cNvGraphicFramePr>
            <a:graphicFrameLocks noGrp="1"/>
          </p:cNvGraphicFramePr>
          <p:nvPr>
            <p:extLst>
              <p:ext uri="{D42A27DB-BD31-4B8C-83A1-F6EECF244321}">
                <p14:modId xmlns:p14="http://schemas.microsoft.com/office/powerpoint/2010/main" val="1094921293"/>
              </p:ext>
            </p:extLst>
          </p:nvPr>
        </p:nvGraphicFramePr>
        <p:xfrm>
          <a:off x="2714376" y="558094"/>
          <a:ext cx="5994694" cy="2712720"/>
        </p:xfrm>
        <a:graphic>
          <a:graphicData uri="http://schemas.openxmlformats.org/drawingml/2006/table">
            <a:tbl>
              <a:tblPr firstRow="1" firstCol="1" bandRow="1">
                <a:tableStyleId>{5C22544A-7EE6-4342-B048-85BDC9FD1C3A}</a:tableStyleId>
              </a:tblPr>
              <a:tblGrid>
                <a:gridCol w="5994694">
                  <a:extLst>
                    <a:ext uri="{9D8B030D-6E8A-4147-A177-3AD203B41FA5}">
                      <a16:colId xmlns:a16="http://schemas.microsoft.com/office/drawing/2014/main" val="782327613"/>
                    </a:ext>
                  </a:extLst>
                </a:gridCol>
              </a:tblGrid>
              <a:tr h="2611850">
                <a:tc>
                  <a:txBody>
                    <a:bodyPr/>
                    <a:lstStyle/>
                    <a:p>
                      <a:pPr>
                        <a:spcAft>
                          <a:spcPts val="600"/>
                        </a:spcAft>
                      </a:pPr>
                      <a:r>
                        <a:rPr lang="en-GB" sz="2000" dirty="0">
                          <a:solidFill>
                            <a:srgbClr val="023554"/>
                          </a:solidFill>
                          <a:effectLst/>
                          <a:latin typeface="Georgia"/>
                        </a:rPr>
                        <a:t>Aims</a:t>
                      </a:r>
                    </a:p>
                    <a:p>
                      <a:pPr marL="342900" lvl="0" indent="-342900">
                        <a:spcAft>
                          <a:spcPts val="600"/>
                        </a:spcAft>
                        <a:buFont typeface="Symbol" panose="05050102010706020507" pitchFamily="18" charset="2"/>
                        <a:buChar char=""/>
                      </a:pPr>
                      <a:r>
                        <a:rPr lang="en-GB" sz="2000" b="0" dirty="0">
                          <a:solidFill>
                            <a:srgbClr val="023554"/>
                          </a:solidFill>
                          <a:effectLst/>
                          <a:latin typeface="Georgia"/>
                        </a:rPr>
                        <a:t>Pupils to understand the background of the research.</a:t>
                      </a:r>
                    </a:p>
                    <a:p>
                      <a:pPr marL="342900" lvl="0" indent="-342900">
                        <a:spcAft>
                          <a:spcPts val="600"/>
                        </a:spcAft>
                        <a:buFont typeface="Symbol" panose="05050102010706020507" pitchFamily="18" charset="2"/>
                        <a:buChar char=""/>
                      </a:pPr>
                      <a:r>
                        <a:rPr lang="en-GB" sz="2000" b="0" dirty="0">
                          <a:solidFill>
                            <a:srgbClr val="023554"/>
                          </a:solidFill>
                          <a:effectLst/>
                          <a:latin typeface="Georgia"/>
                        </a:rPr>
                        <a:t>Pupils to understand why they are being asked to complete the survey.</a:t>
                      </a:r>
                    </a:p>
                    <a:p>
                      <a:pPr marL="342900" lvl="0" indent="-342900">
                        <a:spcAft>
                          <a:spcPts val="600"/>
                        </a:spcAft>
                        <a:buFont typeface="Symbol" panose="05050102010706020507" pitchFamily="18" charset="2"/>
                        <a:buChar char=""/>
                      </a:pPr>
                      <a:r>
                        <a:rPr lang="en-GB" sz="2000" b="0" dirty="0">
                          <a:solidFill>
                            <a:srgbClr val="023554"/>
                          </a:solidFill>
                          <a:effectLst/>
                          <a:latin typeface="Georgia"/>
                        </a:rPr>
                        <a:t>All pupils with parental consent have the opportunity to complete the online pupil survey.</a:t>
                      </a:r>
                    </a:p>
                    <a:p>
                      <a:pPr marL="342900" lvl="0" indent="-342900">
                        <a:spcAft>
                          <a:spcPts val="600"/>
                        </a:spcAft>
                        <a:buFont typeface="Symbol" panose="05050102010706020507" pitchFamily="18" charset="2"/>
                        <a:buChar char=""/>
                      </a:pPr>
                      <a:endParaRPr lang="en-GB" sz="1800" b="1">
                        <a:solidFill>
                          <a:srgbClr val="796E65"/>
                        </a:solidFill>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992971444"/>
                  </a:ext>
                </a:extLst>
              </a:tr>
            </a:tbl>
          </a:graphicData>
        </a:graphic>
      </p:graphicFrame>
      <p:sp>
        <p:nvSpPr>
          <p:cNvPr id="9" name="Title 1">
            <a:extLst>
              <a:ext uri="{FF2B5EF4-FFF2-40B4-BE49-F238E27FC236}">
                <a16:creationId xmlns:a16="http://schemas.microsoft.com/office/drawing/2014/main" id="{74E6C5B2-82A9-0DE0-CB56-1E07C7EF72F5}"/>
              </a:ext>
            </a:extLst>
          </p:cNvPr>
          <p:cNvSpPr txBox="1">
            <a:spLocks/>
          </p:cNvSpPr>
          <p:nvPr/>
        </p:nvSpPr>
        <p:spPr bwMode="auto">
          <a:xfrm>
            <a:off x="9109707" y="207730"/>
            <a:ext cx="2524522" cy="1529687"/>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l" rtl="0" fontAlgn="base">
              <a:spcBef>
                <a:spcPct val="0"/>
              </a:spcBef>
              <a:spcAft>
                <a:spcPct val="0"/>
              </a:spcAft>
              <a:defRPr sz="3200" b="1" kern="1200">
                <a:solidFill>
                  <a:srgbClr val="023554"/>
                </a:solidFill>
                <a:latin typeface="Georgia" panose="02040502050405020303" pitchFamily="18" charset="0"/>
                <a:ea typeface="+mj-ea"/>
                <a:cs typeface="Arial"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GB" sz="3000">
                <a:latin typeface="Georgia"/>
                <a:cs typeface="Arial"/>
              </a:rPr>
              <a:t>Session plan</a:t>
            </a:r>
            <a:br>
              <a:rPr lang="en-GB" sz="3600"/>
            </a:br>
            <a:endParaRPr lang="en-GB" sz="3600"/>
          </a:p>
        </p:txBody>
      </p:sp>
    </p:spTree>
    <p:extLst>
      <p:ext uri="{BB962C8B-B14F-4D97-AF65-F5344CB8AC3E}">
        <p14:creationId xmlns:p14="http://schemas.microsoft.com/office/powerpoint/2010/main" val="748209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67AEC9E-CC54-4397-877F-5E713CCED4B0}"/>
              </a:ext>
            </a:extLst>
          </p:cNvPr>
          <p:cNvGraphicFramePr>
            <a:graphicFrameLocks noGrp="1"/>
          </p:cNvGraphicFramePr>
          <p:nvPr>
            <p:extLst>
              <p:ext uri="{D42A27DB-BD31-4B8C-83A1-F6EECF244321}">
                <p14:modId xmlns:p14="http://schemas.microsoft.com/office/powerpoint/2010/main" val="1458413553"/>
              </p:ext>
            </p:extLst>
          </p:nvPr>
        </p:nvGraphicFramePr>
        <p:xfrm>
          <a:off x="2490439" y="111512"/>
          <a:ext cx="9563635" cy="6625554"/>
        </p:xfrm>
        <a:graphic>
          <a:graphicData uri="http://schemas.openxmlformats.org/drawingml/2006/table">
            <a:tbl>
              <a:tblPr firstRow="1" firstCol="1" bandRow="1">
                <a:tableStyleId>{5C22544A-7EE6-4342-B048-85BDC9FD1C3A}</a:tableStyleId>
              </a:tblPr>
              <a:tblGrid>
                <a:gridCol w="1706880">
                  <a:extLst>
                    <a:ext uri="{9D8B030D-6E8A-4147-A177-3AD203B41FA5}">
                      <a16:colId xmlns:a16="http://schemas.microsoft.com/office/drawing/2014/main" val="3588907392"/>
                    </a:ext>
                  </a:extLst>
                </a:gridCol>
                <a:gridCol w="6270525">
                  <a:extLst>
                    <a:ext uri="{9D8B030D-6E8A-4147-A177-3AD203B41FA5}">
                      <a16:colId xmlns:a16="http://schemas.microsoft.com/office/drawing/2014/main" val="2167065763"/>
                    </a:ext>
                  </a:extLst>
                </a:gridCol>
                <a:gridCol w="1586230">
                  <a:extLst>
                    <a:ext uri="{9D8B030D-6E8A-4147-A177-3AD203B41FA5}">
                      <a16:colId xmlns:a16="http://schemas.microsoft.com/office/drawing/2014/main" val="1600031064"/>
                    </a:ext>
                  </a:extLst>
                </a:gridCol>
              </a:tblGrid>
              <a:tr h="219006">
                <a:tc>
                  <a:txBody>
                    <a:bodyPr/>
                    <a:lstStyle/>
                    <a:p>
                      <a:pPr algn="l">
                        <a:spcAft>
                          <a:spcPts val="600"/>
                        </a:spcAft>
                      </a:pPr>
                      <a:endParaRPr lang="en-GB" sz="1200" b="1">
                        <a:solidFill>
                          <a:srgbClr val="023554"/>
                        </a:solidFill>
                        <a:effectLst/>
                        <a:latin typeface="Georgia"/>
                        <a:ea typeface="MS Mincho"/>
                        <a:cs typeface="Times New Roman"/>
                      </a:endParaRPr>
                    </a:p>
                  </a:txBody>
                  <a:tcPr marL="54000" marR="54000" marT="36000" marB="36000"/>
                </a:tc>
                <a:tc>
                  <a:txBody>
                    <a:bodyPr/>
                    <a:lstStyle/>
                    <a:p>
                      <a:pPr algn="l">
                        <a:spcAft>
                          <a:spcPts val="600"/>
                        </a:spcAft>
                      </a:pPr>
                      <a:r>
                        <a:rPr lang="en-GB" sz="1200">
                          <a:solidFill>
                            <a:srgbClr val="023554"/>
                          </a:solidFill>
                          <a:effectLst/>
                          <a:latin typeface="Georgia"/>
                        </a:rPr>
                        <a:t>Key Points/Notes</a:t>
                      </a:r>
                      <a:endParaRPr lang="en-GB" sz="1200" b="1">
                        <a:solidFill>
                          <a:srgbClr val="023554"/>
                        </a:solidFill>
                        <a:effectLst/>
                        <a:latin typeface="Georgia"/>
                        <a:ea typeface="MS Mincho"/>
                        <a:cs typeface="Times New Roman"/>
                      </a:endParaRPr>
                    </a:p>
                  </a:txBody>
                  <a:tcPr marL="54000" marR="54000" marT="36000" marB="36000" anchor="ctr"/>
                </a:tc>
                <a:tc>
                  <a:txBody>
                    <a:bodyPr/>
                    <a:lstStyle/>
                    <a:p>
                      <a:pPr algn="l">
                        <a:spcAft>
                          <a:spcPts val="600"/>
                        </a:spcAft>
                      </a:pPr>
                      <a:r>
                        <a:rPr lang="en-GB" sz="1200">
                          <a:solidFill>
                            <a:srgbClr val="023554"/>
                          </a:solidFill>
                          <a:effectLst/>
                          <a:latin typeface="Georgia"/>
                        </a:rPr>
                        <a:t>Resources</a:t>
                      </a:r>
                      <a:endParaRPr lang="en-GB" sz="1200" b="1">
                        <a:solidFill>
                          <a:srgbClr val="023554"/>
                        </a:solidFill>
                        <a:effectLst/>
                        <a:latin typeface="Georgia"/>
                        <a:ea typeface="MS Mincho"/>
                        <a:cs typeface="Times New Roman"/>
                      </a:endParaRPr>
                    </a:p>
                  </a:txBody>
                  <a:tcPr marL="54000" marR="54000" marT="36000" marB="36000" anchor="ctr"/>
                </a:tc>
                <a:extLst>
                  <a:ext uri="{0D108BD9-81ED-4DB2-BD59-A6C34878D82A}">
                    <a16:rowId xmlns:a16="http://schemas.microsoft.com/office/drawing/2014/main" val="596854593"/>
                  </a:ext>
                </a:extLst>
              </a:tr>
              <a:tr h="2682240">
                <a:tc>
                  <a:txBody>
                    <a:bodyPr/>
                    <a:lstStyle/>
                    <a:p>
                      <a:pPr algn="l">
                        <a:spcAft>
                          <a:spcPts val="600"/>
                        </a:spcAft>
                      </a:pPr>
                      <a:r>
                        <a:rPr lang="en-GB" sz="1200">
                          <a:solidFill>
                            <a:srgbClr val="023554"/>
                          </a:solidFill>
                          <a:effectLst/>
                          <a:latin typeface="Georgia"/>
                        </a:rPr>
                        <a:t>Introducing the research</a:t>
                      </a:r>
                    </a:p>
                    <a:p>
                      <a:pPr lvl="0" algn="l">
                        <a:spcAft>
                          <a:spcPts val="600"/>
                        </a:spcAft>
                        <a:buNone/>
                      </a:pPr>
                      <a:r>
                        <a:rPr lang="en-GB" sz="1200">
                          <a:solidFill>
                            <a:srgbClr val="023554"/>
                          </a:solidFill>
                          <a:effectLst/>
                          <a:latin typeface="Georgia"/>
                        </a:rPr>
                        <a:t>&amp; survey </a:t>
                      </a:r>
                    </a:p>
                  </a:txBody>
                  <a:tcPr marL="54000" marR="54000" marT="36000" marB="36000"/>
                </a:tc>
                <a:tc>
                  <a:txBody>
                    <a:bodyPr/>
                    <a:lstStyle/>
                    <a:p>
                      <a:pPr marL="342900" lvl="0" indent="-255270" algn="l">
                        <a:lnSpc>
                          <a:spcPct val="130000"/>
                        </a:lnSpc>
                        <a:buFont typeface="Symbol" panose="05050102010706020507" pitchFamily="18" charset="2"/>
                        <a:buChar char=""/>
                      </a:pPr>
                      <a:r>
                        <a:rPr lang="en-GB" sz="1200">
                          <a:solidFill>
                            <a:srgbClr val="023554"/>
                          </a:solidFill>
                          <a:effectLst/>
                          <a:latin typeface="Georgia"/>
                        </a:rPr>
                        <a:t>Tell the pupils that the school is taking part in the #BeeWell Programme</a:t>
                      </a:r>
                    </a:p>
                    <a:p>
                      <a:pPr marL="342900" lvl="0" indent="-255270" algn="l">
                        <a:lnSpc>
                          <a:spcPct val="130000"/>
                        </a:lnSpc>
                        <a:buFont typeface="Symbol" panose="05050102010706020507" pitchFamily="18" charset="2"/>
                        <a:buChar char=""/>
                      </a:pPr>
                      <a:r>
                        <a:rPr lang="en-GB" sz="1200">
                          <a:solidFill>
                            <a:srgbClr val="023554"/>
                          </a:solidFill>
                          <a:effectLst/>
                          <a:latin typeface="Georgia"/>
                        </a:rPr>
                        <a:t>Researchers want to understand more about young people’s mental health and wellbeing (see Glossary for definitions), and the factors that influence these.</a:t>
                      </a:r>
                    </a:p>
                    <a:p>
                      <a:pPr marL="342900" lvl="0" indent="-255270" algn="l">
                        <a:lnSpc>
                          <a:spcPct val="130000"/>
                        </a:lnSpc>
                        <a:buClr>
                          <a:srgbClr val="000000"/>
                        </a:buClr>
                        <a:buFont typeface="Symbol,sans-serif" panose="05050102010706020507" pitchFamily="18" charset="2"/>
                        <a:buChar char=""/>
                      </a:pPr>
                      <a:r>
                        <a:rPr lang="en-GB" sz="1200" b="0" i="0" u="none" strike="noStrike" noProof="0">
                          <a:solidFill>
                            <a:srgbClr val="023554"/>
                          </a:solidFill>
                          <a:effectLst/>
                          <a:latin typeface="Georgia"/>
                        </a:rPr>
                        <a:t>Please clarify that the survey is:</a:t>
                      </a:r>
                      <a:endParaRPr lang="en-US" sz="1200" b="0" i="0" u="none" strike="noStrike" noProof="0">
                        <a:solidFill>
                          <a:srgbClr val="000000"/>
                        </a:solidFill>
                        <a:effectLst/>
                        <a:latin typeface="Georgia"/>
                      </a:endParaRPr>
                    </a:p>
                    <a:p>
                      <a:pPr marL="800100" lvl="2" indent="-255270" algn="l">
                        <a:lnSpc>
                          <a:spcPct val="130000"/>
                        </a:lnSpc>
                        <a:buClr>
                          <a:srgbClr val="000000"/>
                        </a:buClr>
                        <a:buFont typeface="Courier New,monospace" panose="05050102010706020507" pitchFamily="18" charset="2"/>
                        <a:buChar char="o"/>
                      </a:pPr>
                      <a:r>
                        <a:rPr lang="en-GB" sz="1200" b="0" i="0" u="none" strike="noStrike" noProof="0">
                          <a:solidFill>
                            <a:srgbClr val="023554"/>
                          </a:solidFill>
                          <a:effectLst/>
                          <a:latin typeface="Georgia"/>
                        </a:rPr>
                        <a:t>an online survey about different aspects of their lives</a:t>
                      </a:r>
                      <a:endParaRPr lang="en-US" sz="1200" b="0" i="0" u="none" strike="noStrike" noProof="0">
                        <a:solidFill>
                          <a:srgbClr val="000000"/>
                        </a:solidFill>
                        <a:effectLst/>
                        <a:latin typeface="Georgia"/>
                      </a:endParaRPr>
                    </a:p>
                    <a:p>
                      <a:pPr marL="800100" lvl="2" indent="-255270" algn="l">
                        <a:lnSpc>
                          <a:spcPct val="130000"/>
                        </a:lnSpc>
                        <a:buClr>
                          <a:srgbClr val="000000"/>
                        </a:buClr>
                        <a:buFont typeface="Courier New,monospace" panose="05050102010706020507" pitchFamily="18" charset="2"/>
                        <a:buChar char="o"/>
                      </a:pPr>
                      <a:r>
                        <a:rPr lang="en-GB" sz="1200" b="0" i="0" u="none" strike="noStrike" noProof="0">
                          <a:solidFill>
                            <a:srgbClr val="023554"/>
                          </a:solidFill>
                          <a:effectLst/>
                          <a:latin typeface="Georgia"/>
                        </a:rPr>
                        <a:t>not a test</a:t>
                      </a:r>
                      <a:endParaRPr lang="en-US" sz="1200" b="0" i="0" u="none" strike="noStrike" noProof="0">
                        <a:solidFill>
                          <a:srgbClr val="000000"/>
                        </a:solidFill>
                        <a:effectLst/>
                        <a:latin typeface="Georgia"/>
                      </a:endParaRPr>
                    </a:p>
                    <a:p>
                      <a:pPr marL="800100" lvl="2" indent="-255270" algn="l">
                        <a:lnSpc>
                          <a:spcPct val="130000"/>
                        </a:lnSpc>
                        <a:buClr>
                          <a:srgbClr val="000000"/>
                        </a:buClr>
                        <a:buFont typeface="Courier New,monospace" panose="05050102010706020507" pitchFamily="18" charset="2"/>
                        <a:buChar char="o"/>
                      </a:pPr>
                      <a:r>
                        <a:rPr lang="en-GB" sz="1200" b="0" i="0" u="none" strike="noStrike" noProof="0">
                          <a:solidFill>
                            <a:srgbClr val="023554"/>
                          </a:solidFill>
                          <a:effectLst/>
                          <a:latin typeface="Georgia"/>
                        </a:rPr>
                        <a:t>completely anonymous – parents and teachers will not see any answers</a:t>
                      </a:r>
                      <a:endParaRPr lang="en-US" sz="1200" b="0" i="0" u="none" strike="noStrike" noProof="0">
                        <a:solidFill>
                          <a:srgbClr val="000000"/>
                        </a:solidFill>
                        <a:effectLst/>
                        <a:latin typeface="Georgia"/>
                      </a:endParaRPr>
                    </a:p>
                    <a:p>
                      <a:pPr marL="342900" lvl="0" indent="-255270" algn="l">
                        <a:lnSpc>
                          <a:spcPct val="130000"/>
                        </a:lnSpc>
                        <a:buClr>
                          <a:srgbClr val="000000"/>
                        </a:buClr>
                        <a:buFont typeface="Symbol,sans-serif" panose="05050102010706020507" pitchFamily="18" charset="2"/>
                        <a:buChar char=""/>
                      </a:pPr>
                      <a:r>
                        <a:rPr lang="en-GB" sz="1200" b="0" i="0" u="none" strike="noStrike" noProof="0">
                          <a:solidFill>
                            <a:srgbClr val="023554"/>
                          </a:solidFill>
                          <a:effectLst/>
                          <a:latin typeface="Georgia"/>
                        </a:rPr>
                        <a:t>Ask the pupils if they have any questions about the survey.</a:t>
                      </a:r>
                      <a:endParaRPr lang="en-US" sz="1200" b="0" i="0" u="none" strike="noStrike" noProof="0">
                        <a:solidFill>
                          <a:srgbClr val="000000"/>
                        </a:solidFill>
                        <a:effectLst/>
                        <a:latin typeface="Georgia"/>
                      </a:endParaRPr>
                    </a:p>
                    <a:p>
                      <a:pPr marL="342900" lvl="0" indent="-255270" algn="l">
                        <a:lnSpc>
                          <a:spcPct val="130000"/>
                        </a:lnSpc>
                        <a:buClr>
                          <a:srgbClr val="000000"/>
                        </a:buClr>
                        <a:buFont typeface="Symbol,sans-serif" panose="05050102010706020507" pitchFamily="18" charset="2"/>
                        <a:buChar char=""/>
                      </a:pPr>
                      <a:r>
                        <a:rPr lang="en-GB" sz="1200" b="0" i="0" u="none" strike="noStrike" noProof="0">
                          <a:solidFill>
                            <a:srgbClr val="023554"/>
                          </a:solidFill>
                          <a:effectLst/>
                          <a:latin typeface="Georgia"/>
                        </a:rPr>
                        <a:t>Highlight who pupils can talk to if they think they need some help or support.</a:t>
                      </a:r>
                      <a:endParaRPr lang="en-US" sz="1200" b="0" i="0" u="none" strike="noStrike" noProof="0">
                        <a:solidFill>
                          <a:srgbClr val="000000"/>
                        </a:solidFill>
                        <a:effectLst/>
                        <a:latin typeface="Georgia"/>
                      </a:endParaRPr>
                    </a:p>
                    <a:p>
                      <a:pPr marL="342900" lvl="0" indent="-255270" algn="l">
                        <a:lnSpc>
                          <a:spcPct val="130000"/>
                        </a:lnSpc>
                        <a:buClr>
                          <a:srgbClr val="000000"/>
                        </a:buClr>
                        <a:buFont typeface="Symbol,sans-serif" panose="05050102010706020507" pitchFamily="18" charset="2"/>
                        <a:buChar char=""/>
                      </a:pPr>
                      <a:r>
                        <a:rPr lang="en-GB" sz="1200" b="0" i="0" u="none" strike="noStrike" noProof="0">
                          <a:solidFill>
                            <a:srgbClr val="023554"/>
                          </a:solidFill>
                          <a:effectLst/>
                          <a:latin typeface="Georgia"/>
                        </a:rPr>
                        <a:t>Work through two example questions with the pupils to help them to understand how the questions work.</a:t>
                      </a:r>
                      <a:endParaRPr lang="en-US" sz="1200" b="0" i="0" u="none" strike="noStrike" noProof="0">
                        <a:solidFill>
                          <a:srgbClr val="000000"/>
                        </a:solidFill>
                        <a:effectLst/>
                        <a:latin typeface="Georgia"/>
                      </a:endParaRPr>
                    </a:p>
                    <a:p>
                      <a:pPr marL="342900" lvl="0" indent="-255270" algn="l">
                        <a:lnSpc>
                          <a:spcPct val="130000"/>
                        </a:lnSpc>
                        <a:buClr>
                          <a:srgbClr val="000000"/>
                        </a:buClr>
                        <a:buFont typeface="Symbol,sans-serif" panose="05050102010706020507" pitchFamily="18" charset="2"/>
                        <a:buChar char=""/>
                      </a:pPr>
                      <a:r>
                        <a:rPr lang="en-GB" sz="1200" b="0" i="0" u="none" strike="noStrike" noProof="0">
                          <a:solidFill>
                            <a:srgbClr val="023554"/>
                          </a:solidFill>
                          <a:effectLst/>
                          <a:latin typeface="Georgia"/>
                        </a:rPr>
                        <a:t>Encourage young people hover over definitions if they are unsure on the meaning of a particular word.</a:t>
                      </a:r>
                      <a:endParaRPr lang="en-GB" sz="1200" b="0" i="0" u="none" strike="noStrike" noProof="0">
                        <a:solidFill>
                          <a:srgbClr val="FF0000"/>
                        </a:solidFill>
                        <a:effectLst/>
                        <a:highlight>
                          <a:srgbClr val="FFFF00"/>
                        </a:highlight>
                        <a:latin typeface="Georgia"/>
                      </a:endParaRPr>
                    </a:p>
                  </a:txBody>
                  <a:tcPr marL="54000" marR="54000" marT="36000" marB="36000"/>
                </a:tc>
                <a:tc>
                  <a:txBody>
                    <a:bodyPr/>
                    <a:lstStyle/>
                    <a:p>
                      <a:pPr algn="l"/>
                      <a:r>
                        <a:rPr lang="en-GB" sz="1200">
                          <a:solidFill>
                            <a:srgbClr val="023554"/>
                          </a:solidFill>
                          <a:effectLst/>
                          <a:latin typeface="Georgia"/>
                        </a:rPr>
                        <a:t>Year 7 presentation slides</a:t>
                      </a:r>
                      <a:endParaRPr lang="en-GB" sz="1200">
                        <a:solidFill>
                          <a:srgbClr val="023554"/>
                        </a:solidFill>
                        <a:effectLst/>
                        <a:latin typeface="Georgia"/>
                        <a:ea typeface="MS Mincho"/>
                        <a:cs typeface="Times New Roman"/>
                      </a:endParaRPr>
                    </a:p>
                    <a:p>
                      <a:pPr lvl="0" algn="l">
                        <a:buNone/>
                      </a:pPr>
                      <a:r>
                        <a:rPr lang="en-GB" sz="1200">
                          <a:solidFill>
                            <a:srgbClr val="023554"/>
                          </a:solidFill>
                          <a:effectLst/>
                          <a:latin typeface="Georgia"/>
                        </a:rPr>
                        <a:t>Year 10 presentation slides </a:t>
                      </a:r>
                      <a:endParaRPr lang="en-GB" sz="1200">
                        <a:solidFill>
                          <a:srgbClr val="023554"/>
                        </a:solidFill>
                        <a:effectLst/>
                        <a:latin typeface="Georgia"/>
                        <a:ea typeface="MS Mincho"/>
                        <a:cs typeface="Times New Roman"/>
                      </a:endParaRPr>
                    </a:p>
                    <a:p>
                      <a:pPr lvl="0" algn="l">
                        <a:buNone/>
                      </a:pPr>
                      <a:r>
                        <a:rPr lang="en-GB" sz="1200">
                          <a:solidFill>
                            <a:srgbClr val="023554"/>
                          </a:solidFill>
                          <a:effectLst/>
                          <a:latin typeface="Georgia"/>
                        </a:rPr>
                        <a:t>Introduction to #BeeWell video</a:t>
                      </a:r>
                    </a:p>
                    <a:p>
                      <a:pPr lvl="0" algn="l">
                        <a:buNone/>
                      </a:pPr>
                      <a:r>
                        <a:rPr lang="en-GB" sz="1200">
                          <a:solidFill>
                            <a:srgbClr val="023554"/>
                          </a:solidFill>
                          <a:effectLst/>
                          <a:latin typeface="Georgia"/>
                        </a:rPr>
                        <a:t>Glossary (Slides 14-16 of this PowerPoint)</a:t>
                      </a:r>
                      <a:endParaRPr lang="en-GB" sz="1200">
                        <a:solidFill>
                          <a:srgbClr val="023554"/>
                        </a:solidFill>
                        <a:effectLst/>
                        <a:latin typeface="Georgia"/>
                        <a:ea typeface="MS Mincho"/>
                        <a:cs typeface="Times New Roman"/>
                      </a:endParaRPr>
                    </a:p>
                  </a:txBody>
                  <a:tcPr marL="54000" marR="54000" marT="36000" marB="36000"/>
                </a:tc>
                <a:extLst>
                  <a:ext uri="{0D108BD9-81ED-4DB2-BD59-A6C34878D82A}">
                    <a16:rowId xmlns:a16="http://schemas.microsoft.com/office/drawing/2014/main" val="1402064128"/>
                  </a:ext>
                </a:extLst>
              </a:tr>
              <a:tr h="1270000">
                <a:tc>
                  <a:txBody>
                    <a:bodyPr/>
                    <a:lstStyle/>
                    <a:p>
                      <a:pPr algn="l">
                        <a:spcAft>
                          <a:spcPts val="600"/>
                        </a:spcAft>
                      </a:pPr>
                      <a:r>
                        <a:rPr lang="en-GB" sz="1200">
                          <a:solidFill>
                            <a:srgbClr val="023554"/>
                          </a:solidFill>
                          <a:effectLst/>
                          <a:latin typeface="Georgia"/>
                        </a:rPr>
                        <a:t>Pupils completing the survey</a:t>
                      </a:r>
                      <a:endParaRPr lang="en-GB" sz="1200" b="1">
                        <a:solidFill>
                          <a:srgbClr val="023554"/>
                        </a:solidFill>
                        <a:effectLst/>
                        <a:latin typeface="Georgia"/>
                        <a:ea typeface="MS Mincho"/>
                        <a:cs typeface="Times New Roman"/>
                      </a:endParaRPr>
                    </a:p>
                  </a:txBody>
                  <a:tcPr marL="54000" marR="54000" marT="36000" marB="36000"/>
                </a:tc>
                <a:tc>
                  <a:txBody>
                    <a:bodyPr/>
                    <a:lstStyle/>
                    <a:p>
                      <a:pPr marL="342900" lvl="0" indent="-255270" algn="l">
                        <a:lnSpc>
                          <a:spcPct val="130000"/>
                        </a:lnSpc>
                        <a:buFont typeface="Symbol" panose="05050102010706020507" pitchFamily="18" charset="2"/>
                        <a:buChar char=""/>
                      </a:pPr>
                      <a:r>
                        <a:rPr lang="en-GB" sz="1200">
                          <a:solidFill>
                            <a:srgbClr val="023554"/>
                          </a:solidFill>
                          <a:effectLst/>
                          <a:latin typeface="Georgia"/>
                        </a:rPr>
                        <a:t>Each pupil has a unique password that will allow them access to the survey.</a:t>
                      </a:r>
                    </a:p>
                    <a:p>
                      <a:pPr marL="342900" lvl="0" indent="-255270" algn="l">
                        <a:lnSpc>
                          <a:spcPct val="130000"/>
                        </a:lnSpc>
                        <a:buFont typeface="Symbol" panose="05050102010706020507" pitchFamily="18" charset="2"/>
                        <a:buChar char=""/>
                      </a:pPr>
                      <a:r>
                        <a:rPr lang="en-GB" sz="1200">
                          <a:solidFill>
                            <a:srgbClr val="023554"/>
                          </a:solidFill>
                          <a:effectLst/>
                          <a:latin typeface="Georgia"/>
                        </a:rPr>
                        <a:t>Reiterate that pupils should not be looking at each other’s answers.</a:t>
                      </a:r>
                      <a:endParaRPr lang="en-GB" sz="1200">
                        <a:solidFill>
                          <a:srgbClr val="023554"/>
                        </a:solidFill>
                        <a:effectLst/>
                        <a:latin typeface="Georgia"/>
                        <a:ea typeface="MS Mincho"/>
                        <a:cs typeface="Times New Roman"/>
                      </a:endParaRPr>
                    </a:p>
                  </a:txBody>
                  <a:tcPr marL="54000" marR="54000" marT="36000" marB="36000"/>
                </a:tc>
                <a:tc>
                  <a:txBody>
                    <a:bodyPr/>
                    <a:lstStyle/>
                    <a:p>
                      <a:pPr algn="l">
                        <a:lnSpc>
                          <a:spcPct val="150000"/>
                        </a:lnSpc>
                      </a:pPr>
                      <a:r>
                        <a:rPr lang="en-GB" sz="1200">
                          <a:solidFill>
                            <a:srgbClr val="023554"/>
                          </a:solidFill>
                          <a:effectLst/>
                          <a:latin typeface="Georgia"/>
                        </a:rPr>
                        <a:t>Pupil FAQs (Slides 12-13 of this PowerPoint)</a:t>
                      </a:r>
                      <a:endParaRPr lang="en-US" sz="1200">
                        <a:latin typeface="Georgia"/>
                      </a:endParaRPr>
                    </a:p>
                    <a:p>
                      <a:pPr algn="l">
                        <a:lnSpc>
                          <a:spcPct val="150000"/>
                        </a:lnSpc>
                      </a:pPr>
                      <a:r>
                        <a:rPr lang="en-GB" sz="1200">
                          <a:solidFill>
                            <a:srgbClr val="023554"/>
                          </a:solidFill>
                          <a:effectLst/>
                          <a:latin typeface="Georgia"/>
                        </a:rPr>
                        <a:t>Staff FAQs (Slides 10-11 of this PowerPoint)</a:t>
                      </a:r>
                    </a:p>
                    <a:p>
                      <a:pPr algn="l">
                        <a:lnSpc>
                          <a:spcPct val="150000"/>
                        </a:lnSpc>
                      </a:pPr>
                      <a:r>
                        <a:rPr lang="en-GB" sz="1200">
                          <a:solidFill>
                            <a:srgbClr val="023554"/>
                          </a:solidFill>
                          <a:effectLst/>
                          <a:latin typeface="Georgia"/>
                        </a:rPr>
                        <a:t>Glossary (Slides 14-16 of this PowerPoint)</a:t>
                      </a:r>
                    </a:p>
                  </a:txBody>
                  <a:tcPr marL="54000" marR="54000" marT="36000" marB="36000"/>
                </a:tc>
                <a:extLst>
                  <a:ext uri="{0D108BD9-81ED-4DB2-BD59-A6C34878D82A}">
                    <a16:rowId xmlns:a16="http://schemas.microsoft.com/office/drawing/2014/main" val="1513138139"/>
                  </a:ext>
                </a:extLst>
              </a:tr>
              <a:tr h="867268">
                <a:tc>
                  <a:txBody>
                    <a:bodyPr/>
                    <a:lstStyle/>
                    <a:p>
                      <a:pPr algn="l">
                        <a:spcAft>
                          <a:spcPts val="600"/>
                        </a:spcAft>
                      </a:pPr>
                      <a:r>
                        <a:rPr lang="en-GB" sz="1200">
                          <a:solidFill>
                            <a:srgbClr val="023554"/>
                          </a:solidFill>
                          <a:effectLst/>
                          <a:latin typeface="Georgia"/>
                        </a:rPr>
                        <a:t>Summary</a:t>
                      </a:r>
                      <a:endParaRPr lang="en-GB" sz="1200" b="1">
                        <a:solidFill>
                          <a:srgbClr val="023554"/>
                        </a:solidFill>
                        <a:effectLst/>
                        <a:latin typeface="Georgia"/>
                        <a:ea typeface="MS Mincho"/>
                        <a:cs typeface="Times New Roman"/>
                      </a:endParaRPr>
                    </a:p>
                  </a:txBody>
                  <a:tcPr marL="54000" marR="54000" marT="36000" marB="36000"/>
                </a:tc>
                <a:tc>
                  <a:txBody>
                    <a:bodyPr/>
                    <a:lstStyle/>
                    <a:p>
                      <a:pPr marL="342900" lvl="0" indent="-255270" algn="l">
                        <a:lnSpc>
                          <a:spcPct val="130000"/>
                        </a:lnSpc>
                        <a:buFont typeface="Symbol" panose="05050102010706020507" pitchFamily="18" charset="2"/>
                        <a:buChar char=""/>
                      </a:pPr>
                      <a:r>
                        <a:rPr lang="en-GB" sz="1200">
                          <a:solidFill>
                            <a:srgbClr val="023554"/>
                          </a:solidFill>
                          <a:effectLst/>
                          <a:latin typeface="Georgia"/>
                        </a:rPr>
                        <a:t>Reiterate that the survey is anonymous, and no teachers or parents will be able to see the answers – highlight once again the people in the school that pupils can talk to.</a:t>
                      </a:r>
                    </a:p>
                    <a:p>
                      <a:pPr marL="342900" lvl="0" indent="-255270" algn="l">
                        <a:lnSpc>
                          <a:spcPct val="130000"/>
                        </a:lnSpc>
                        <a:buFont typeface="Symbol" panose="05050102010706020507" pitchFamily="18" charset="2"/>
                        <a:buChar char=""/>
                      </a:pPr>
                      <a:r>
                        <a:rPr lang="en-GB" sz="1200">
                          <a:solidFill>
                            <a:srgbClr val="023554"/>
                          </a:solidFill>
                          <a:effectLst/>
                          <a:latin typeface="Georgia"/>
                        </a:rPr>
                        <a:t>Ask the pupils for any questions that they may have about the survey, now that they have completed it.</a:t>
                      </a:r>
                      <a:endParaRPr lang="en-GB" sz="1200">
                        <a:solidFill>
                          <a:srgbClr val="023554"/>
                        </a:solidFill>
                        <a:effectLst/>
                        <a:latin typeface="Georgia"/>
                        <a:ea typeface="MS Mincho"/>
                        <a:cs typeface="Times New Roman"/>
                      </a:endParaRPr>
                    </a:p>
                  </a:txBody>
                  <a:tcPr marL="54000" marR="54000" marT="36000" marB="36000"/>
                </a:tc>
                <a:tc>
                  <a:txBody>
                    <a:bodyPr/>
                    <a:lstStyle/>
                    <a:p>
                      <a:pPr algn="l"/>
                      <a:r>
                        <a:rPr lang="en-GB" sz="1200">
                          <a:solidFill>
                            <a:srgbClr val="023554"/>
                          </a:solidFill>
                          <a:effectLst/>
                          <a:latin typeface="Georgia"/>
                        </a:rPr>
                        <a:t>None</a:t>
                      </a:r>
                      <a:endParaRPr lang="en-GB" sz="1200">
                        <a:solidFill>
                          <a:srgbClr val="023554"/>
                        </a:solidFill>
                        <a:effectLst/>
                        <a:latin typeface="Georgia"/>
                        <a:ea typeface="MS Mincho"/>
                        <a:cs typeface="Times New Roman"/>
                      </a:endParaRPr>
                    </a:p>
                  </a:txBody>
                  <a:tcPr marL="54000" marR="54000" marT="36000" marB="36000"/>
                </a:tc>
                <a:extLst>
                  <a:ext uri="{0D108BD9-81ED-4DB2-BD59-A6C34878D82A}">
                    <a16:rowId xmlns:a16="http://schemas.microsoft.com/office/drawing/2014/main" val="2883122593"/>
                  </a:ext>
                </a:extLst>
              </a:tr>
            </a:tbl>
          </a:graphicData>
        </a:graphic>
      </p:graphicFrame>
    </p:spTree>
    <p:extLst>
      <p:ext uri="{BB962C8B-B14F-4D97-AF65-F5344CB8AC3E}">
        <p14:creationId xmlns:p14="http://schemas.microsoft.com/office/powerpoint/2010/main" val="77350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Picture 4" descr="Shape, circle">
            <a:extLst>
              <a:ext uri="{FF2B5EF4-FFF2-40B4-BE49-F238E27FC236}">
                <a16:creationId xmlns:a16="http://schemas.microsoft.com/office/drawing/2014/main" id="{420A073A-5A27-F605-7DDB-FE36E1C9CF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778625">
            <a:off x="7999973" y="-2195526"/>
            <a:ext cx="4570369" cy="4398551"/>
          </a:xfrm>
          <a:prstGeom prst="rect">
            <a:avLst/>
          </a:prstGeom>
        </p:spPr>
      </p:pic>
      <p:sp>
        <p:nvSpPr>
          <p:cNvPr id="6" name="Content Placeholder 2">
            <a:extLst>
              <a:ext uri="{FF2B5EF4-FFF2-40B4-BE49-F238E27FC236}">
                <a16:creationId xmlns:a16="http://schemas.microsoft.com/office/drawing/2014/main" id="{48FAA10D-8015-4F0C-A6AC-BC9D15239B7E}"/>
              </a:ext>
            </a:extLst>
          </p:cNvPr>
          <p:cNvSpPr txBox="1">
            <a:spLocks/>
          </p:cNvSpPr>
          <p:nvPr/>
        </p:nvSpPr>
        <p:spPr>
          <a:xfrm>
            <a:off x="2524122" y="459261"/>
            <a:ext cx="5808048" cy="3166139"/>
          </a:xfrm>
          <a:prstGeom prst="rect">
            <a:avLst/>
          </a:prstGeom>
        </p:spPr>
        <p:txBody>
          <a:bodyPr lIns="91440" tIns="45720" rIns="91440" bIns="45720" anchor="t"/>
          <a:lstStyle>
            <a:lvl1pPr marL="342900" indent="-34290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mn-ea"/>
                <a:cs typeface="Arial" pitchFamily="34" charset="0"/>
              </a:defRPr>
            </a:lvl1pPr>
            <a:lvl2pPr marL="742950" indent="-28575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mn-ea"/>
                <a:cs typeface="Arial" pitchFamily="34" charset="0"/>
              </a:defRPr>
            </a:lvl2pPr>
            <a:lvl3pPr marL="1143000" indent="-22860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mn-ea"/>
                <a:cs typeface="Arial" pitchFamily="34" charset="0"/>
              </a:defRPr>
            </a:lvl3pPr>
            <a:lvl4pPr marL="1600200" indent="-22860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mn-ea"/>
                <a:cs typeface="Arial" pitchFamily="34" charset="0"/>
              </a:defRPr>
            </a:lvl4pPr>
            <a:lvl5pPr marL="2057400" indent="-22860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b="1">
                <a:latin typeface="Georgia"/>
                <a:cs typeface="Arial"/>
              </a:rPr>
              <a:t>Principles:</a:t>
            </a:r>
          </a:p>
          <a:p>
            <a:r>
              <a:rPr lang="en-US" sz="2000">
                <a:latin typeface="Georgia"/>
                <a:cs typeface="Arial"/>
              </a:rPr>
              <a:t>We want everyone to have the support they need to enable them to take part.  </a:t>
            </a:r>
          </a:p>
          <a:p>
            <a:r>
              <a:rPr lang="en-US" sz="2000">
                <a:latin typeface="Georgia"/>
                <a:cs typeface="Arial"/>
              </a:rPr>
              <a:t>You are the experts, your staff know your pupils best and so you are best placed to know how each young person is best supported. </a:t>
            </a:r>
          </a:p>
          <a:p>
            <a:r>
              <a:rPr lang="en-US" sz="2000">
                <a:latin typeface="Georgia"/>
                <a:cs typeface="Arial"/>
              </a:rPr>
              <a:t>As far as possible, support should align with usual practice in your setting.  </a:t>
            </a:r>
          </a:p>
          <a:p>
            <a:r>
              <a:rPr lang="en-US" sz="2000">
                <a:latin typeface="Georgia"/>
                <a:cs typeface="Arial"/>
              </a:rPr>
              <a:t>Plan ahead to ensure support is available.</a:t>
            </a:r>
            <a:endParaRPr lang="en-US" sz="2000"/>
          </a:p>
          <a:p>
            <a:pPr marL="0" indent="0">
              <a:buFont typeface="Arial" pitchFamily="34" charset="0"/>
              <a:buNone/>
            </a:pPr>
            <a:endParaRPr lang="en-US" sz="1800"/>
          </a:p>
          <a:p>
            <a:pPr marL="0" indent="0">
              <a:buFont typeface="Arial" pitchFamily="34" charset="0"/>
              <a:buNone/>
            </a:pPr>
            <a:endParaRPr lang="en-US" sz="1600"/>
          </a:p>
          <a:p>
            <a:pPr marL="0" indent="0">
              <a:buFont typeface="Arial" pitchFamily="34" charset="0"/>
              <a:buNone/>
            </a:pPr>
            <a:endParaRPr lang="en-US" sz="1600"/>
          </a:p>
          <a:p>
            <a:endParaRPr lang="en-US" sz="1600"/>
          </a:p>
        </p:txBody>
      </p:sp>
      <p:sp>
        <p:nvSpPr>
          <p:cNvPr id="7" name="Content Placeholder 2">
            <a:extLst>
              <a:ext uri="{FF2B5EF4-FFF2-40B4-BE49-F238E27FC236}">
                <a16:creationId xmlns:a16="http://schemas.microsoft.com/office/drawing/2014/main" id="{8750E605-6E21-446D-BB2B-243465F0451F}"/>
              </a:ext>
            </a:extLst>
          </p:cNvPr>
          <p:cNvSpPr txBox="1">
            <a:spLocks/>
          </p:cNvSpPr>
          <p:nvPr/>
        </p:nvSpPr>
        <p:spPr>
          <a:xfrm>
            <a:off x="585048" y="3629564"/>
            <a:ext cx="10890223" cy="2117730"/>
          </a:xfrm>
          <a:prstGeom prst="rect">
            <a:avLst/>
          </a:prstGeom>
        </p:spPr>
        <p:txBody>
          <a:bodyPr lIns="91440" tIns="45720" rIns="91440" bIns="45720" anchor="t"/>
          <a:lstStyle>
            <a:lvl1pPr marL="342900" indent="-34290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mn-ea"/>
                <a:cs typeface="Arial" pitchFamily="34" charset="0"/>
              </a:defRPr>
            </a:lvl1pPr>
            <a:lvl2pPr marL="742950" indent="-28575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mn-ea"/>
                <a:cs typeface="Arial" pitchFamily="34" charset="0"/>
              </a:defRPr>
            </a:lvl2pPr>
            <a:lvl3pPr marL="1143000" indent="-22860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mn-ea"/>
                <a:cs typeface="Arial" pitchFamily="34" charset="0"/>
              </a:defRPr>
            </a:lvl3pPr>
            <a:lvl4pPr marL="1600200" indent="-22860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mn-ea"/>
                <a:cs typeface="Arial" pitchFamily="34" charset="0"/>
              </a:defRPr>
            </a:lvl4pPr>
            <a:lvl5pPr marL="2057400" indent="-228600" algn="l" rtl="0" fontAlgn="base">
              <a:spcBef>
                <a:spcPct val="20000"/>
              </a:spcBef>
              <a:spcAft>
                <a:spcPct val="0"/>
              </a:spcAft>
              <a:buFont typeface="Arial" pitchFamily="34" charset="0"/>
              <a:buChar char="»"/>
              <a:defRPr sz="2800" kern="1200">
                <a:solidFill>
                  <a:srgbClr val="023554"/>
                </a:solidFill>
                <a:latin typeface="Georgia" panose="02040502050405020303" pitchFamily="18"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b="1">
                <a:latin typeface="Georgia"/>
                <a:ea typeface="Open Sans"/>
                <a:cs typeface="Arial"/>
              </a:rPr>
              <a:t>Support could include:</a:t>
            </a:r>
            <a:endParaRPr lang="en-US" sz="1800" b="1"/>
          </a:p>
          <a:p>
            <a:r>
              <a:rPr lang="en-US" sz="1800">
                <a:latin typeface="Georgia"/>
                <a:cs typeface="Arial"/>
              </a:rPr>
              <a:t>Reading the text to the young person.</a:t>
            </a:r>
            <a:endParaRPr lang="en-US" sz="1800"/>
          </a:p>
          <a:p>
            <a:r>
              <a:rPr lang="en-US" sz="1800">
                <a:latin typeface="Georgia"/>
                <a:cs typeface="Arial"/>
              </a:rPr>
              <a:t>Explaining words and concepts to help them understand. Various questions in the survey will have a hover over function with further information and definitions to assist young people in answering the question. </a:t>
            </a:r>
            <a:endParaRPr lang="en-US" sz="1800"/>
          </a:p>
          <a:p>
            <a:r>
              <a:rPr lang="en-US" sz="1800">
                <a:latin typeface="Georgia"/>
                <a:cs typeface="Arial"/>
              </a:rPr>
              <a:t>Providing breaks (the survey can be completed in multiple sittings).</a:t>
            </a:r>
            <a:endParaRPr lang="en-US" sz="1800"/>
          </a:p>
          <a:p>
            <a:pPr marL="0" indent="0">
              <a:buFont typeface="Arial" pitchFamily="34" charset="0"/>
              <a:buNone/>
            </a:pPr>
            <a:r>
              <a:rPr lang="en-US" sz="1800" b="1">
                <a:latin typeface="Georgia"/>
                <a:cs typeface="Arial"/>
              </a:rPr>
              <a:t>Do try to provide some privacy when the young person is choosing their response – this can be as simple as looking away.</a:t>
            </a:r>
            <a:endParaRPr lang="en-US" sz="1800" b="1"/>
          </a:p>
          <a:p>
            <a:endParaRPr lang="en-US"/>
          </a:p>
        </p:txBody>
      </p:sp>
      <p:sp>
        <p:nvSpPr>
          <p:cNvPr id="3" name="TextBox 2">
            <a:extLst>
              <a:ext uri="{FF2B5EF4-FFF2-40B4-BE49-F238E27FC236}">
                <a16:creationId xmlns:a16="http://schemas.microsoft.com/office/drawing/2014/main" id="{EC1CB883-B36B-4157-833E-6C513D5EDA04}"/>
              </a:ext>
            </a:extLst>
          </p:cNvPr>
          <p:cNvSpPr txBox="1"/>
          <p:nvPr/>
        </p:nvSpPr>
        <p:spPr>
          <a:xfrm>
            <a:off x="582253" y="6099935"/>
            <a:ext cx="6976153" cy="369332"/>
          </a:xfrm>
          <a:prstGeom prst="rect">
            <a:avLst/>
          </a:prstGeom>
          <a:noFill/>
        </p:spPr>
        <p:txBody>
          <a:bodyPr wrap="square" rtlCol="0">
            <a:spAutoFit/>
          </a:bodyPr>
          <a:lstStyle/>
          <a:p>
            <a:r>
              <a:rPr lang="en-GB" i="1">
                <a:solidFill>
                  <a:srgbClr val="023554"/>
                </a:solidFill>
                <a:latin typeface="Georgia" panose="02040502050405020303" pitchFamily="18" charset="0"/>
              </a:rPr>
              <a:t>More information can be found in Staff FAQs and Pupil FAQs</a:t>
            </a:r>
          </a:p>
        </p:txBody>
      </p:sp>
      <p:sp>
        <p:nvSpPr>
          <p:cNvPr id="2" name="Title 1">
            <a:extLst>
              <a:ext uri="{FF2B5EF4-FFF2-40B4-BE49-F238E27FC236}">
                <a16:creationId xmlns:a16="http://schemas.microsoft.com/office/drawing/2014/main" id="{2BCAFC64-9365-48AF-9AB9-931D44F592F1}"/>
              </a:ext>
            </a:extLst>
          </p:cNvPr>
          <p:cNvSpPr>
            <a:spLocks noGrp="1"/>
          </p:cNvSpPr>
          <p:nvPr>
            <p:ph type="title"/>
          </p:nvPr>
        </p:nvSpPr>
        <p:spPr>
          <a:xfrm>
            <a:off x="7934164" y="-190526"/>
            <a:ext cx="3730073" cy="2507264"/>
          </a:xfrm>
        </p:spPr>
        <p:txBody>
          <a:bodyPr/>
          <a:lstStyle/>
          <a:p>
            <a:pPr algn="r"/>
            <a:r>
              <a:rPr lang="en-GB" sz="3000">
                <a:latin typeface="Georgia"/>
                <a:cs typeface="Arial"/>
              </a:rPr>
              <a:t>Supporting pupils with additional needs</a:t>
            </a:r>
          </a:p>
        </p:txBody>
      </p:sp>
    </p:spTree>
    <p:extLst>
      <p:ext uri="{BB962C8B-B14F-4D97-AF65-F5344CB8AC3E}">
        <p14:creationId xmlns:p14="http://schemas.microsoft.com/office/powerpoint/2010/main" val="3680197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7" name="Picture 6" descr="Shape, circle&#10;&#10;Description automatically generated">
            <a:extLst>
              <a:ext uri="{FF2B5EF4-FFF2-40B4-BE49-F238E27FC236}">
                <a16:creationId xmlns:a16="http://schemas.microsoft.com/office/drawing/2014/main" id="{ED0272B9-60EE-77AD-5920-D3E1C57EE2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778625">
            <a:off x="7603425" y="-2587538"/>
            <a:ext cx="4570369" cy="4398551"/>
          </a:xfrm>
          <a:prstGeom prst="rect">
            <a:avLst/>
          </a:prstGeom>
        </p:spPr>
      </p:pic>
      <p:sp>
        <p:nvSpPr>
          <p:cNvPr id="2" name="Title 1">
            <a:extLst>
              <a:ext uri="{FF2B5EF4-FFF2-40B4-BE49-F238E27FC236}">
                <a16:creationId xmlns:a16="http://schemas.microsoft.com/office/drawing/2014/main" id="{2BCAFC64-9365-48AF-9AB9-931D44F592F1}"/>
              </a:ext>
            </a:extLst>
          </p:cNvPr>
          <p:cNvSpPr>
            <a:spLocks noGrp="1"/>
          </p:cNvSpPr>
          <p:nvPr>
            <p:ph type="title"/>
          </p:nvPr>
        </p:nvSpPr>
        <p:spPr>
          <a:xfrm>
            <a:off x="8711648" y="560297"/>
            <a:ext cx="3309268" cy="1143000"/>
          </a:xfrm>
        </p:spPr>
        <p:txBody>
          <a:bodyPr/>
          <a:lstStyle/>
          <a:p>
            <a:r>
              <a:rPr lang="en-GB" sz="3000">
                <a:latin typeface="Georgia"/>
                <a:cs typeface="Arial"/>
              </a:rPr>
              <a:t>Signposting to support</a:t>
            </a:r>
            <a:br>
              <a:rPr lang="en-GB" sz="3600"/>
            </a:br>
            <a:endParaRPr lang="en-GB" sz="3600"/>
          </a:p>
        </p:txBody>
      </p:sp>
      <p:sp>
        <p:nvSpPr>
          <p:cNvPr id="6" name="Content Placeholder 2">
            <a:extLst>
              <a:ext uri="{FF2B5EF4-FFF2-40B4-BE49-F238E27FC236}">
                <a16:creationId xmlns:a16="http://schemas.microsoft.com/office/drawing/2014/main" id="{44CDAB32-390D-42ED-B910-A58725F4FF0E}"/>
              </a:ext>
            </a:extLst>
          </p:cNvPr>
          <p:cNvSpPr txBox="1">
            <a:spLocks/>
          </p:cNvSpPr>
          <p:nvPr/>
        </p:nvSpPr>
        <p:spPr bwMode="auto">
          <a:xfrm>
            <a:off x="6469205" y="1959111"/>
            <a:ext cx="5536810" cy="482744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pitchFamily="34" charset="0"/>
              <a:buChar char="•"/>
              <a:defRPr sz="2800" kern="1200" baseline="0">
                <a:solidFill>
                  <a:schemeClr val="bg1"/>
                </a:solidFill>
                <a:latin typeface="Arial" pitchFamily="34" charset="0"/>
                <a:ea typeface="+mn-ea"/>
                <a:cs typeface="Arial" pitchFamily="34" charset="0"/>
              </a:defRPr>
            </a:lvl1pPr>
            <a:lvl2pPr marL="742950" indent="-28575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2pPr>
            <a:lvl3pPr marL="11430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3pPr>
            <a:lvl4pPr marL="16002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4pPr>
            <a:lvl5pPr marL="20574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GB" sz="1800">
                <a:solidFill>
                  <a:srgbClr val="023554"/>
                </a:solidFill>
                <a:latin typeface="Georgia"/>
                <a:cs typeface="Arial"/>
              </a:rPr>
              <a:t>Most pupils will cope well with completing the survey</a:t>
            </a:r>
          </a:p>
          <a:p>
            <a:pPr>
              <a:defRPr/>
            </a:pPr>
            <a:r>
              <a:rPr lang="en-GB" sz="1800">
                <a:solidFill>
                  <a:srgbClr val="023554"/>
                </a:solidFill>
                <a:latin typeface="Georgia"/>
                <a:cs typeface="Arial"/>
              </a:rPr>
              <a:t>For some, however, it may raise issues for which they may benefit from support</a:t>
            </a:r>
          </a:p>
          <a:p>
            <a:pPr>
              <a:defRPr/>
            </a:pPr>
            <a:r>
              <a:rPr lang="en-GB" sz="1800">
                <a:solidFill>
                  <a:srgbClr val="023554"/>
                </a:solidFill>
                <a:latin typeface="Georgia"/>
                <a:cs typeface="Arial"/>
              </a:rPr>
              <a:t>A poster is provided to be displayed both in the room and other places where participants may see it.  </a:t>
            </a:r>
            <a:endParaRPr lang="en-GB" sz="1800">
              <a:solidFill>
                <a:srgbClr val="023554"/>
              </a:solidFill>
              <a:latin typeface="Georgia" panose="02040502050405020303" pitchFamily="18" charset="0"/>
            </a:endParaRPr>
          </a:p>
          <a:p>
            <a:pPr>
              <a:defRPr/>
            </a:pPr>
            <a:r>
              <a:rPr lang="en-GB" sz="1800">
                <a:solidFill>
                  <a:srgbClr val="023554"/>
                </a:solidFill>
                <a:latin typeface="Georgia"/>
                <a:cs typeface="Arial"/>
              </a:rPr>
              <a:t>The poster signposts to sources of support, we suggest also making participants aware of  in-school support</a:t>
            </a:r>
          </a:p>
          <a:p>
            <a:pPr>
              <a:defRPr/>
            </a:pPr>
            <a:r>
              <a:rPr lang="en-GB" sz="1800">
                <a:solidFill>
                  <a:srgbClr val="023554"/>
                </a:solidFill>
                <a:latin typeface="Georgia"/>
                <a:cs typeface="Arial"/>
              </a:rPr>
              <a:t>It is possible that a young person becomes distressed during the session.  If this happens then the ‘distress protocol’ needs to be followed (more information overleaf and enclosed as a PDF).</a:t>
            </a:r>
          </a:p>
        </p:txBody>
      </p:sp>
      <p:pic>
        <p:nvPicPr>
          <p:cNvPr id="3" name="Picture 2" descr="A screenshot of a phone call&#10;&#10;AI-generated content may be incorrect.">
            <a:extLst>
              <a:ext uri="{FF2B5EF4-FFF2-40B4-BE49-F238E27FC236}">
                <a16:creationId xmlns:a16="http://schemas.microsoft.com/office/drawing/2014/main" id="{D33BCF66-E919-5336-B80C-C1227D2E36B4}"/>
              </a:ext>
            </a:extLst>
          </p:cNvPr>
          <p:cNvPicPr>
            <a:picLocks noChangeAspect="1"/>
          </p:cNvPicPr>
          <p:nvPr/>
        </p:nvPicPr>
        <p:blipFill>
          <a:blip r:embed="rId4"/>
          <a:stretch>
            <a:fillRect/>
          </a:stretch>
        </p:blipFill>
        <p:spPr>
          <a:xfrm>
            <a:off x="2489695" y="907936"/>
            <a:ext cx="3884262" cy="5434577"/>
          </a:xfrm>
          <a:prstGeom prst="rect">
            <a:avLst/>
          </a:prstGeom>
        </p:spPr>
      </p:pic>
    </p:spTree>
    <p:extLst>
      <p:ext uri="{BB962C8B-B14F-4D97-AF65-F5344CB8AC3E}">
        <p14:creationId xmlns:p14="http://schemas.microsoft.com/office/powerpoint/2010/main" val="91437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Picture 4" descr="Shape, circle&#10;&#10;Description automatically generated">
            <a:extLst>
              <a:ext uri="{FF2B5EF4-FFF2-40B4-BE49-F238E27FC236}">
                <a16:creationId xmlns:a16="http://schemas.microsoft.com/office/drawing/2014/main" id="{A9181D69-6DD9-4B3D-E974-779D00066B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778625">
            <a:off x="7694411" y="-2451060"/>
            <a:ext cx="4570369" cy="4398551"/>
          </a:xfrm>
          <a:prstGeom prst="rect">
            <a:avLst/>
          </a:prstGeom>
        </p:spPr>
      </p:pic>
      <p:sp>
        <p:nvSpPr>
          <p:cNvPr id="2" name="Title 1">
            <a:extLst>
              <a:ext uri="{FF2B5EF4-FFF2-40B4-BE49-F238E27FC236}">
                <a16:creationId xmlns:a16="http://schemas.microsoft.com/office/drawing/2014/main" id="{2BCAFC64-9365-48AF-9AB9-931D44F592F1}"/>
              </a:ext>
            </a:extLst>
          </p:cNvPr>
          <p:cNvSpPr>
            <a:spLocks noGrp="1"/>
          </p:cNvSpPr>
          <p:nvPr>
            <p:ph type="title"/>
          </p:nvPr>
        </p:nvSpPr>
        <p:spPr>
          <a:xfrm>
            <a:off x="8984603" y="401073"/>
            <a:ext cx="3309268" cy="1143000"/>
          </a:xfrm>
        </p:spPr>
        <p:txBody>
          <a:bodyPr/>
          <a:lstStyle/>
          <a:p>
            <a:r>
              <a:rPr lang="en-GB" sz="3000">
                <a:latin typeface="Georgia"/>
                <a:cs typeface="Arial"/>
              </a:rPr>
              <a:t>Distress protocol</a:t>
            </a:r>
            <a:br>
              <a:rPr lang="en-GB" sz="3600"/>
            </a:br>
            <a:endParaRPr lang="en-GB" sz="3600"/>
          </a:p>
        </p:txBody>
      </p:sp>
      <p:sp>
        <p:nvSpPr>
          <p:cNvPr id="6" name="Content Placeholder 2">
            <a:extLst>
              <a:ext uri="{FF2B5EF4-FFF2-40B4-BE49-F238E27FC236}">
                <a16:creationId xmlns:a16="http://schemas.microsoft.com/office/drawing/2014/main" id="{44CDAB32-390D-42ED-B910-A58725F4FF0E}"/>
              </a:ext>
            </a:extLst>
          </p:cNvPr>
          <p:cNvSpPr txBox="1">
            <a:spLocks/>
          </p:cNvSpPr>
          <p:nvPr/>
        </p:nvSpPr>
        <p:spPr bwMode="auto">
          <a:xfrm>
            <a:off x="6852259" y="3358979"/>
            <a:ext cx="4964016" cy="26892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pitchFamily="34" charset="0"/>
              <a:buChar char="•"/>
              <a:defRPr sz="2800" kern="1200" baseline="0">
                <a:solidFill>
                  <a:schemeClr val="bg1"/>
                </a:solidFill>
                <a:latin typeface="Arial" pitchFamily="34" charset="0"/>
                <a:ea typeface="+mn-ea"/>
                <a:cs typeface="Arial" pitchFamily="34" charset="0"/>
              </a:defRPr>
            </a:lvl1pPr>
            <a:lvl2pPr marL="742950" indent="-28575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2pPr>
            <a:lvl3pPr marL="11430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3pPr>
            <a:lvl4pPr marL="16002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4pPr>
            <a:lvl5pPr marL="20574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GB" sz="1800">
                <a:solidFill>
                  <a:srgbClr val="023554"/>
                </a:solidFill>
                <a:latin typeface="Georgia"/>
                <a:cs typeface="Arial"/>
              </a:rPr>
              <a:t>This is an information sheet for school staff about the steps to follow if a pupil becomes distressed during completion of the #BeeWell survey.  By distress, we refer to signs of anxiety, sorrow or pain (such as crying).  This might suggest that the questions asked have caused stress to the pupil or that the responses given have triggered personal and traumatic memories. </a:t>
            </a:r>
          </a:p>
        </p:txBody>
      </p:sp>
      <p:pic>
        <p:nvPicPr>
          <p:cNvPr id="8" name="Picture 7">
            <a:extLst>
              <a:ext uri="{FF2B5EF4-FFF2-40B4-BE49-F238E27FC236}">
                <a16:creationId xmlns:a16="http://schemas.microsoft.com/office/drawing/2014/main" id="{984BA328-60D3-C071-9FA7-BBAF420C39AB}"/>
              </a:ext>
            </a:extLst>
          </p:cNvPr>
          <p:cNvPicPr>
            <a:picLocks noChangeAspect="1"/>
          </p:cNvPicPr>
          <p:nvPr/>
        </p:nvPicPr>
        <p:blipFill>
          <a:blip r:embed="rId4"/>
          <a:stretch>
            <a:fillRect/>
          </a:stretch>
        </p:blipFill>
        <p:spPr>
          <a:xfrm>
            <a:off x="2481632" y="1112714"/>
            <a:ext cx="4158542" cy="5054261"/>
          </a:xfrm>
          <a:prstGeom prst="rect">
            <a:avLst/>
          </a:prstGeom>
        </p:spPr>
      </p:pic>
    </p:spTree>
    <p:extLst>
      <p:ext uri="{BB962C8B-B14F-4D97-AF65-F5344CB8AC3E}">
        <p14:creationId xmlns:p14="http://schemas.microsoft.com/office/powerpoint/2010/main" val="946471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6" name="Picture 5" descr="Shape, circle&#10;&#10;Description automatically generated">
            <a:extLst>
              <a:ext uri="{FF2B5EF4-FFF2-40B4-BE49-F238E27FC236}">
                <a16:creationId xmlns:a16="http://schemas.microsoft.com/office/drawing/2014/main" id="{5498A4E8-E50B-6C07-C1C6-ACB983B072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778625">
            <a:off x="8012859" y="-2587538"/>
            <a:ext cx="4570369" cy="4398551"/>
          </a:xfrm>
          <a:prstGeom prst="rect">
            <a:avLst/>
          </a:prstGeom>
        </p:spPr>
      </p:pic>
      <p:sp>
        <p:nvSpPr>
          <p:cNvPr id="5" name="Content Placeholder 2">
            <a:extLst>
              <a:ext uri="{FF2B5EF4-FFF2-40B4-BE49-F238E27FC236}">
                <a16:creationId xmlns:a16="http://schemas.microsoft.com/office/drawing/2014/main" id="{7026748D-AE30-2C43-88CD-55ED4F51F7D5}"/>
              </a:ext>
            </a:extLst>
          </p:cNvPr>
          <p:cNvSpPr txBox="1">
            <a:spLocks/>
          </p:cNvSpPr>
          <p:nvPr/>
        </p:nvSpPr>
        <p:spPr bwMode="auto">
          <a:xfrm>
            <a:off x="333170" y="440909"/>
            <a:ext cx="7409074" cy="61100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pitchFamily="34" charset="0"/>
              <a:buChar char="•"/>
              <a:defRPr sz="2800" kern="1200" baseline="0">
                <a:solidFill>
                  <a:schemeClr val="bg1"/>
                </a:solidFill>
                <a:latin typeface="Arial" pitchFamily="34" charset="0"/>
                <a:ea typeface="+mn-ea"/>
                <a:cs typeface="Arial" pitchFamily="34" charset="0"/>
              </a:defRPr>
            </a:lvl1pPr>
            <a:lvl2pPr marL="742950" indent="-28575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2pPr>
            <a:lvl3pPr marL="11430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3pPr>
            <a:lvl4pPr marL="16002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4pPr>
            <a:lvl5pPr marL="20574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GB" sz="1700" b="1">
                <a:solidFill>
                  <a:srgbClr val="023554"/>
                </a:solidFill>
                <a:latin typeface="Georgia"/>
                <a:cs typeface="Arial"/>
              </a:rPr>
              <a:t>I’m worried that some of the young people may find the questions hard to understand. How can I help? </a:t>
            </a:r>
            <a:endParaRPr lang="en-GB" sz="1700" b="1">
              <a:solidFill>
                <a:srgbClr val="023554"/>
              </a:solidFill>
              <a:latin typeface="Georgia" panose="02040502050405020303" pitchFamily="18" charset="0"/>
            </a:endParaRPr>
          </a:p>
          <a:p>
            <a:pPr marL="0" indent="0">
              <a:buNone/>
              <a:defRPr/>
            </a:pPr>
            <a:r>
              <a:rPr lang="en-GB" sz="1700">
                <a:solidFill>
                  <a:srgbClr val="023554"/>
                </a:solidFill>
                <a:latin typeface="Georgia"/>
                <a:cs typeface="Arial"/>
              </a:rPr>
              <a:t>Sometimes pupils may find some of the survey questions abstract and struggle to imagine certain scenarios. Hopefully, the examples on the PowerPoint will help your pupils understand what they need to do. If they are still struggling with individual questions, you could try to offer them other examples (e.g., ‘Imagine you came out from class late and you are alone, will xx ask you to join in?’).</a:t>
            </a:r>
            <a:br>
              <a:rPr lang="en-GB" sz="1600" i="1">
                <a:latin typeface="Georgia"/>
                <a:cs typeface="Arial"/>
              </a:rPr>
            </a:br>
            <a:r>
              <a:rPr lang="en-GB" sz="1700" i="1">
                <a:solidFill>
                  <a:srgbClr val="023554"/>
                </a:solidFill>
                <a:latin typeface="Georgia"/>
                <a:cs typeface="Arial"/>
              </a:rPr>
              <a:t> </a:t>
            </a:r>
            <a:endParaRPr lang="en-GB" sz="1700" i="1">
              <a:solidFill>
                <a:srgbClr val="023554"/>
              </a:solidFill>
              <a:latin typeface="Georgia" panose="02040502050405020303" pitchFamily="18" charset="0"/>
            </a:endParaRPr>
          </a:p>
          <a:p>
            <a:pPr marL="0" indent="0">
              <a:buNone/>
              <a:defRPr/>
            </a:pPr>
            <a:r>
              <a:rPr lang="en-GB" sz="1700" b="1">
                <a:solidFill>
                  <a:srgbClr val="023554"/>
                </a:solidFill>
                <a:latin typeface="Georgia"/>
                <a:cs typeface="Arial"/>
              </a:rPr>
              <a:t>My pupils work at very different speeds. How should I manage this? </a:t>
            </a:r>
            <a:endParaRPr lang="en-GB" sz="1700" b="1">
              <a:solidFill>
                <a:srgbClr val="023554"/>
              </a:solidFill>
              <a:latin typeface="Georgia" panose="02040502050405020303" pitchFamily="18" charset="0"/>
            </a:endParaRPr>
          </a:p>
          <a:p>
            <a:pPr marL="0" indent="0">
              <a:buNone/>
              <a:defRPr/>
            </a:pPr>
            <a:r>
              <a:rPr lang="en-GB" sz="1700">
                <a:solidFill>
                  <a:srgbClr val="023554"/>
                </a:solidFill>
                <a:latin typeface="Georgia"/>
                <a:cs typeface="Arial"/>
              </a:rPr>
              <a:t>Some pupils will work through the survey very quickly. This is why we recommend having a task ready for early finishers that won’t disturb others who are finishing the survey. Some pupils may find it harder to understand the survey questions and will take a little longer. It is important that you allow them time and space to understand the questions and offer a helping hand only when asked. In our experience, almost all pupils can complete the survey within 3</a:t>
            </a:r>
            <a:r>
              <a:rPr lang="en-GB" sz="1700">
                <a:solidFill>
                  <a:schemeClr val="accent2"/>
                </a:solidFill>
                <a:latin typeface="Georgia"/>
                <a:cs typeface="Arial"/>
              </a:rPr>
              <a:t>0 minutes, with an average survey completion time in 2024 of 22 minutes for those in Year 10 and 26 minutes for those in Year7. Despite this, pupils should be provided with a full lesson to complete the survey, to ensure everyone has time to take part.</a:t>
            </a:r>
            <a:endParaRPr lang="en-GB" sz="1700">
              <a:solidFill>
                <a:schemeClr val="accent2"/>
              </a:solidFill>
              <a:latin typeface="Georgia" panose="02040502050405020303" pitchFamily="18" charset="0"/>
            </a:endParaRPr>
          </a:p>
        </p:txBody>
      </p:sp>
      <p:sp>
        <p:nvSpPr>
          <p:cNvPr id="2" name="Title 1">
            <a:extLst>
              <a:ext uri="{FF2B5EF4-FFF2-40B4-BE49-F238E27FC236}">
                <a16:creationId xmlns:a16="http://schemas.microsoft.com/office/drawing/2014/main" id="{2BCAFC64-9365-48AF-9AB9-931D44F592F1}"/>
              </a:ext>
            </a:extLst>
          </p:cNvPr>
          <p:cNvSpPr>
            <a:spLocks noGrp="1"/>
          </p:cNvSpPr>
          <p:nvPr>
            <p:ph type="title" idx="4294967295"/>
          </p:nvPr>
        </p:nvSpPr>
        <p:spPr>
          <a:xfrm>
            <a:off x="9018541" y="442913"/>
            <a:ext cx="3309937" cy="1143000"/>
          </a:xfrm>
        </p:spPr>
        <p:txBody>
          <a:bodyPr/>
          <a:lstStyle/>
          <a:p>
            <a:r>
              <a:rPr lang="en-GB" sz="3000">
                <a:latin typeface="Georgia"/>
                <a:cs typeface="Arial"/>
              </a:rPr>
              <a:t>Staff FAQs</a:t>
            </a:r>
            <a:br>
              <a:rPr lang="en-GB" sz="3600"/>
            </a:br>
            <a:endParaRPr lang="en-GB" sz="3600"/>
          </a:p>
        </p:txBody>
      </p:sp>
      <p:sp>
        <p:nvSpPr>
          <p:cNvPr id="7" name="Content Placeholder 2">
            <a:extLst>
              <a:ext uri="{FF2B5EF4-FFF2-40B4-BE49-F238E27FC236}">
                <a16:creationId xmlns:a16="http://schemas.microsoft.com/office/drawing/2014/main" id="{1E8CCACB-199B-4798-AA5A-5C9BAE29DB16}"/>
              </a:ext>
            </a:extLst>
          </p:cNvPr>
          <p:cNvSpPr txBox="1">
            <a:spLocks/>
          </p:cNvSpPr>
          <p:nvPr/>
        </p:nvSpPr>
        <p:spPr bwMode="auto">
          <a:xfrm>
            <a:off x="8104993" y="1958060"/>
            <a:ext cx="3285423" cy="45928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pitchFamily="34" charset="0"/>
              <a:buChar char="•"/>
              <a:defRPr sz="2800" kern="1200" baseline="0">
                <a:solidFill>
                  <a:schemeClr val="bg1"/>
                </a:solidFill>
                <a:latin typeface="Arial" pitchFamily="34" charset="0"/>
                <a:ea typeface="+mn-ea"/>
                <a:cs typeface="Arial" pitchFamily="34" charset="0"/>
              </a:defRPr>
            </a:lvl1pPr>
            <a:lvl2pPr marL="742950" indent="-28575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2pPr>
            <a:lvl3pPr marL="11430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3pPr>
            <a:lvl4pPr marL="16002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4pPr>
            <a:lvl5pPr marL="20574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defRPr/>
            </a:pPr>
            <a:r>
              <a:rPr lang="en-GB" sz="1700" b="1">
                <a:solidFill>
                  <a:srgbClr val="023554"/>
                </a:solidFill>
                <a:latin typeface="Georgia"/>
                <a:cs typeface="Arial"/>
              </a:rPr>
              <a:t>One of my pupils finds it hard to concentrate for more than a few minutes. How can I support them to finish the survey? </a:t>
            </a:r>
          </a:p>
          <a:p>
            <a:pPr marL="0" indent="0">
              <a:buNone/>
              <a:defRPr/>
            </a:pPr>
            <a:r>
              <a:rPr lang="en-GB" sz="1700">
                <a:solidFill>
                  <a:srgbClr val="023554"/>
                </a:solidFill>
                <a:latin typeface="Georgia"/>
                <a:cs typeface="Arial"/>
              </a:rPr>
              <a:t>If you predict that some pupils may find it difficult to concentrate for the duration of the survey, then make appropriate arrangements for rest breaks. A young person can take as long as they need to complete the survey, though ideally it will be completed in one sitting. </a:t>
            </a:r>
            <a:r>
              <a:rPr lang="en-GB" sz="1600">
                <a:solidFill>
                  <a:srgbClr val="023554"/>
                </a:solidFill>
                <a:latin typeface="Georgia"/>
                <a:cs typeface="Arial"/>
              </a:rPr>
              <a:t> </a:t>
            </a:r>
            <a:endParaRPr lang="en-GB" sz="1600" i="1">
              <a:solidFill>
                <a:srgbClr val="023554"/>
              </a:solidFill>
              <a:latin typeface="Georgia"/>
              <a:cs typeface="Arial"/>
            </a:endParaRPr>
          </a:p>
          <a:p>
            <a:pPr algn="r">
              <a:buNone/>
              <a:defRPr/>
            </a:pPr>
            <a:r>
              <a:rPr lang="en-GB" sz="1700" i="1">
                <a:solidFill>
                  <a:srgbClr val="023554"/>
                </a:solidFill>
                <a:latin typeface="Georgia"/>
                <a:cs typeface="Arial"/>
              </a:rPr>
              <a:t>Continued…</a:t>
            </a:r>
            <a:endParaRPr lang="en-GB" sz="1700">
              <a:solidFill>
                <a:srgbClr val="000000"/>
              </a:solidFill>
              <a:latin typeface="Georgia"/>
              <a:cs typeface="Arial"/>
            </a:endParaRPr>
          </a:p>
          <a:p>
            <a:pPr marL="0" indent="0">
              <a:buNone/>
              <a:defRPr/>
            </a:pPr>
            <a:r>
              <a:rPr lang="en-GB" sz="1600">
                <a:solidFill>
                  <a:srgbClr val="023554"/>
                </a:solidFill>
                <a:latin typeface="Georgia"/>
                <a:cs typeface="Arial"/>
              </a:rPr>
              <a:t> </a:t>
            </a:r>
            <a:br>
              <a:rPr lang="en-GB" sz="1700" i="1">
                <a:latin typeface="Georgia"/>
                <a:cs typeface="Arial"/>
              </a:rPr>
            </a:br>
            <a:endParaRPr lang="en-GB" sz="1600" i="1">
              <a:solidFill>
                <a:srgbClr val="023554"/>
              </a:solidFill>
              <a:latin typeface="Georgia"/>
              <a:cs typeface="Arial"/>
            </a:endParaRPr>
          </a:p>
        </p:txBody>
      </p:sp>
    </p:spTree>
    <p:extLst>
      <p:ext uri="{BB962C8B-B14F-4D97-AF65-F5344CB8AC3E}">
        <p14:creationId xmlns:p14="http://schemas.microsoft.com/office/powerpoint/2010/main" val="2559237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6" name="Picture 5" descr="Shape, circle&#10;&#10;Description automatically generated">
            <a:extLst>
              <a:ext uri="{FF2B5EF4-FFF2-40B4-BE49-F238E27FC236}">
                <a16:creationId xmlns:a16="http://schemas.microsoft.com/office/drawing/2014/main" id="{F9D50D99-5E73-84FE-65EC-9FDF83D7C2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778625">
            <a:off x="8012859" y="-2587538"/>
            <a:ext cx="4570369" cy="4398551"/>
          </a:xfrm>
          <a:prstGeom prst="rect">
            <a:avLst/>
          </a:prstGeom>
        </p:spPr>
      </p:pic>
      <p:sp>
        <p:nvSpPr>
          <p:cNvPr id="2" name="Title 1">
            <a:extLst>
              <a:ext uri="{FF2B5EF4-FFF2-40B4-BE49-F238E27FC236}">
                <a16:creationId xmlns:a16="http://schemas.microsoft.com/office/drawing/2014/main" id="{2BCAFC64-9365-48AF-9AB9-931D44F592F1}"/>
              </a:ext>
            </a:extLst>
          </p:cNvPr>
          <p:cNvSpPr>
            <a:spLocks noGrp="1"/>
          </p:cNvSpPr>
          <p:nvPr>
            <p:ph type="title" idx="4294967295"/>
          </p:nvPr>
        </p:nvSpPr>
        <p:spPr>
          <a:xfrm>
            <a:off x="9086779" y="443458"/>
            <a:ext cx="3309937" cy="1143000"/>
          </a:xfrm>
        </p:spPr>
        <p:txBody>
          <a:bodyPr/>
          <a:lstStyle/>
          <a:p>
            <a:r>
              <a:rPr lang="en-GB" sz="3000">
                <a:latin typeface="Georgia"/>
                <a:cs typeface="Arial"/>
              </a:rPr>
              <a:t>Staff FAQs</a:t>
            </a:r>
            <a:br>
              <a:rPr lang="en-GB" sz="3000"/>
            </a:br>
            <a:r>
              <a:rPr lang="en-GB" sz="3000">
                <a:latin typeface="Georgia"/>
                <a:cs typeface="Arial"/>
              </a:rPr>
              <a:t>continued</a:t>
            </a:r>
            <a:br>
              <a:rPr lang="en-GB" sz="3600"/>
            </a:br>
            <a:endParaRPr lang="en-GB" sz="3600"/>
          </a:p>
        </p:txBody>
      </p:sp>
      <p:sp>
        <p:nvSpPr>
          <p:cNvPr id="5" name="Content Placeholder 2">
            <a:extLst>
              <a:ext uri="{FF2B5EF4-FFF2-40B4-BE49-F238E27FC236}">
                <a16:creationId xmlns:a16="http://schemas.microsoft.com/office/drawing/2014/main" id="{1E8CCACB-199B-4798-AA5A-5C9BAE29DB16}"/>
              </a:ext>
            </a:extLst>
          </p:cNvPr>
          <p:cNvSpPr txBox="1">
            <a:spLocks/>
          </p:cNvSpPr>
          <p:nvPr/>
        </p:nvSpPr>
        <p:spPr bwMode="auto">
          <a:xfrm>
            <a:off x="506859" y="970339"/>
            <a:ext cx="5589141" cy="53965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en-US"/>
            </a:defPPr>
            <a:lvl1pPr marL="342900" indent="-342900" algn="l" rtl="0" fontAlgn="base">
              <a:spcBef>
                <a:spcPct val="20000"/>
              </a:spcBef>
              <a:spcAft>
                <a:spcPct val="0"/>
              </a:spcAft>
              <a:buFont typeface="Arial" pitchFamily="34" charset="0"/>
              <a:buChar char="•"/>
              <a:defRPr sz="2800" kern="1200" baseline="0">
                <a:solidFill>
                  <a:schemeClr val="bg1"/>
                </a:solidFill>
                <a:latin typeface="Arial" pitchFamily="34" charset="0"/>
                <a:ea typeface="+mn-ea"/>
                <a:cs typeface="Arial" pitchFamily="34" charset="0"/>
              </a:defRPr>
            </a:lvl1pPr>
            <a:lvl2pPr marL="742950" indent="-28575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2pPr>
            <a:lvl3pPr marL="11430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3pPr>
            <a:lvl4pPr marL="16002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4pPr>
            <a:lvl5pPr marL="20574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GB" sz="1700" b="1">
                <a:solidFill>
                  <a:srgbClr val="023554"/>
                </a:solidFill>
                <a:latin typeface="Georgia"/>
                <a:cs typeface="Arial"/>
              </a:rPr>
              <a:t>One of my pupils finds it difficult to read small print on screen. Can the text be made larger? </a:t>
            </a:r>
            <a:endParaRPr lang="en-US" sz="1700">
              <a:solidFill>
                <a:srgbClr val="000000"/>
              </a:solidFill>
              <a:latin typeface="Georgia"/>
              <a:cs typeface="Arial"/>
            </a:endParaRPr>
          </a:p>
          <a:p>
            <a:pPr marL="0" indent="0">
              <a:buNone/>
              <a:defRPr/>
            </a:pPr>
            <a:r>
              <a:rPr lang="en-GB" sz="1700">
                <a:solidFill>
                  <a:srgbClr val="023554"/>
                </a:solidFill>
                <a:latin typeface="Georgia"/>
                <a:cs typeface="Arial"/>
              </a:rPr>
              <a:t>Pupils can zoom in by pressing “Ctrl + plus sign” and zoom out by pressing “Ctrl + minus sign”. </a:t>
            </a:r>
            <a:endParaRPr lang="en-GB" sz="1700">
              <a:solidFill>
                <a:srgbClr val="FFFFFF"/>
              </a:solidFill>
            </a:endParaRPr>
          </a:p>
          <a:p>
            <a:pPr marL="0" indent="0">
              <a:buNone/>
              <a:defRPr/>
            </a:pPr>
            <a:endParaRPr lang="en-GB" sz="1700" b="1">
              <a:solidFill>
                <a:srgbClr val="023554"/>
              </a:solidFill>
              <a:latin typeface="Georgia"/>
              <a:cs typeface="Arial"/>
            </a:endParaRPr>
          </a:p>
          <a:p>
            <a:pPr marL="0" indent="0">
              <a:buNone/>
              <a:defRPr/>
            </a:pPr>
            <a:r>
              <a:rPr lang="en-GB" sz="1700" b="1">
                <a:solidFill>
                  <a:srgbClr val="023554"/>
                </a:solidFill>
                <a:latin typeface="Georgia"/>
                <a:cs typeface="Arial"/>
              </a:rPr>
              <a:t>Some of my pupils have reading difficulties. How can I help them answering the questions in the survey? </a:t>
            </a:r>
            <a:endParaRPr lang="en-GB" sz="1700"/>
          </a:p>
          <a:p>
            <a:pPr marL="0" indent="0">
              <a:buNone/>
              <a:defRPr/>
            </a:pPr>
            <a:r>
              <a:rPr lang="en-GB" sz="1700">
                <a:solidFill>
                  <a:srgbClr val="023554"/>
                </a:solidFill>
                <a:latin typeface="Georgia"/>
                <a:cs typeface="Arial"/>
              </a:rPr>
              <a:t>To help pupils with reading difficulties or special educational needs, you may want to have a print-out of the survey and read the questions for them (or have a teaching assistant or learning mentor do this with them). If this is the chosen option, please support pupils in understanding the question but make sure they are given space to select their answer privately (e.g., look away or move away).</a:t>
            </a:r>
            <a:r>
              <a:rPr lang="en-GB" sz="1700" i="1">
                <a:solidFill>
                  <a:srgbClr val="023554"/>
                </a:solidFill>
                <a:latin typeface="Georgia"/>
                <a:cs typeface="Arial"/>
              </a:rPr>
              <a:t> </a:t>
            </a:r>
            <a:br>
              <a:rPr lang="en-GB" sz="1700" i="1">
                <a:latin typeface="Georgia"/>
                <a:cs typeface="Arial"/>
              </a:rPr>
            </a:br>
            <a:endParaRPr lang="en-GB" sz="1700" i="1">
              <a:solidFill>
                <a:srgbClr val="023554"/>
              </a:solidFill>
              <a:latin typeface="Georgia"/>
              <a:cs typeface="Arial"/>
            </a:endParaRPr>
          </a:p>
          <a:p>
            <a:pPr marL="0" lvl="0" indent="0">
              <a:buNone/>
              <a:defRPr/>
            </a:pPr>
            <a:endParaRPr lang="en-GB" sz="1700" b="1">
              <a:solidFill>
                <a:srgbClr val="023554"/>
              </a:solidFill>
              <a:latin typeface="Georgia"/>
              <a:cs typeface="Arial"/>
            </a:endParaRPr>
          </a:p>
        </p:txBody>
      </p:sp>
      <p:sp>
        <p:nvSpPr>
          <p:cNvPr id="8" name="TextBox 4">
            <a:extLst>
              <a:ext uri="{FF2B5EF4-FFF2-40B4-BE49-F238E27FC236}">
                <a16:creationId xmlns:a16="http://schemas.microsoft.com/office/drawing/2014/main" id="{B5EA8CD8-4595-3EEF-9119-F922C259DA40}"/>
              </a:ext>
            </a:extLst>
          </p:cNvPr>
          <p:cNvSpPr txBox="1"/>
          <p:nvPr/>
        </p:nvSpPr>
        <p:spPr>
          <a:xfrm>
            <a:off x="6929244" y="2285333"/>
            <a:ext cx="4759089" cy="276075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spcBef>
                <a:spcPct val="20000"/>
              </a:spcBef>
            </a:pPr>
            <a:r>
              <a:rPr lang="en-GB" sz="1700" b="1">
                <a:solidFill>
                  <a:srgbClr val="023554"/>
                </a:solidFill>
                <a:latin typeface="Georgia"/>
              </a:rPr>
              <a:t>My pupils find it hard to choose how to respond. How should I support them? </a:t>
            </a:r>
            <a:endParaRPr lang="en-US" sz="1700">
              <a:latin typeface="Georgia"/>
            </a:endParaRPr>
          </a:p>
          <a:p>
            <a:pPr>
              <a:spcBef>
                <a:spcPct val="20000"/>
              </a:spcBef>
            </a:pPr>
            <a:r>
              <a:rPr lang="en-GB" sz="1700">
                <a:solidFill>
                  <a:srgbClr val="023554"/>
                </a:solidFill>
                <a:latin typeface="Georgia"/>
                <a:cs typeface="Arial"/>
              </a:rPr>
              <a:t>Remind them that the response options range in severity and talk through the scales with them (i.e. from disagree to agree or from never to always). Certain questions also now include hover overs with further information or definitions to help pupils answer questions. These were informed by consultation with Year 7 pupils and school staff. </a:t>
            </a:r>
            <a:endParaRPr lang="en-GB" sz="1700">
              <a:cs typeface="Arial"/>
            </a:endParaRPr>
          </a:p>
        </p:txBody>
      </p:sp>
      <p:sp>
        <p:nvSpPr>
          <p:cNvPr id="9" name="TextBox 2">
            <a:extLst>
              <a:ext uri="{FF2B5EF4-FFF2-40B4-BE49-F238E27FC236}">
                <a16:creationId xmlns:a16="http://schemas.microsoft.com/office/drawing/2014/main" id="{B82553B3-E2A1-4D67-A6E8-672C53417337}"/>
              </a:ext>
            </a:extLst>
          </p:cNvPr>
          <p:cNvSpPr txBox="1"/>
          <p:nvPr/>
        </p:nvSpPr>
        <p:spPr>
          <a:xfrm>
            <a:off x="502607" y="5970277"/>
            <a:ext cx="11027693" cy="400110"/>
          </a:xfrm>
          <a:prstGeom prst="rect">
            <a:avLst/>
          </a:prstGeom>
          <a:noFill/>
        </p:spPr>
        <p:txBody>
          <a:bodyPr wrap="square" lIns="91440" tIns="45720" rIns="91440" bIns="45720" rtlCol="0" anchor="t">
            <a:spAutoFit/>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r>
              <a:rPr lang="en-GB" sz="2000">
                <a:solidFill>
                  <a:srgbClr val="023554"/>
                </a:solidFill>
                <a:latin typeface="Georgia"/>
                <a:cs typeface="Arial"/>
              </a:rPr>
              <a:t>If you have additional questions, do email the #BeeWell Team: </a:t>
            </a:r>
            <a:r>
              <a:rPr lang="en-GB" sz="2000">
                <a:solidFill>
                  <a:srgbClr val="023554"/>
                </a:solidFill>
                <a:latin typeface="Georgia"/>
                <a:cs typeface="Arial"/>
                <a:hlinkClick r:id="rId4"/>
              </a:rPr>
              <a:t>HIOW.BeeWell@hants.gov.uk</a:t>
            </a:r>
            <a:r>
              <a:rPr lang="en-GB" sz="2000">
                <a:solidFill>
                  <a:srgbClr val="023554"/>
                </a:solidFill>
                <a:latin typeface="Georgia"/>
                <a:cs typeface="Arial"/>
              </a:rPr>
              <a:t> </a:t>
            </a:r>
            <a:endParaRPr lang="en-GB" sz="2000">
              <a:solidFill>
                <a:srgbClr val="023554"/>
              </a:solidFill>
              <a:latin typeface="Georgia"/>
            </a:endParaRPr>
          </a:p>
        </p:txBody>
      </p:sp>
    </p:spTree>
    <p:extLst>
      <p:ext uri="{BB962C8B-B14F-4D97-AF65-F5344CB8AC3E}">
        <p14:creationId xmlns:p14="http://schemas.microsoft.com/office/powerpoint/2010/main" val="317229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6" name="Picture 5" descr="Shape, circle&#10;&#10;Description automatically generated">
            <a:extLst>
              <a:ext uri="{FF2B5EF4-FFF2-40B4-BE49-F238E27FC236}">
                <a16:creationId xmlns:a16="http://schemas.microsoft.com/office/drawing/2014/main" id="{78520730-4A21-A319-3433-5A0FED39CB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778625">
            <a:off x="7891595" y="-3049109"/>
            <a:ext cx="4570369" cy="4398551"/>
          </a:xfrm>
          <a:prstGeom prst="rect">
            <a:avLst/>
          </a:prstGeom>
        </p:spPr>
      </p:pic>
      <p:sp>
        <p:nvSpPr>
          <p:cNvPr id="5" name="Content Placeholder 2">
            <a:extLst>
              <a:ext uri="{FF2B5EF4-FFF2-40B4-BE49-F238E27FC236}">
                <a16:creationId xmlns:a16="http://schemas.microsoft.com/office/drawing/2014/main" id="{7026748D-AE30-2C43-88CD-55ED4F51F7D5}"/>
              </a:ext>
            </a:extLst>
          </p:cNvPr>
          <p:cNvSpPr txBox="1">
            <a:spLocks/>
          </p:cNvSpPr>
          <p:nvPr/>
        </p:nvSpPr>
        <p:spPr bwMode="auto">
          <a:xfrm>
            <a:off x="512098" y="1448471"/>
            <a:ext cx="5066254" cy="52322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pitchFamily="34" charset="0"/>
              <a:buChar char="•"/>
              <a:defRPr sz="2800" kern="1200" baseline="0">
                <a:solidFill>
                  <a:schemeClr val="bg1"/>
                </a:solidFill>
                <a:latin typeface="Arial" pitchFamily="34" charset="0"/>
                <a:ea typeface="+mn-ea"/>
                <a:cs typeface="Arial" pitchFamily="34" charset="0"/>
              </a:defRPr>
            </a:lvl1pPr>
            <a:lvl2pPr marL="742950" indent="-28575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2pPr>
            <a:lvl3pPr marL="11430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3pPr>
            <a:lvl4pPr marL="16002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4pPr>
            <a:lvl5pPr marL="20574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defRPr/>
            </a:pPr>
            <a:r>
              <a:rPr lang="en-GB" sz="1700" b="1" dirty="0">
                <a:solidFill>
                  <a:srgbClr val="023554"/>
                </a:solidFill>
                <a:latin typeface="Georgia"/>
                <a:cs typeface="Arial"/>
              </a:rPr>
              <a:t>Why am I being asked to fill in this survey? </a:t>
            </a:r>
          </a:p>
          <a:p>
            <a:pPr marL="0" indent="0">
              <a:buNone/>
              <a:defRPr/>
            </a:pPr>
            <a:r>
              <a:rPr lang="en-GB" sz="1700" dirty="0">
                <a:solidFill>
                  <a:srgbClr val="023554"/>
                </a:solidFill>
                <a:latin typeface="Georgia"/>
                <a:cs typeface="Arial"/>
              </a:rPr>
              <a:t>This will help us to learn about young people’s mental health and wellbeing. It will help the research team and your school to find out what things make young people more likely to have good mental health and emotional wellbeing.   </a:t>
            </a:r>
          </a:p>
          <a:p>
            <a:pPr marL="0" indent="0">
              <a:buNone/>
              <a:defRPr/>
            </a:pPr>
            <a:endParaRPr lang="en-GB" sz="1700">
              <a:solidFill>
                <a:srgbClr val="023554"/>
              </a:solidFill>
              <a:latin typeface="Georgia"/>
              <a:cs typeface="Arial"/>
            </a:endParaRPr>
          </a:p>
          <a:p>
            <a:pPr marL="0" lvl="0" indent="0">
              <a:buNone/>
              <a:defRPr/>
            </a:pPr>
            <a:r>
              <a:rPr lang="en-GB" sz="1700" b="1" dirty="0">
                <a:solidFill>
                  <a:srgbClr val="023554"/>
                </a:solidFill>
                <a:latin typeface="Georgia"/>
                <a:cs typeface="Arial"/>
              </a:rPr>
              <a:t>Will the survey affect us? </a:t>
            </a:r>
          </a:p>
          <a:p>
            <a:pPr marL="0" indent="0">
              <a:buNone/>
              <a:defRPr/>
            </a:pPr>
            <a:r>
              <a:rPr lang="en-GB" sz="1700" dirty="0">
                <a:solidFill>
                  <a:srgbClr val="023554"/>
                </a:solidFill>
                <a:latin typeface="Georgia"/>
                <a:cs typeface="Arial"/>
              </a:rPr>
              <a:t>Answering the survey won’t have immediate effects on you, however, we hope that the survey will help your school and the researchers to learn about how to improve support for young people’s mental health and wellbeing. </a:t>
            </a:r>
            <a:endParaRPr lang="en-GB" sz="1700" i="1" dirty="0">
              <a:solidFill>
                <a:srgbClr val="023554"/>
              </a:solidFill>
              <a:latin typeface="Georgia" panose="02040502050405020303" pitchFamily="18" charset="0"/>
            </a:endParaRPr>
          </a:p>
          <a:p>
            <a:pPr marL="0" lvl="0" indent="0">
              <a:buNone/>
              <a:defRPr/>
            </a:pPr>
            <a:endParaRPr lang="en-GB" sz="1400" b="1">
              <a:solidFill>
                <a:srgbClr val="023554"/>
              </a:solidFill>
              <a:latin typeface="Georgia" panose="02040502050405020303" pitchFamily="18" charset="0"/>
            </a:endParaRPr>
          </a:p>
        </p:txBody>
      </p:sp>
      <p:sp>
        <p:nvSpPr>
          <p:cNvPr id="2" name="Title 1">
            <a:extLst>
              <a:ext uri="{FF2B5EF4-FFF2-40B4-BE49-F238E27FC236}">
                <a16:creationId xmlns:a16="http://schemas.microsoft.com/office/drawing/2014/main" id="{2BCAFC64-9365-48AF-9AB9-931D44F592F1}"/>
              </a:ext>
            </a:extLst>
          </p:cNvPr>
          <p:cNvSpPr>
            <a:spLocks noGrp="1"/>
          </p:cNvSpPr>
          <p:nvPr>
            <p:ph type="title" idx="4294967295"/>
          </p:nvPr>
        </p:nvSpPr>
        <p:spPr>
          <a:xfrm>
            <a:off x="9120898" y="307051"/>
            <a:ext cx="3309937" cy="1143000"/>
          </a:xfrm>
        </p:spPr>
        <p:txBody>
          <a:bodyPr/>
          <a:lstStyle/>
          <a:p>
            <a:r>
              <a:rPr lang="en-GB" sz="3000">
                <a:latin typeface="Georgia"/>
                <a:ea typeface="Open Sans"/>
                <a:cs typeface="Arial"/>
              </a:rPr>
              <a:t>Pupil FAQs</a:t>
            </a:r>
            <a:br>
              <a:rPr lang="en-GB" sz="3000"/>
            </a:br>
            <a:endParaRPr lang="en-GB" sz="3600"/>
          </a:p>
        </p:txBody>
      </p:sp>
      <p:sp>
        <p:nvSpPr>
          <p:cNvPr id="7" name="Content Placeholder 2">
            <a:extLst>
              <a:ext uri="{FF2B5EF4-FFF2-40B4-BE49-F238E27FC236}">
                <a16:creationId xmlns:a16="http://schemas.microsoft.com/office/drawing/2014/main" id="{1E8CCACB-199B-4798-AA5A-5C9BAE29DB16}"/>
              </a:ext>
            </a:extLst>
          </p:cNvPr>
          <p:cNvSpPr txBox="1">
            <a:spLocks/>
          </p:cNvSpPr>
          <p:nvPr/>
        </p:nvSpPr>
        <p:spPr bwMode="auto">
          <a:xfrm>
            <a:off x="5841141" y="1560654"/>
            <a:ext cx="5988878" cy="55439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Font typeface="Arial" pitchFamily="34" charset="0"/>
              <a:buChar char="•"/>
              <a:defRPr sz="2800" kern="1200" baseline="0">
                <a:solidFill>
                  <a:schemeClr val="bg1"/>
                </a:solidFill>
                <a:latin typeface="Arial" pitchFamily="34" charset="0"/>
                <a:ea typeface="+mn-ea"/>
                <a:cs typeface="Arial" pitchFamily="34" charset="0"/>
              </a:defRPr>
            </a:lvl1pPr>
            <a:lvl2pPr marL="742950" indent="-28575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2pPr>
            <a:lvl3pPr marL="11430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3pPr>
            <a:lvl4pPr marL="16002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4pPr>
            <a:lvl5pPr marL="20574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GB" sz="1700" b="1">
                <a:solidFill>
                  <a:srgbClr val="023554"/>
                </a:solidFill>
                <a:latin typeface="Georgia"/>
                <a:cs typeface="Arial"/>
              </a:rPr>
              <a:t>Who will see the answers I give? </a:t>
            </a:r>
            <a:endParaRPr lang="en-US" sz="1700"/>
          </a:p>
          <a:p>
            <a:pPr marL="0" indent="0">
              <a:buNone/>
              <a:defRPr/>
            </a:pPr>
            <a:r>
              <a:rPr lang="en-GB" sz="1700">
                <a:solidFill>
                  <a:srgbClr val="023554"/>
                </a:solidFill>
                <a:latin typeface="Georgia"/>
                <a:cs typeface="Arial"/>
              </a:rPr>
              <a:t>The survey is anonymous. This means no one at your school, or your parents, will know what individual answers you gave. Your answers go to the research team only. They put all young people’s answers together in a project file so that they can learn about how young people are feeling across the Hampshire, Isle of Wight, Portsmouth and Southampton (HIPS). Although the research team may share the project file with others (e.g. other researchers, people at local authorities in HIPS), it will not contain any information that would let people know who you are (for example, your name). </a:t>
            </a:r>
            <a:endParaRPr lang="en-GB" sz="1700">
              <a:solidFill>
                <a:srgbClr val="023554"/>
              </a:solidFill>
              <a:latin typeface="Georgia" panose="02040502050405020303" pitchFamily="18" charset="0"/>
            </a:endParaRPr>
          </a:p>
          <a:p>
            <a:pPr marL="0" indent="0">
              <a:buNone/>
              <a:defRPr/>
            </a:pPr>
            <a:endParaRPr lang="en-GB" sz="1700">
              <a:solidFill>
                <a:srgbClr val="023554"/>
              </a:solidFill>
              <a:latin typeface="Georgia"/>
              <a:cs typeface="Arial"/>
            </a:endParaRPr>
          </a:p>
          <a:p>
            <a:pPr marL="0" indent="0">
              <a:buNone/>
              <a:defRPr/>
            </a:pPr>
            <a:r>
              <a:rPr lang="en-GB" sz="1700">
                <a:solidFill>
                  <a:srgbClr val="023554"/>
                </a:solidFill>
                <a:latin typeface="Georgia"/>
                <a:cs typeface="Arial"/>
              </a:rPr>
              <a:t>As no one in your school will see your answers, if you need to talk to someone about your feelings, you can speak to a teacher or another adult you trust in school. </a:t>
            </a:r>
            <a:endParaRPr lang="en-GB" sz="1700">
              <a:solidFill>
                <a:srgbClr val="023554"/>
              </a:solidFill>
              <a:latin typeface="Georgia" panose="02040502050405020303" pitchFamily="18" charset="0"/>
            </a:endParaRPr>
          </a:p>
          <a:p>
            <a:pPr marL="0" lvl="0" indent="0">
              <a:buNone/>
              <a:defRPr/>
            </a:pPr>
            <a:endParaRPr lang="en-GB" sz="1700" i="1">
              <a:solidFill>
                <a:srgbClr val="023554"/>
              </a:solidFill>
              <a:latin typeface="Georgia" panose="02040502050405020303" pitchFamily="18" charset="0"/>
            </a:endParaRPr>
          </a:p>
          <a:p>
            <a:pPr marL="0" lvl="0" indent="0" algn="r">
              <a:buNone/>
              <a:defRPr/>
            </a:pPr>
            <a:r>
              <a:rPr lang="en-GB" sz="1700" i="1">
                <a:solidFill>
                  <a:srgbClr val="023554"/>
                </a:solidFill>
                <a:latin typeface="Georgia"/>
                <a:cs typeface="Arial"/>
              </a:rPr>
              <a:t>Continued…</a:t>
            </a:r>
          </a:p>
        </p:txBody>
      </p:sp>
    </p:spTree>
    <p:extLst>
      <p:ext uri="{BB962C8B-B14F-4D97-AF65-F5344CB8AC3E}">
        <p14:creationId xmlns:p14="http://schemas.microsoft.com/office/powerpoint/2010/main" val="3185873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6" name="Picture 5" descr="Shape, circle&#10;&#10;Description automatically generated">
            <a:extLst>
              <a:ext uri="{FF2B5EF4-FFF2-40B4-BE49-F238E27FC236}">
                <a16:creationId xmlns:a16="http://schemas.microsoft.com/office/drawing/2014/main" id="{032D0CE3-46E5-6703-E069-E535648F95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778625">
            <a:off x="7852011" y="-3148070"/>
            <a:ext cx="4570369" cy="4398551"/>
          </a:xfrm>
          <a:prstGeom prst="rect">
            <a:avLst/>
          </a:prstGeom>
        </p:spPr>
      </p:pic>
      <p:sp>
        <p:nvSpPr>
          <p:cNvPr id="2" name="Title 1">
            <a:extLst>
              <a:ext uri="{FF2B5EF4-FFF2-40B4-BE49-F238E27FC236}">
                <a16:creationId xmlns:a16="http://schemas.microsoft.com/office/drawing/2014/main" id="{2BCAFC64-9365-48AF-9AB9-931D44F592F1}"/>
              </a:ext>
            </a:extLst>
          </p:cNvPr>
          <p:cNvSpPr>
            <a:spLocks noGrp="1"/>
          </p:cNvSpPr>
          <p:nvPr>
            <p:ph type="title" idx="4294967295"/>
          </p:nvPr>
        </p:nvSpPr>
        <p:spPr>
          <a:xfrm>
            <a:off x="9115434" y="249596"/>
            <a:ext cx="3309937" cy="1143000"/>
          </a:xfrm>
        </p:spPr>
        <p:txBody>
          <a:bodyPr/>
          <a:lstStyle/>
          <a:p>
            <a:r>
              <a:rPr lang="en-GB" sz="3000">
                <a:latin typeface="Georgia"/>
                <a:cs typeface="Arial"/>
              </a:rPr>
              <a:t>Pupil FAQs continued</a:t>
            </a:r>
            <a:br>
              <a:rPr lang="en-GB" sz="3000"/>
            </a:br>
            <a:endParaRPr lang="en-GB" sz="3600"/>
          </a:p>
        </p:txBody>
      </p:sp>
      <p:sp>
        <p:nvSpPr>
          <p:cNvPr id="9" name="TextBox 7">
            <a:extLst>
              <a:ext uri="{FF2B5EF4-FFF2-40B4-BE49-F238E27FC236}">
                <a16:creationId xmlns:a16="http://schemas.microsoft.com/office/drawing/2014/main" id="{95727B76-0075-47D5-B9DE-9A8B690B6041}"/>
              </a:ext>
            </a:extLst>
          </p:cNvPr>
          <p:cNvSpPr txBox="1"/>
          <p:nvPr/>
        </p:nvSpPr>
        <p:spPr>
          <a:xfrm>
            <a:off x="5850784" y="6163448"/>
            <a:ext cx="6075759" cy="646331"/>
          </a:xfrm>
          <a:prstGeom prst="rect">
            <a:avLst/>
          </a:prstGeom>
          <a:noFill/>
        </p:spPr>
        <p:txBody>
          <a:bodyPr wrap="square" lIns="91440" tIns="45720" rIns="91440" bIns="45720" rtlCol="0" anchor="t">
            <a:spAutoFit/>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r>
              <a:rPr lang="en-GB">
                <a:solidFill>
                  <a:srgbClr val="023554"/>
                </a:solidFill>
                <a:latin typeface="Georgia"/>
                <a:cs typeface="Arial"/>
              </a:rPr>
              <a:t>If you have additional questions, do email the #BeeWell Team: </a:t>
            </a:r>
            <a:r>
              <a:rPr lang="en-GB" sz="1600">
                <a:solidFill>
                  <a:srgbClr val="023554"/>
                </a:solidFill>
                <a:latin typeface="Arial"/>
                <a:cs typeface="Arial"/>
                <a:hlinkClick r:id="rId4"/>
              </a:rPr>
              <a:t>HIOW.BeeWell@hants.gov.uk</a:t>
            </a:r>
            <a:r>
              <a:rPr lang="en-GB" sz="1600">
                <a:solidFill>
                  <a:srgbClr val="023554"/>
                </a:solidFill>
                <a:latin typeface="Arial"/>
                <a:cs typeface="Arial"/>
              </a:rPr>
              <a:t> </a:t>
            </a:r>
            <a:endParaRPr lang="en-GB" sz="1600">
              <a:solidFill>
                <a:srgbClr val="023554"/>
              </a:solidFill>
              <a:latin typeface="Georgia" panose="02040502050405020303" pitchFamily="18" charset="0"/>
            </a:endParaRPr>
          </a:p>
        </p:txBody>
      </p:sp>
      <p:sp>
        <p:nvSpPr>
          <p:cNvPr id="10" name="Content Placeholder 2">
            <a:extLst>
              <a:ext uri="{FF2B5EF4-FFF2-40B4-BE49-F238E27FC236}">
                <a16:creationId xmlns:a16="http://schemas.microsoft.com/office/drawing/2014/main" id="{1E8CCACB-199B-4798-AA5A-5C9BAE29DB16}"/>
              </a:ext>
            </a:extLst>
          </p:cNvPr>
          <p:cNvSpPr txBox="1">
            <a:spLocks/>
          </p:cNvSpPr>
          <p:nvPr/>
        </p:nvSpPr>
        <p:spPr bwMode="auto">
          <a:xfrm>
            <a:off x="512268" y="552316"/>
            <a:ext cx="5068605" cy="5764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en-US"/>
            </a:defPPr>
            <a:lvl1pPr marL="342900" indent="-342900" algn="l" rtl="0" fontAlgn="base">
              <a:spcBef>
                <a:spcPct val="20000"/>
              </a:spcBef>
              <a:spcAft>
                <a:spcPct val="0"/>
              </a:spcAft>
              <a:buFont typeface="Arial" pitchFamily="34" charset="0"/>
              <a:buChar char="•"/>
              <a:defRPr sz="2800" kern="1200" baseline="0">
                <a:solidFill>
                  <a:schemeClr val="bg1"/>
                </a:solidFill>
                <a:latin typeface="Arial" pitchFamily="34" charset="0"/>
                <a:ea typeface="+mn-ea"/>
                <a:cs typeface="Arial" pitchFamily="34" charset="0"/>
              </a:defRPr>
            </a:lvl1pPr>
            <a:lvl2pPr marL="742950" indent="-28575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2pPr>
            <a:lvl3pPr marL="11430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3pPr>
            <a:lvl4pPr marL="16002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4pPr>
            <a:lvl5pPr marL="20574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defRPr/>
            </a:pPr>
            <a:r>
              <a:rPr lang="en-GB" sz="1800" b="1">
                <a:solidFill>
                  <a:srgbClr val="023554"/>
                </a:solidFill>
                <a:latin typeface="Georgia"/>
                <a:cs typeface="Arial"/>
              </a:rPr>
              <a:t>Is the project just for young people with problems or for everyone? </a:t>
            </a:r>
          </a:p>
          <a:p>
            <a:pPr marL="0" indent="0">
              <a:buNone/>
              <a:defRPr/>
            </a:pPr>
            <a:r>
              <a:rPr lang="en-GB" sz="1800">
                <a:solidFill>
                  <a:srgbClr val="023554"/>
                </a:solidFill>
                <a:latin typeface="Georgia"/>
                <a:cs typeface="Arial"/>
              </a:rPr>
              <a:t>This project is for </a:t>
            </a:r>
            <a:r>
              <a:rPr lang="en-GB" sz="1800" u="sng">
                <a:solidFill>
                  <a:srgbClr val="023554"/>
                </a:solidFill>
                <a:latin typeface="Georgia"/>
                <a:cs typeface="Arial"/>
              </a:rPr>
              <a:t>all</a:t>
            </a:r>
            <a:r>
              <a:rPr lang="en-GB" sz="1800">
                <a:solidFill>
                  <a:srgbClr val="023554"/>
                </a:solidFill>
                <a:latin typeface="Georgia"/>
                <a:cs typeface="Arial"/>
              </a:rPr>
              <a:t> young people. We all need to look after our mental health and wellbeing, just like we need to look after our physical health. </a:t>
            </a:r>
            <a:endParaRPr lang="en-GB" sz="1800">
              <a:solidFill>
                <a:srgbClr val="023554"/>
              </a:solidFill>
              <a:latin typeface="Georgia" panose="02040502050405020303" pitchFamily="18" charset="0"/>
            </a:endParaRPr>
          </a:p>
          <a:p>
            <a:pPr marL="0" indent="0">
              <a:buNone/>
              <a:defRPr/>
            </a:pPr>
            <a:endParaRPr lang="en-GB" sz="1800" i="1">
              <a:solidFill>
                <a:srgbClr val="023554"/>
              </a:solidFill>
              <a:latin typeface="Georgia"/>
              <a:cs typeface="Arial"/>
            </a:endParaRPr>
          </a:p>
          <a:p>
            <a:pPr marL="0" lvl="0" indent="0">
              <a:buNone/>
              <a:defRPr/>
            </a:pPr>
            <a:r>
              <a:rPr lang="en-GB" sz="1800" b="1">
                <a:solidFill>
                  <a:srgbClr val="023554"/>
                </a:solidFill>
                <a:latin typeface="Georgia"/>
                <a:cs typeface="Arial"/>
              </a:rPr>
              <a:t>Some of the questions are very similar – is that a trick? </a:t>
            </a:r>
          </a:p>
          <a:p>
            <a:pPr marL="0" lvl="0" indent="0">
              <a:buNone/>
              <a:defRPr/>
            </a:pPr>
            <a:r>
              <a:rPr lang="en-GB" sz="1800">
                <a:solidFill>
                  <a:srgbClr val="023554"/>
                </a:solidFill>
                <a:latin typeface="Georgia"/>
                <a:cs typeface="Arial"/>
              </a:rPr>
              <a:t>Some questions may sound very similar, but it’s not a trick. Some questions may ask the same thing in different ways so that we can make sure we really understand how young people are feeling. </a:t>
            </a:r>
          </a:p>
          <a:p>
            <a:pPr marL="0" indent="0">
              <a:buNone/>
              <a:defRPr/>
            </a:pPr>
            <a:endParaRPr lang="en-GB" sz="1800" i="1">
              <a:solidFill>
                <a:srgbClr val="023554"/>
              </a:solidFill>
              <a:latin typeface="Georgia"/>
              <a:cs typeface="Arial"/>
            </a:endParaRPr>
          </a:p>
          <a:p>
            <a:pPr marL="0" lvl="0" indent="0">
              <a:buNone/>
              <a:defRPr/>
            </a:pPr>
            <a:r>
              <a:rPr lang="en-GB" sz="1800" b="1">
                <a:solidFill>
                  <a:srgbClr val="023554"/>
                </a:solidFill>
                <a:latin typeface="Georgia"/>
                <a:cs typeface="Arial"/>
              </a:rPr>
              <a:t>Is this a test? </a:t>
            </a:r>
          </a:p>
          <a:p>
            <a:pPr marL="0" lvl="0" indent="0">
              <a:buNone/>
              <a:defRPr/>
            </a:pPr>
            <a:r>
              <a:rPr lang="en-GB" sz="1800">
                <a:solidFill>
                  <a:srgbClr val="023554"/>
                </a:solidFill>
                <a:latin typeface="Georgia"/>
                <a:cs typeface="Arial"/>
              </a:rPr>
              <a:t>No, this isn’t a test. There are no right or wrong answers. The questions in the survey are just about your thoughts and feelings. </a:t>
            </a:r>
          </a:p>
          <a:p>
            <a:pPr marL="0" lvl="0" indent="0">
              <a:buNone/>
              <a:defRPr/>
            </a:pPr>
            <a:endParaRPr lang="en-GB" sz="1400" b="1">
              <a:solidFill>
                <a:srgbClr val="023554"/>
              </a:solidFill>
              <a:latin typeface="Georgia" panose="02040502050405020303" pitchFamily="18" charset="0"/>
            </a:endParaRPr>
          </a:p>
          <a:p>
            <a:pPr marL="0" indent="0">
              <a:buNone/>
              <a:defRPr/>
            </a:pPr>
            <a:endParaRPr lang="en-GB" sz="1400" i="1">
              <a:solidFill>
                <a:srgbClr val="023554"/>
              </a:solidFill>
              <a:latin typeface="Georgia" panose="02040502050405020303" pitchFamily="18" charset="0"/>
            </a:endParaRPr>
          </a:p>
          <a:p>
            <a:pPr marL="0" lvl="0" indent="0" algn="r">
              <a:buNone/>
              <a:defRPr/>
            </a:pPr>
            <a:endParaRPr lang="en-GB" sz="1400" i="1">
              <a:solidFill>
                <a:srgbClr val="023554"/>
              </a:solidFill>
              <a:latin typeface="Georgia" panose="02040502050405020303" pitchFamily="18" charset="0"/>
            </a:endParaRPr>
          </a:p>
        </p:txBody>
      </p:sp>
      <p:sp>
        <p:nvSpPr>
          <p:cNvPr id="3" name="Content Placeholder 2">
            <a:extLst>
              <a:ext uri="{FF2B5EF4-FFF2-40B4-BE49-F238E27FC236}">
                <a16:creationId xmlns:a16="http://schemas.microsoft.com/office/drawing/2014/main" id="{8FF3A641-6EF1-418C-A1C8-8CED08DC46F5}"/>
              </a:ext>
            </a:extLst>
          </p:cNvPr>
          <p:cNvSpPr txBox="1">
            <a:spLocks/>
          </p:cNvSpPr>
          <p:nvPr/>
        </p:nvSpPr>
        <p:spPr bwMode="auto">
          <a:xfrm>
            <a:off x="5847741" y="1318386"/>
            <a:ext cx="6084973" cy="45190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en-US"/>
            </a:defPPr>
            <a:lvl1pPr marL="342900" indent="-342900" algn="l" rtl="0" fontAlgn="base">
              <a:spcBef>
                <a:spcPct val="20000"/>
              </a:spcBef>
              <a:spcAft>
                <a:spcPct val="0"/>
              </a:spcAft>
              <a:buFont typeface="Arial" pitchFamily="34" charset="0"/>
              <a:buChar char="•"/>
              <a:defRPr sz="2800" kern="1200" baseline="0">
                <a:solidFill>
                  <a:schemeClr val="bg1"/>
                </a:solidFill>
                <a:latin typeface="Arial" pitchFamily="34" charset="0"/>
                <a:ea typeface="+mn-ea"/>
                <a:cs typeface="Arial" pitchFamily="34" charset="0"/>
              </a:defRPr>
            </a:lvl1pPr>
            <a:lvl2pPr marL="742950" indent="-28575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2pPr>
            <a:lvl3pPr marL="11430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3pPr>
            <a:lvl4pPr marL="16002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4pPr>
            <a:lvl5pPr marL="2057400" indent="-228600" algn="l" rtl="0" fontAlgn="base">
              <a:spcBef>
                <a:spcPct val="20000"/>
              </a:spcBef>
              <a:spcAft>
                <a:spcPct val="0"/>
              </a:spcAft>
              <a:buFont typeface="Arial" pitchFamily="34" charset="0"/>
              <a:buChar char="»"/>
              <a:defRPr sz="2400" kern="1200" baseline="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GB" sz="1800" b="1">
                <a:solidFill>
                  <a:srgbClr val="023554"/>
                </a:solidFill>
                <a:latin typeface="Georgia"/>
                <a:cs typeface="Arial"/>
              </a:rPr>
              <a:t>Do I have to answer every question? </a:t>
            </a:r>
            <a:endParaRPr lang="en-US">
              <a:latin typeface="Georgia"/>
              <a:cs typeface="Arial"/>
            </a:endParaRPr>
          </a:p>
          <a:p>
            <a:pPr marL="0" indent="0">
              <a:buNone/>
              <a:defRPr/>
            </a:pPr>
            <a:r>
              <a:rPr lang="en-GB" sz="1800">
                <a:solidFill>
                  <a:srgbClr val="023554"/>
                </a:solidFill>
                <a:latin typeface="Georgia"/>
                <a:cs typeface="Arial"/>
              </a:rPr>
              <a:t>If you don’t want to answer a question, that’s ok. It’s your choice which questions you answer. If you don’t want to answer a question, just leave it blank and move onto the next one. </a:t>
            </a:r>
            <a:endParaRPr lang="en-GB">
              <a:latin typeface="Georgia"/>
              <a:cs typeface="Arial"/>
            </a:endParaRPr>
          </a:p>
          <a:p>
            <a:pPr marL="0" lvl="0" indent="0">
              <a:buNone/>
              <a:defRPr/>
            </a:pPr>
            <a:endParaRPr lang="en-GB" sz="1800">
              <a:solidFill>
                <a:srgbClr val="023554"/>
              </a:solidFill>
              <a:latin typeface="Georgia" panose="02040502050405020303" pitchFamily="18" charset="0"/>
            </a:endParaRPr>
          </a:p>
          <a:p>
            <a:pPr marL="0" indent="0">
              <a:buNone/>
              <a:defRPr/>
            </a:pPr>
            <a:r>
              <a:rPr lang="en-GB" sz="1800" b="1">
                <a:solidFill>
                  <a:srgbClr val="023554"/>
                </a:solidFill>
                <a:latin typeface="Georgia"/>
                <a:cs typeface="Arial"/>
              </a:rPr>
              <a:t>Why am I being asked about different aspects of my life that I don't think relates to my wellbeing (e.g., sexual orientation or migration)?</a:t>
            </a:r>
            <a:endParaRPr lang="en-GB" sz="1800">
              <a:solidFill>
                <a:srgbClr val="000000"/>
              </a:solidFill>
              <a:latin typeface="Georgia"/>
              <a:cs typeface="Arial"/>
            </a:endParaRPr>
          </a:p>
          <a:p>
            <a:pPr marL="0" indent="0">
              <a:buNone/>
              <a:defRPr/>
            </a:pPr>
            <a:r>
              <a:rPr lang="en-GB" sz="1800">
                <a:solidFill>
                  <a:srgbClr val="023554"/>
                </a:solidFill>
                <a:latin typeface="Georgia"/>
                <a:cs typeface="Arial"/>
              </a:rPr>
              <a:t>Your wellbeing is influenced by many different factors- such as your background, identity, family, and life experiences. These factors can shape young people's feelings and experiences. By asking these questions, we can better understand and support the wellbeing of all young people.</a:t>
            </a:r>
            <a:endParaRPr lang="en-GB"/>
          </a:p>
        </p:txBody>
      </p:sp>
    </p:spTree>
    <p:extLst>
      <p:ext uri="{BB962C8B-B14F-4D97-AF65-F5344CB8AC3E}">
        <p14:creationId xmlns:p14="http://schemas.microsoft.com/office/powerpoint/2010/main" val="530262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7" name="Picture 6" descr="Shape, circle&#10;&#10;Description automatically generated">
            <a:extLst>
              <a:ext uri="{FF2B5EF4-FFF2-40B4-BE49-F238E27FC236}">
                <a16:creationId xmlns:a16="http://schemas.microsoft.com/office/drawing/2014/main" id="{FC1E8FBF-1626-633F-0EC5-909B615548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778625">
            <a:off x="8012859" y="-2587538"/>
            <a:ext cx="4570369" cy="4398551"/>
          </a:xfrm>
          <a:prstGeom prst="rect">
            <a:avLst/>
          </a:prstGeom>
        </p:spPr>
      </p:pic>
      <p:sp>
        <p:nvSpPr>
          <p:cNvPr id="2" name="Title 1">
            <a:extLst>
              <a:ext uri="{FF2B5EF4-FFF2-40B4-BE49-F238E27FC236}">
                <a16:creationId xmlns:a16="http://schemas.microsoft.com/office/drawing/2014/main" id="{2BCAFC64-9365-48AF-9AB9-931D44F592F1}"/>
              </a:ext>
            </a:extLst>
          </p:cNvPr>
          <p:cNvSpPr>
            <a:spLocks noGrp="1"/>
          </p:cNvSpPr>
          <p:nvPr>
            <p:ph type="title" idx="4294967295"/>
          </p:nvPr>
        </p:nvSpPr>
        <p:spPr>
          <a:xfrm>
            <a:off x="9314241" y="138918"/>
            <a:ext cx="3309937" cy="1143000"/>
          </a:xfrm>
        </p:spPr>
        <p:txBody>
          <a:bodyPr/>
          <a:lstStyle/>
          <a:p>
            <a:r>
              <a:rPr lang="en-GB" sz="3000">
                <a:latin typeface="Georgia"/>
                <a:cs typeface="Arial"/>
              </a:rPr>
              <a:t>Glossary</a:t>
            </a:r>
            <a:br>
              <a:rPr lang="en-GB" sz="3000"/>
            </a:br>
            <a:r>
              <a:rPr lang="en-GB" sz="3000">
                <a:latin typeface="Georgia"/>
                <a:cs typeface="Arial"/>
              </a:rPr>
              <a:t>A to G</a:t>
            </a:r>
          </a:p>
        </p:txBody>
      </p:sp>
      <p:sp>
        <p:nvSpPr>
          <p:cNvPr id="3" name="TextBox 4">
            <a:extLst>
              <a:ext uri="{FF2B5EF4-FFF2-40B4-BE49-F238E27FC236}">
                <a16:creationId xmlns:a16="http://schemas.microsoft.com/office/drawing/2014/main" id="{99D7485A-C02D-4E34-BF8B-4F4CD0670FB0}"/>
              </a:ext>
            </a:extLst>
          </p:cNvPr>
          <p:cNvSpPr txBox="1"/>
          <p:nvPr/>
        </p:nvSpPr>
        <p:spPr>
          <a:xfrm>
            <a:off x="568043" y="1163171"/>
            <a:ext cx="5527497" cy="5355312"/>
          </a:xfrm>
          <a:prstGeom prst="rect">
            <a:avLst/>
          </a:prstGeom>
          <a:noFill/>
        </p:spPr>
        <p:txBody>
          <a:bodyPr wrap="square" lIns="91440" tIns="45720" rIns="91440" bIns="45720" rtlCol="0" anchor="t">
            <a:spAutoFit/>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r>
              <a:rPr lang="en-GB" b="1">
                <a:solidFill>
                  <a:srgbClr val="023554"/>
                </a:solidFill>
                <a:latin typeface="Georgia"/>
                <a:cs typeface="Arial"/>
              </a:rPr>
              <a:t>Abusive</a:t>
            </a:r>
            <a:r>
              <a:rPr lang="en-GB">
                <a:solidFill>
                  <a:srgbClr val="023554"/>
                </a:solidFill>
                <a:latin typeface="Georgia"/>
                <a:cs typeface="Arial"/>
              </a:rPr>
              <a:t> – Treating someone badly or cruelly.</a:t>
            </a:r>
          </a:p>
          <a:p>
            <a:r>
              <a:rPr lang="en-GB" b="1">
                <a:solidFill>
                  <a:srgbClr val="023554"/>
                </a:solidFill>
                <a:latin typeface="Georgia"/>
                <a:cs typeface="Arial"/>
              </a:rPr>
              <a:t>Anonymous</a:t>
            </a:r>
            <a:r>
              <a:rPr lang="en-GB">
                <a:solidFill>
                  <a:srgbClr val="023554"/>
                </a:solidFill>
                <a:latin typeface="Georgia"/>
                <a:cs typeface="Arial"/>
              </a:rPr>
              <a:t> - Not named or identified.</a:t>
            </a:r>
          </a:p>
          <a:p>
            <a:r>
              <a:rPr lang="en-GB" b="1">
                <a:solidFill>
                  <a:srgbClr val="023554"/>
                </a:solidFill>
                <a:latin typeface="Georgia"/>
                <a:cs typeface="Arial"/>
              </a:rPr>
              <a:t>Abilities</a:t>
            </a:r>
            <a:r>
              <a:rPr lang="en-GB">
                <a:solidFill>
                  <a:srgbClr val="023554"/>
                </a:solidFill>
                <a:latin typeface="Georgia"/>
                <a:cs typeface="Arial"/>
              </a:rPr>
              <a:t> – The power or skill to do something.</a:t>
            </a:r>
          </a:p>
          <a:p>
            <a:r>
              <a:rPr lang="en-GB" b="1">
                <a:solidFill>
                  <a:srgbClr val="023554"/>
                </a:solidFill>
                <a:latin typeface="Georgia"/>
                <a:cs typeface="Arial"/>
              </a:rPr>
              <a:t>Bullying</a:t>
            </a:r>
            <a:r>
              <a:rPr lang="en-GB">
                <a:solidFill>
                  <a:srgbClr val="023554"/>
                </a:solidFill>
                <a:latin typeface="Georgia"/>
                <a:cs typeface="Arial"/>
              </a:rPr>
              <a:t> – Bullying is when someone is being hurt by words or actions on purpose, usually more than once, feels bad because of it, and has a hard time stopping what is happening to them. </a:t>
            </a:r>
          </a:p>
          <a:p>
            <a:r>
              <a:rPr lang="en-GB" b="1">
                <a:solidFill>
                  <a:srgbClr val="023554"/>
                </a:solidFill>
                <a:latin typeface="Georgia"/>
                <a:cs typeface="Arial"/>
              </a:rPr>
              <a:t>Cyberbullying</a:t>
            </a:r>
            <a:r>
              <a:rPr lang="en-GB">
                <a:solidFill>
                  <a:srgbClr val="023554"/>
                </a:solidFill>
                <a:latin typeface="Georgia"/>
                <a:cs typeface="Arial"/>
              </a:rPr>
              <a:t> – Bullying (see above) that takes place online. For example, on social media, texts, email, posts, or other digital methods. </a:t>
            </a:r>
          </a:p>
          <a:p>
            <a:r>
              <a:rPr lang="en-GB" b="1">
                <a:solidFill>
                  <a:srgbClr val="023554"/>
                </a:solidFill>
                <a:latin typeface="Georgia"/>
                <a:cs typeface="Arial"/>
              </a:rPr>
              <a:t>Confident</a:t>
            </a:r>
            <a:r>
              <a:rPr lang="en-GB">
                <a:solidFill>
                  <a:srgbClr val="023554"/>
                </a:solidFill>
                <a:latin typeface="Georgia"/>
                <a:cs typeface="Arial"/>
              </a:rPr>
              <a:t> - Feeling or believing that you can do something well.</a:t>
            </a:r>
          </a:p>
          <a:p>
            <a:r>
              <a:rPr lang="en-GB" b="1">
                <a:solidFill>
                  <a:srgbClr val="023554"/>
                </a:solidFill>
                <a:latin typeface="Georgia"/>
                <a:cs typeface="Arial"/>
              </a:rPr>
              <a:t>Cope</a:t>
            </a:r>
            <a:r>
              <a:rPr lang="en-GB">
                <a:solidFill>
                  <a:srgbClr val="023554"/>
                </a:solidFill>
                <a:latin typeface="Georgia"/>
                <a:cs typeface="Arial"/>
              </a:rPr>
              <a:t> - To deal with or handle problems.</a:t>
            </a:r>
          </a:p>
          <a:p>
            <a:r>
              <a:rPr lang="en-GB" b="1">
                <a:solidFill>
                  <a:srgbClr val="023554"/>
                </a:solidFill>
                <a:latin typeface="Georgia"/>
                <a:cs typeface="Arial"/>
              </a:rPr>
              <a:t>Disability</a:t>
            </a:r>
            <a:r>
              <a:rPr lang="en-GB">
                <a:solidFill>
                  <a:srgbClr val="023554"/>
                </a:solidFill>
                <a:latin typeface="Georgia"/>
                <a:cs typeface="Arial"/>
              </a:rPr>
              <a:t> - A physical or mental condition that limits a person’s movements, senses, or activities.</a:t>
            </a:r>
            <a:endParaRPr lang="en-US">
              <a:solidFill>
                <a:srgbClr val="000000"/>
              </a:solidFill>
              <a:latin typeface="Georgia"/>
              <a:cs typeface="Arial"/>
            </a:endParaRPr>
          </a:p>
          <a:p>
            <a:r>
              <a:rPr lang="en-GB" b="1">
                <a:solidFill>
                  <a:srgbClr val="023554"/>
                </a:solidFill>
                <a:latin typeface="Georgia"/>
                <a:cs typeface="Arial"/>
              </a:rPr>
              <a:t>Emotions</a:t>
            </a:r>
            <a:r>
              <a:rPr lang="en-GB">
                <a:solidFill>
                  <a:srgbClr val="023554"/>
                </a:solidFill>
                <a:latin typeface="Georgia"/>
                <a:cs typeface="Arial"/>
              </a:rPr>
              <a:t> - Emotions are the way you feel. For example, feeling happy or sad.</a:t>
            </a:r>
            <a:endParaRPr lang="en-US">
              <a:solidFill>
                <a:srgbClr val="000000"/>
              </a:solidFill>
              <a:latin typeface="Georgia"/>
              <a:cs typeface="Arial"/>
            </a:endParaRPr>
          </a:p>
          <a:p>
            <a:r>
              <a:rPr lang="en-GB" b="1">
                <a:solidFill>
                  <a:srgbClr val="023554"/>
                </a:solidFill>
                <a:latin typeface="Georgia" panose="02040502050405020303" pitchFamily="18" charset="0"/>
              </a:rPr>
              <a:t>Express</a:t>
            </a:r>
            <a:r>
              <a:rPr lang="en-GB">
                <a:solidFill>
                  <a:srgbClr val="023554"/>
                </a:solidFill>
                <a:latin typeface="Georgia" panose="02040502050405020303" pitchFamily="18" charset="0"/>
              </a:rPr>
              <a:t> - To show how you think or feel.</a:t>
            </a:r>
            <a:endParaRPr lang="en-GB">
              <a:solidFill>
                <a:srgbClr val="000000"/>
              </a:solidFill>
            </a:endParaRPr>
          </a:p>
          <a:p>
            <a:r>
              <a:rPr lang="en-GB" b="1">
                <a:solidFill>
                  <a:srgbClr val="023554"/>
                </a:solidFill>
                <a:latin typeface="Georgia"/>
                <a:cs typeface="Arial"/>
              </a:rPr>
              <a:t>Extent “Indicate to what extent” </a:t>
            </a:r>
            <a:r>
              <a:rPr lang="en-GB">
                <a:solidFill>
                  <a:srgbClr val="023554"/>
                </a:solidFill>
                <a:latin typeface="Georgia"/>
                <a:cs typeface="Arial"/>
              </a:rPr>
              <a:t>- How much.</a:t>
            </a:r>
          </a:p>
        </p:txBody>
      </p:sp>
      <p:sp>
        <p:nvSpPr>
          <p:cNvPr id="4" name="TextBox 5">
            <a:extLst>
              <a:ext uri="{FF2B5EF4-FFF2-40B4-BE49-F238E27FC236}">
                <a16:creationId xmlns:a16="http://schemas.microsoft.com/office/drawing/2014/main" id="{3723AA61-9599-4665-BD9D-B26F9F0D9FEA}"/>
              </a:ext>
            </a:extLst>
          </p:cNvPr>
          <p:cNvSpPr txBox="1"/>
          <p:nvPr/>
        </p:nvSpPr>
        <p:spPr>
          <a:xfrm>
            <a:off x="6093040" y="1997774"/>
            <a:ext cx="5527497" cy="4524315"/>
          </a:xfrm>
          <a:prstGeom prst="rect">
            <a:avLst/>
          </a:prstGeom>
          <a:noFill/>
        </p:spPr>
        <p:txBody>
          <a:bodyPr wrap="square" lIns="91440" tIns="45720" rIns="91440" bIns="45720" rtlCol="0" anchor="t">
            <a:spAutoFit/>
          </a:bodyPr>
          <a:ls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r>
              <a:rPr lang="en-GB" b="1">
                <a:solidFill>
                  <a:srgbClr val="023554"/>
                </a:solidFill>
                <a:latin typeface="Georgia"/>
                <a:cs typeface="Arial"/>
              </a:rPr>
              <a:t>Job prospects </a:t>
            </a:r>
            <a:r>
              <a:rPr lang="en-GB">
                <a:solidFill>
                  <a:srgbClr val="023554"/>
                </a:solidFill>
                <a:latin typeface="Georgia"/>
                <a:cs typeface="Arial"/>
              </a:rPr>
              <a:t>- How likely you are to be successful in a future job.</a:t>
            </a:r>
            <a:endParaRPr lang="en-US">
              <a:solidFill>
                <a:srgbClr val="000000"/>
              </a:solidFill>
            </a:endParaRPr>
          </a:p>
          <a:p>
            <a:r>
              <a:rPr lang="en-GB" b="1">
                <a:solidFill>
                  <a:srgbClr val="023554"/>
                </a:solidFill>
                <a:latin typeface="Georgia"/>
                <a:cs typeface="Arial"/>
              </a:rPr>
              <a:t>Gender</a:t>
            </a:r>
            <a:r>
              <a:rPr lang="en-GB">
                <a:solidFill>
                  <a:srgbClr val="023554"/>
                </a:solidFill>
                <a:latin typeface="Georgia"/>
                <a:cs typeface="Arial"/>
              </a:rPr>
              <a:t> - Gender refers to the characteristics (for example, behaviours) that different cultures and societies associate with girls and boys (or men and women).  </a:t>
            </a:r>
            <a:endParaRPr lang="en-US"/>
          </a:p>
          <a:p>
            <a:r>
              <a:rPr lang="en-GB" b="1">
                <a:solidFill>
                  <a:srgbClr val="023554"/>
                </a:solidFill>
                <a:latin typeface="Georgia"/>
                <a:cs typeface="Arial"/>
              </a:rPr>
              <a:t>Gender Identity </a:t>
            </a:r>
            <a:r>
              <a:rPr lang="en-GB">
                <a:solidFill>
                  <a:srgbClr val="023554"/>
                </a:solidFill>
                <a:latin typeface="Georgia"/>
                <a:cs typeface="Arial"/>
              </a:rPr>
              <a:t>- A person’s innate sense of their own gender, whether male, female or something else, which may or may not correspond to the sex assigned at birth. For example, someone assigned male at birth may identify as a girl, or indeed not identify with any particular category.</a:t>
            </a:r>
            <a:endParaRPr lang="en-GB">
              <a:solidFill>
                <a:srgbClr val="023554"/>
              </a:solidFill>
              <a:latin typeface="Georgia"/>
            </a:endParaRPr>
          </a:p>
          <a:p>
            <a:r>
              <a:rPr lang="en-GB" b="1">
                <a:solidFill>
                  <a:srgbClr val="023554"/>
                </a:solidFill>
                <a:latin typeface="Georgia"/>
                <a:cs typeface="Arial"/>
              </a:rPr>
              <a:t>Generally/In general </a:t>
            </a:r>
            <a:r>
              <a:rPr lang="en-GB">
                <a:solidFill>
                  <a:srgbClr val="023554"/>
                </a:solidFill>
                <a:latin typeface="Georgia"/>
                <a:cs typeface="Arial"/>
              </a:rPr>
              <a:t>- In most cases/ most of the time.</a:t>
            </a:r>
            <a:endParaRPr lang="en-US">
              <a:solidFill>
                <a:srgbClr val="000000"/>
              </a:solidFill>
              <a:latin typeface="Georgia"/>
            </a:endParaRPr>
          </a:p>
          <a:p>
            <a:r>
              <a:rPr lang="en-GB" b="1">
                <a:solidFill>
                  <a:srgbClr val="023554"/>
                </a:solidFill>
                <a:latin typeface="Georgia"/>
              </a:rPr>
              <a:t>Generation</a:t>
            </a:r>
            <a:r>
              <a:rPr lang="en-GB">
                <a:solidFill>
                  <a:srgbClr val="023554"/>
                </a:solidFill>
                <a:latin typeface="Georgia"/>
              </a:rPr>
              <a:t> - A group of people born and living at about the same time.</a:t>
            </a:r>
            <a:endParaRPr lang="en-GB">
              <a:latin typeface="Georgia"/>
            </a:endParaRPr>
          </a:p>
        </p:txBody>
      </p:sp>
    </p:spTree>
    <p:extLst>
      <p:ext uri="{BB962C8B-B14F-4D97-AF65-F5344CB8AC3E}">
        <p14:creationId xmlns:p14="http://schemas.microsoft.com/office/powerpoint/2010/main" val="2517074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7" name="Picture 6" descr="Shape, circle&#10;&#10;Description automatically generated">
            <a:extLst>
              <a:ext uri="{FF2B5EF4-FFF2-40B4-BE49-F238E27FC236}">
                <a16:creationId xmlns:a16="http://schemas.microsoft.com/office/drawing/2014/main" id="{6FB38485-CC03-396E-C3A3-B89E45E1A3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778625">
            <a:off x="8012859" y="-2587538"/>
            <a:ext cx="4570369" cy="4398551"/>
          </a:xfrm>
          <a:prstGeom prst="rect">
            <a:avLst/>
          </a:prstGeom>
        </p:spPr>
      </p:pic>
      <p:sp>
        <p:nvSpPr>
          <p:cNvPr id="2" name="Title 1">
            <a:extLst>
              <a:ext uri="{FF2B5EF4-FFF2-40B4-BE49-F238E27FC236}">
                <a16:creationId xmlns:a16="http://schemas.microsoft.com/office/drawing/2014/main" id="{2BCAFC64-9365-48AF-9AB9-931D44F592F1}"/>
              </a:ext>
            </a:extLst>
          </p:cNvPr>
          <p:cNvSpPr>
            <a:spLocks noGrp="1"/>
          </p:cNvSpPr>
          <p:nvPr>
            <p:ph type="title" idx="4294967295"/>
          </p:nvPr>
        </p:nvSpPr>
        <p:spPr>
          <a:xfrm>
            <a:off x="9327202" y="185075"/>
            <a:ext cx="3308350" cy="1143000"/>
          </a:xfrm>
        </p:spPr>
        <p:txBody>
          <a:bodyPr/>
          <a:lstStyle/>
          <a:p>
            <a:r>
              <a:rPr lang="en-GB" sz="3000">
                <a:latin typeface="Georgia"/>
                <a:ea typeface="Open Sans"/>
                <a:cs typeface="Arial"/>
              </a:rPr>
              <a:t>Glossary </a:t>
            </a:r>
            <a:br>
              <a:rPr lang="en-GB" sz="3000"/>
            </a:br>
            <a:r>
              <a:rPr lang="en-GB" sz="3000">
                <a:latin typeface="Georgia"/>
                <a:ea typeface="Open Sans"/>
                <a:cs typeface="Arial"/>
              </a:rPr>
              <a:t>I to S</a:t>
            </a:r>
          </a:p>
        </p:txBody>
      </p:sp>
      <p:sp>
        <p:nvSpPr>
          <p:cNvPr id="5" name="TextBox 4">
            <a:extLst>
              <a:ext uri="{FF2B5EF4-FFF2-40B4-BE49-F238E27FC236}">
                <a16:creationId xmlns:a16="http://schemas.microsoft.com/office/drawing/2014/main" id="{99D7485A-C02D-4E34-BF8B-4F4CD0670FB0}"/>
              </a:ext>
            </a:extLst>
          </p:cNvPr>
          <p:cNvSpPr txBox="1"/>
          <p:nvPr/>
        </p:nvSpPr>
        <p:spPr>
          <a:xfrm>
            <a:off x="463257" y="1401221"/>
            <a:ext cx="5789079" cy="4801314"/>
          </a:xfrm>
          <a:prstGeom prst="rect">
            <a:avLst/>
          </a:prstGeom>
          <a:noFill/>
        </p:spPr>
        <p:txBody>
          <a:bodyPr wrap="square" lIns="91440" tIns="45720" rIns="91440" bIns="45720" rtlCol="0" anchor="t">
            <a:spAutoFit/>
          </a:bodyPr>
          <a:lstStyle/>
          <a:p>
            <a:endParaRPr lang="en-GB">
              <a:solidFill>
                <a:srgbClr val="023554"/>
              </a:solidFill>
              <a:latin typeface="Georgia" panose="02040502050405020303" pitchFamily="18" charset="0"/>
            </a:endParaRPr>
          </a:p>
          <a:p>
            <a:r>
              <a:rPr lang="en-GB" b="1">
                <a:solidFill>
                  <a:srgbClr val="023554"/>
                </a:solidFill>
                <a:latin typeface="Georgia"/>
                <a:cs typeface="Arial"/>
              </a:rPr>
              <a:t>Interactions</a:t>
            </a:r>
            <a:r>
              <a:rPr lang="en-GB">
                <a:solidFill>
                  <a:srgbClr val="023554"/>
                </a:solidFill>
                <a:latin typeface="Georgia"/>
                <a:cs typeface="Arial"/>
              </a:rPr>
              <a:t> – The act of meeting, talking, or doing things with someone. </a:t>
            </a:r>
            <a:endParaRPr lang="en-US">
              <a:solidFill>
                <a:srgbClr val="000000"/>
              </a:solidFill>
              <a:latin typeface="Georgia"/>
              <a:cs typeface="Arial"/>
            </a:endParaRPr>
          </a:p>
          <a:p>
            <a:r>
              <a:rPr lang="en-GB" b="1">
                <a:solidFill>
                  <a:srgbClr val="023554"/>
                </a:solidFill>
                <a:latin typeface="Georgia"/>
                <a:cs typeface="Arial"/>
              </a:rPr>
              <a:t>Lonely</a:t>
            </a:r>
            <a:r>
              <a:rPr lang="en-GB">
                <a:solidFill>
                  <a:srgbClr val="023554"/>
                </a:solidFill>
                <a:latin typeface="Georgia"/>
                <a:cs typeface="Arial"/>
              </a:rPr>
              <a:t> - The unhappy feeling of being alone or apart from others.</a:t>
            </a:r>
            <a:endParaRPr lang="en-US">
              <a:solidFill>
                <a:srgbClr val="000000"/>
              </a:solidFill>
              <a:latin typeface="Georgia"/>
              <a:cs typeface="Arial"/>
            </a:endParaRPr>
          </a:p>
          <a:p>
            <a:r>
              <a:rPr lang="en-GB" b="1">
                <a:solidFill>
                  <a:srgbClr val="023554"/>
                </a:solidFill>
                <a:latin typeface="Georgia"/>
                <a:cs typeface="Arial"/>
              </a:rPr>
              <a:t>Mental health </a:t>
            </a:r>
            <a:r>
              <a:rPr lang="en-GB">
                <a:solidFill>
                  <a:srgbClr val="023554"/>
                </a:solidFill>
                <a:latin typeface="Georgia"/>
                <a:cs typeface="Arial"/>
              </a:rPr>
              <a:t>- We all have mental health. Mental health is about our feelings, our thinking, our emotions and our moods.</a:t>
            </a:r>
            <a:endParaRPr lang="en-US">
              <a:solidFill>
                <a:srgbClr val="000000"/>
              </a:solidFill>
              <a:latin typeface="Georgia"/>
              <a:cs typeface="Arial"/>
            </a:endParaRPr>
          </a:p>
          <a:p>
            <a:r>
              <a:rPr lang="en-GB" b="1">
                <a:solidFill>
                  <a:srgbClr val="023554"/>
                </a:solidFill>
                <a:latin typeface="Georgia"/>
                <a:cs typeface="Arial"/>
              </a:rPr>
              <a:t>Mental health condition </a:t>
            </a:r>
            <a:r>
              <a:rPr lang="en-GB">
                <a:solidFill>
                  <a:srgbClr val="023554"/>
                </a:solidFill>
                <a:latin typeface="Georgia"/>
                <a:cs typeface="Arial"/>
              </a:rPr>
              <a:t>- Refers to a particular type or state of mental health, for example, depression, anxiety, schizophrenia.</a:t>
            </a:r>
            <a:endParaRPr lang="en-US">
              <a:solidFill>
                <a:srgbClr val="000000"/>
              </a:solidFill>
              <a:latin typeface="Georgia"/>
              <a:cs typeface="Arial"/>
            </a:endParaRPr>
          </a:p>
          <a:p>
            <a:r>
              <a:rPr lang="en-GB" b="1">
                <a:solidFill>
                  <a:srgbClr val="023554"/>
                </a:solidFill>
                <a:latin typeface="Georgia"/>
                <a:cs typeface="Arial"/>
              </a:rPr>
              <a:t>Mildly “I mildly disagree” </a:t>
            </a:r>
            <a:r>
              <a:rPr lang="en-GB">
                <a:solidFill>
                  <a:srgbClr val="023554"/>
                </a:solidFill>
                <a:latin typeface="Georgia"/>
                <a:cs typeface="Arial"/>
              </a:rPr>
              <a:t>- I disagree a little bit.</a:t>
            </a:r>
            <a:endParaRPr lang="en-US">
              <a:solidFill>
                <a:srgbClr val="000000"/>
              </a:solidFill>
              <a:latin typeface="Georgia"/>
              <a:cs typeface="Arial"/>
            </a:endParaRPr>
          </a:p>
          <a:p>
            <a:r>
              <a:rPr lang="en-GB" b="1">
                <a:solidFill>
                  <a:srgbClr val="023554"/>
                </a:solidFill>
                <a:latin typeface="Georgia"/>
                <a:cs typeface="Arial"/>
              </a:rPr>
              <a:t>Moderately “I moderately disagree” </a:t>
            </a:r>
            <a:r>
              <a:rPr lang="en-GB">
                <a:solidFill>
                  <a:srgbClr val="023554"/>
                </a:solidFill>
                <a:latin typeface="Georgia"/>
                <a:cs typeface="Arial"/>
              </a:rPr>
              <a:t>- I disagree quite a bit.</a:t>
            </a:r>
          </a:p>
          <a:p>
            <a:r>
              <a:rPr lang="en-GB" b="1">
                <a:solidFill>
                  <a:srgbClr val="023554"/>
                </a:solidFill>
                <a:latin typeface="Georgia"/>
                <a:cs typeface="Arial"/>
              </a:rPr>
              <a:t>Neighbours</a:t>
            </a:r>
            <a:r>
              <a:rPr lang="en-GB">
                <a:solidFill>
                  <a:srgbClr val="023554"/>
                </a:solidFill>
                <a:latin typeface="Georgia"/>
                <a:cs typeface="Arial"/>
              </a:rPr>
              <a:t> - The people who live in the houses close to your house.</a:t>
            </a:r>
            <a:endParaRPr lang="en-US">
              <a:solidFill>
                <a:srgbClr val="000000"/>
              </a:solidFill>
              <a:latin typeface="Georgia"/>
              <a:cs typeface="Arial"/>
            </a:endParaRPr>
          </a:p>
          <a:p>
            <a:r>
              <a:rPr lang="en-GB" b="1">
                <a:solidFill>
                  <a:srgbClr val="023554"/>
                </a:solidFill>
                <a:latin typeface="Georgia"/>
                <a:cs typeface="Arial"/>
              </a:rPr>
              <a:t>Optimistic</a:t>
            </a:r>
            <a:r>
              <a:rPr lang="en-GB">
                <a:solidFill>
                  <a:srgbClr val="023554"/>
                </a:solidFill>
                <a:latin typeface="Georgia"/>
                <a:cs typeface="Arial"/>
              </a:rPr>
              <a:t> - Believing that good things will happen.</a:t>
            </a:r>
            <a:endParaRPr lang="en-US">
              <a:solidFill>
                <a:srgbClr val="000000"/>
              </a:solidFill>
              <a:latin typeface="Georgia"/>
              <a:cs typeface="Arial"/>
            </a:endParaRPr>
          </a:p>
        </p:txBody>
      </p:sp>
      <p:sp>
        <p:nvSpPr>
          <p:cNvPr id="10" name="TextBox 9">
            <a:extLst>
              <a:ext uri="{FF2B5EF4-FFF2-40B4-BE49-F238E27FC236}">
                <a16:creationId xmlns:a16="http://schemas.microsoft.com/office/drawing/2014/main" id="{9BE322A8-448F-BDC6-3FFE-405E78881858}"/>
              </a:ext>
            </a:extLst>
          </p:cNvPr>
          <p:cNvSpPr txBox="1"/>
          <p:nvPr/>
        </p:nvSpPr>
        <p:spPr>
          <a:xfrm>
            <a:off x="6434233" y="2200638"/>
            <a:ext cx="5527497" cy="3416320"/>
          </a:xfrm>
          <a:prstGeom prst="rect">
            <a:avLst/>
          </a:prstGeom>
          <a:noFill/>
        </p:spPr>
        <p:txBody>
          <a:bodyPr wrap="square" lIns="91440" tIns="45720" rIns="91440" bIns="45720" rtlCol="0" anchor="t">
            <a:spAutoFit/>
          </a:bodyPr>
          <a:lstStyle/>
          <a:p>
            <a:r>
              <a:rPr lang="en-GB" b="1">
                <a:solidFill>
                  <a:srgbClr val="023554"/>
                </a:solidFill>
                <a:latin typeface="Georgia"/>
                <a:cs typeface="Arial"/>
              </a:rPr>
              <a:t>Physical Activity </a:t>
            </a:r>
            <a:r>
              <a:rPr lang="en-GB">
                <a:solidFill>
                  <a:srgbClr val="023554"/>
                </a:solidFill>
                <a:latin typeface="Georgia"/>
                <a:cs typeface="Arial"/>
              </a:rPr>
              <a:t>- An activity that increases your heart rate and makes you get out of breath.</a:t>
            </a:r>
            <a:endParaRPr lang="en-US">
              <a:solidFill>
                <a:srgbClr val="000000"/>
              </a:solidFill>
              <a:latin typeface="Georgia"/>
              <a:cs typeface="Arial"/>
            </a:endParaRPr>
          </a:p>
          <a:p>
            <a:r>
              <a:rPr lang="en-GB" b="1">
                <a:solidFill>
                  <a:srgbClr val="023554"/>
                </a:solidFill>
                <a:latin typeface="Georgia"/>
                <a:cs typeface="Arial"/>
              </a:rPr>
              <a:t>Physical Health </a:t>
            </a:r>
            <a:r>
              <a:rPr lang="en-GB">
                <a:solidFill>
                  <a:srgbClr val="023554"/>
                </a:solidFill>
                <a:latin typeface="Georgia"/>
                <a:cs typeface="Arial"/>
              </a:rPr>
              <a:t>- How well your body functions physically.</a:t>
            </a:r>
            <a:endParaRPr lang="en-GB"/>
          </a:p>
          <a:p>
            <a:r>
              <a:rPr lang="en-GB" b="1">
                <a:solidFill>
                  <a:srgbClr val="023554"/>
                </a:solidFill>
                <a:latin typeface="Georgia"/>
                <a:cs typeface="Arial"/>
              </a:rPr>
              <a:t>Pressured</a:t>
            </a:r>
            <a:r>
              <a:rPr lang="en-GB">
                <a:solidFill>
                  <a:srgbClr val="023554"/>
                </a:solidFill>
                <a:latin typeface="Georgia"/>
                <a:cs typeface="Arial"/>
              </a:rPr>
              <a:t> - Feeling like you have to do something you don’t want to do. </a:t>
            </a:r>
            <a:endParaRPr lang="en-US">
              <a:solidFill>
                <a:srgbClr val="000000"/>
              </a:solidFill>
              <a:latin typeface="Georgia"/>
              <a:cs typeface="Arial"/>
            </a:endParaRPr>
          </a:p>
          <a:p>
            <a:r>
              <a:rPr lang="en-GB" b="1">
                <a:solidFill>
                  <a:srgbClr val="023554"/>
                </a:solidFill>
                <a:latin typeface="Georgia"/>
                <a:cs typeface="Arial"/>
              </a:rPr>
              <a:t>Qualities “I feel that I have a number of good qualities” </a:t>
            </a:r>
            <a:r>
              <a:rPr lang="en-GB">
                <a:solidFill>
                  <a:srgbClr val="023554"/>
                </a:solidFill>
                <a:latin typeface="Georgia"/>
                <a:cs typeface="Arial"/>
              </a:rPr>
              <a:t>- Things that you like about yourself. </a:t>
            </a:r>
            <a:endParaRPr lang="en-US">
              <a:solidFill>
                <a:srgbClr val="000000"/>
              </a:solidFill>
              <a:latin typeface="Georgia"/>
              <a:cs typeface="Arial"/>
            </a:endParaRPr>
          </a:p>
          <a:p>
            <a:r>
              <a:rPr lang="en-GB" b="1">
                <a:solidFill>
                  <a:srgbClr val="023554"/>
                </a:solidFill>
                <a:latin typeface="Georgia"/>
                <a:cs typeface="Arial"/>
              </a:rPr>
              <a:t>Rarely</a:t>
            </a:r>
            <a:r>
              <a:rPr lang="en-GB">
                <a:solidFill>
                  <a:srgbClr val="023554"/>
                </a:solidFill>
                <a:latin typeface="Georgia"/>
                <a:cs typeface="Arial"/>
              </a:rPr>
              <a:t> - Not very often, hardly ever.</a:t>
            </a:r>
          </a:p>
          <a:p>
            <a:r>
              <a:rPr lang="en-GB" b="1">
                <a:solidFill>
                  <a:srgbClr val="023554"/>
                </a:solidFill>
                <a:latin typeface="Georgia"/>
                <a:cs typeface="Arial"/>
              </a:rPr>
              <a:t>Research</a:t>
            </a:r>
            <a:r>
              <a:rPr lang="en-GB">
                <a:solidFill>
                  <a:srgbClr val="023554"/>
                </a:solidFill>
                <a:latin typeface="Georgia"/>
                <a:cs typeface="Arial"/>
              </a:rPr>
              <a:t> - A study of data or information.</a:t>
            </a:r>
            <a:endParaRPr lang="en-US">
              <a:solidFill>
                <a:srgbClr val="000000"/>
              </a:solidFill>
              <a:latin typeface="Georgia"/>
              <a:cs typeface="Arial"/>
            </a:endParaRPr>
          </a:p>
          <a:p>
            <a:r>
              <a:rPr lang="en-GB" b="1">
                <a:solidFill>
                  <a:srgbClr val="023554"/>
                </a:solidFill>
                <a:latin typeface="Georgia"/>
                <a:cs typeface="Arial"/>
              </a:rPr>
              <a:t>Satisfied</a:t>
            </a:r>
            <a:r>
              <a:rPr lang="en-GB">
                <a:solidFill>
                  <a:srgbClr val="023554"/>
                </a:solidFill>
                <a:latin typeface="Georgia"/>
                <a:cs typeface="Arial"/>
              </a:rPr>
              <a:t> - Feeling pleased with the way things are.</a:t>
            </a:r>
            <a:endParaRPr lang="en-US">
              <a:solidFill>
                <a:srgbClr val="000000"/>
              </a:solidFill>
              <a:latin typeface="Georgia"/>
              <a:cs typeface="Arial"/>
            </a:endParaRPr>
          </a:p>
          <a:p>
            <a:endParaRPr lang="en-GB">
              <a:solidFill>
                <a:srgbClr val="023554"/>
              </a:solidFill>
              <a:latin typeface="Georgia"/>
              <a:cs typeface="Arial"/>
            </a:endParaRPr>
          </a:p>
        </p:txBody>
      </p:sp>
    </p:spTree>
    <p:extLst>
      <p:ext uri="{BB962C8B-B14F-4D97-AF65-F5344CB8AC3E}">
        <p14:creationId xmlns:p14="http://schemas.microsoft.com/office/powerpoint/2010/main" val="1521194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7" name="Picture 6" descr="Shape, circle&#10;&#10;Description automatically generated">
            <a:extLst>
              <a:ext uri="{FF2B5EF4-FFF2-40B4-BE49-F238E27FC236}">
                <a16:creationId xmlns:a16="http://schemas.microsoft.com/office/drawing/2014/main" id="{28584D13-0B41-E3AD-2B24-E279F0A62B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778625">
            <a:off x="8012859" y="-2587538"/>
            <a:ext cx="4570369" cy="4398551"/>
          </a:xfrm>
          <a:prstGeom prst="rect">
            <a:avLst/>
          </a:prstGeom>
        </p:spPr>
      </p:pic>
      <p:sp>
        <p:nvSpPr>
          <p:cNvPr id="2" name="Title 1">
            <a:extLst>
              <a:ext uri="{FF2B5EF4-FFF2-40B4-BE49-F238E27FC236}">
                <a16:creationId xmlns:a16="http://schemas.microsoft.com/office/drawing/2014/main" id="{2BCAFC64-9365-48AF-9AB9-931D44F592F1}"/>
              </a:ext>
            </a:extLst>
          </p:cNvPr>
          <p:cNvSpPr>
            <a:spLocks noGrp="1"/>
          </p:cNvSpPr>
          <p:nvPr>
            <p:ph type="title" idx="4294967295"/>
          </p:nvPr>
        </p:nvSpPr>
        <p:spPr>
          <a:xfrm>
            <a:off x="9270337" y="116835"/>
            <a:ext cx="3308350" cy="1143000"/>
          </a:xfrm>
        </p:spPr>
        <p:txBody>
          <a:bodyPr/>
          <a:lstStyle/>
          <a:p>
            <a:r>
              <a:rPr lang="en-GB" sz="3000">
                <a:latin typeface="Georgia"/>
                <a:ea typeface="Open Sans"/>
                <a:cs typeface="Arial"/>
              </a:rPr>
              <a:t>Glossary </a:t>
            </a:r>
            <a:br>
              <a:rPr lang="en-GB" sz="3000"/>
            </a:br>
            <a:r>
              <a:rPr lang="en-GB" sz="3000">
                <a:latin typeface="Georgia"/>
                <a:ea typeface="Open Sans"/>
                <a:cs typeface="Arial"/>
              </a:rPr>
              <a:t>S to W</a:t>
            </a:r>
          </a:p>
        </p:txBody>
      </p:sp>
      <p:sp>
        <p:nvSpPr>
          <p:cNvPr id="5" name="TextBox 4">
            <a:extLst>
              <a:ext uri="{FF2B5EF4-FFF2-40B4-BE49-F238E27FC236}">
                <a16:creationId xmlns:a16="http://schemas.microsoft.com/office/drawing/2014/main" id="{99D7485A-C02D-4E34-BF8B-4F4CD0670FB0}"/>
              </a:ext>
            </a:extLst>
          </p:cNvPr>
          <p:cNvSpPr txBox="1"/>
          <p:nvPr/>
        </p:nvSpPr>
        <p:spPr>
          <a:xfrm>
            <a:off x="411296" y="1034123"/>
            <a:ext cx="5679896" cy="5078313"/>
          </a:xfrm>
          <a:prstGeom prst="rect">
            <a:avLst/>
          </a:prstGeom>
          <a:noFill/>
        </p:spPr>
        <p:txBody>
          <a:bodyPr wrap="square" lIns="91440" tIns="45720" rIns="91440" bIns="45720" rtlCol="0" anchor="t">
            <a:spAutoFit/>
          </a:bodyPr>
          <a:lstStyle/>
          <a:p>
            <a:r>
              <a:rPr lang="en-GB" b="1" dirty="0">
                <a:solidFill>
                  <a:srgbClr val="023554"/>
                </a:solidFill>
                <a:latin typeface="Georgia"/>
                <a:cs typeface="Arial"/>
              </a:rPr>
              <a:t>Self-Esteem</a:t>
            </a:r>
            <a:r>
              <a:rPr lang="en-GB" dirty="0">
                <a:solidFill>
                  <a:srgbClr val="023554"/>
                </a:solidFill>
                <a:latin typeface="Georgia"/>
                <a:cs typeface="Arial"/>
              </a:rPr>
              <a:t> - Self-esteem means you mostly feel good about yourself. Low self-esteem means you don’t feel very good about yourself. </a:t>
            </a:r>
            <a:endParaRPr lang="en-US" dirty="0">
              <a:solidFill>
                <a:srgbClr val="000000"/>
              </a:solidFill>
              <a:latin typeface="Georgia"/>
              <a:cs typeface="Arial"/>
            </a:endParaRPr>
          </a:p>
          <a:p>
            <a:r>
              <a:rPr lang="en-GB" b="1" dirty="0">
                <a:solidFill>
                  <a:srgbClr val="023554"/>
                </a:solidFill>
                <a:latin typeface="Georgia"/>
                <a:cs typeface="Arial"/>
              </a:rPr>
              <a:t>Several</a:t>
            </a:r>
            <a:r>
              <a:rPr lang="en-GB" dirty="0">
                <a:solidFill>
                  <a:srgbClr val="023554"/>
                </a:solidFill>
                <a:latin typeface="Georgia"/>
                <a:cs typeface="Arial"/>
              </a:rPr>
              <a:t> – </a:t>
            </a:r>
            <a:r>
              <a:rPr lang="en-GB" dirty="0">
                <a:solidFill>
                  <a:srgbClr val="023554"/>
                </a:solidFill>
                <a:latin typeface="Arial"/>
                <a:ea typeface="Open Sans"/>
                <a:cs typeface="Arial"/>
              </a:rPr>
              <a:t> </a:t>
            </a:r>
            <a:r>
              <a:rPr lang="en-GB" dirty="0">
                <a:solidFill>
                  <a:srgbClr val="023554"/>
                </a:solidFill>
                <a:latin typeface="Georgia"/>
                <a:ea typeface="Open Sans"/>
                <a:cs typeface="Arial"/>
              </a:rPr>
              <a:t>Greater than two, but not that many.</a:t>
            </a:r>
            <a:endParaRPr lang="en-GB" dirty="0">
              <a:solidFill>
                <a:srgbClr val="023554"/>
              </a:solidFill>
              <a:latin typeface="Georgia"/>
              <a:ea typeface="Open Sans"/>
            </a:endParaRPr>
          </a:p>
          <a:p>
            <a:r>
              <a:rPr lang="en-GB" b="1" dirty="0">
                <a:solidFill>
                  <a:srgbClr val="023554"/>
                </a:solidFill>
                <a:latin typeface="Georgia"/>
                <a:cs typeface="Arial"/>
              </a:rPr>
              <a:t>Sexual Orientation </a:t>
            </a:r>
            <a:r>
              <a:rPr lang="en-GB" dirty="0">
                <a:solidFill>
                  <a:srgbClr val="023554"/>
                </a:solidFill>
                <a:latin typeface="Georgia"/>
                <a:cs typeface="Arial"/>
              </a:rPr>
              <a:t>- Sexual orientation is a term to describe a person’s sexual attraction to other people. These terms refer to a person’s sense of identity based on their attractions, or lack thereof.</a:t>
            </a:r>
            <a:endParaRPr lang="en-GB" dirty="0">
              <a:solidFill>
                <a:srgbClr val="000000"/>
              </a:solidFill>
              <a:latin typeface="Georgia"/>
              <a:cs typeface="Arial"/>
            </a:endParaRPr>
          </a:p>
          <a:p>
            <a:r>
              <a:rPr lang="en-GB" dirty="0">
                <a:solidFill>
                  <a:srgbClr val="023554"/>
                </a:solidFill>
                <a:latin typeface="Georgia"/>
                <a:cs typeface="Arial"/>
              </a:rPr>
              <a:t>Responses include: </a:t>
            </a:r>
            <a:endParaRPr lang="en-GB" dirty="0">
              <a:solidFill>
                <a:srgbClr val="000000"/>
              </a:solidFill>
              <a:latin typeface="Georgia"/>
              <a:cs typeface="Arial"/>
            </a:endParaRPr>
          </a:p>
          <a:p>
            <a:pPr marL="285750" indent="-285750">
              <a:buFont typeface="Arial,Sans-Serif"/>
              <a:buChar char="•"/>
            </a:pPr>
            <a:r>
              <a:rPr lang="en-GB" b="1" dirty="0">
                <a:solidFill>
                  <a:srgbClr val="023554"/>
                </a:solidFill>
                <a:latin typeface="Georgia"/>
                <a:cs typeface="Arial"/>
              </a:rPr>
              <a:t>Bi/Pansexual</a:t>
            </a:r>
            <a:r>
              <a:rPr lang="en-GB" dirty="0">
                <a:solidFill>
                  <a:srgbClr val="023554"/>
                </a:solidFill>
                <a:latin typeface="Georgia"/>
                <a:cs typeface="Arial"/>
              </a:rPr>
              <a:t> (a person who is attracted to more than one gender/a person whose attraction towards others doesn’t regard sex or gender.)</a:t>
            </a:r>
            <a:endParaRPr lang="en-GB" dirty="0">
              <a:solidFill>
                <a:srgbClr val="000000"/>
              </a:solidFill>
              <a:latin typeface="Georgia"/>
              <a:cs typeface="Arial"/>
            </a:endParaRPr>
          </a:p>
          <a:p>
            <a:pPr marL="285750" indent="-285750">
              <a:buFont typeface="Arial,Sans-Serif"/>
              <a:buChar char="•"/>
            </a:pPr>
            <a:r>
              <a:rPr lang="en-GB" b="1" dirty="0">
                <a:solidFill>
                  <a:srgbClr val="023554"/>
                </a:solidFill>
                <a:latin typeface="Georgia"/>
                <a:cs typeface="Arial"/>
              </a:rPr>
              <a:t>Gay/Lesbian</a:t>
            </a:r>
            <a:r>
              <a:rPr lang="en-GB" dirty="0">
                <a:solidFill>
                  <a:srgbClr val="023554"/>
                </a:solidFill>
                <a:latin typeface="Georgia"/>
                <a:cs typeface="Arial"/>
              </a:rPr>
              <a:t> (a person who is attracted to other people of the same gender/a woman who is attracted to other women)</a:t>
            </a:r>
            <a:endParaRPr lang="en-GB" dirty="0">
              <a:solidFill>
                <a:srgbClr val="000000"/>
              </a:solidFill>
              <a:latin typeface="Georgia"/>
              <a:cs typeface="Arial"/>
            </a:endParaRPr>
          </a:p>
          <a:p>
            <a:pPr marL="285750" indent="-285750">
              <a:buFont typeface="Arial,Sans-Serif"/>
              <a:buChar char="•"/>
            </a:pPr>
            <a:r>
              <a:rPr lang="en-GB" b="1" dirty="0">
                <a:solidFill>
                  <a:srgbClr val="023554"/>
                </a:solidFill>
                <a:latin typeface="Georgia"/>
                <a:cs typeface="Arial"/>
              </a:rPr>
              <a:t>Heterosexual/straight</a:t>
            </a:r>
            <a:r>
              <a:rPr lang="en-GB" dirty="0">
                <a:solidFill>
                  <a:srgbClr val="023554"/>
                </a:solidFill>
                <a:latin typeface="Georgia"/>
                <a:cs typeface="Arial"/>
              </a:rPr>
              <a:t> (a person who is attracted to people of a different gender). </a:t>
            </a:r>
          </a:p>
          <a:p>
            <a:pPr marL="285750" indent="-285750">
              <a:buFont typeface="Arial,Sans-Serif"/>
              <a:buChar char="•"/>
            </a:pPr>
            <a:endParaRPr lang="en-GB">
              <a:solidFill>
                <a:srgbClr val="023554"/>
              </a:solidFill>
              <a:latin typeface="Georgia"/>
            </a:endParaRPr>
          </a:p>
        </p:txBody>
      </p:sp>
      <p:sp>
        <p:nvSpPr>
          <p:cNvPr id="6" name="TextBox 5">
            <a:extLst>
              <a:ext uri="{FF2B5EF4-FFF2-40B4-BE49-F238E27FC236}">
                <a16:creationId xmlns:a16="http://schemas.microsoft.com/office/drawing/2014/main" id="{3723AA61-9599-4665-BD9D-B26F9F0D9FEA}"/>
              </a:ext>
            </a:extLst>
          </p:cNvPr>
          <p:cNvSpPr txBox="1"/>
          <p:nvPr/>
        </p:nvSpPr>
        <p:spPr>
          <a:xfrm>
            <a:off x="6263425" y="2134155"/>
            <a:ext cx="5527497" cy="2308324"/>
          </a:xfrm>
          <a:prstGeom prst="rect">
            <a:avLst/>
          </a:prstGeom>
          <a:noFill/>
        </p:spPr>
        <p:txBody>
          <a:bodyPr wrap="square" lIns="91440" tIns="45720" rIns="91440" bIns="45720" rtlCol="0" anchor="t">
            <a:spAutoFit/>
          </a:bodyPr>
          <a:lstStyle/>
          <a:p>
            <a:r>
              <a:rPr lang="en-GB" b="1">
                <a:solidFill>
                  <a:srgbClr val="023554"/>
                </a:solidFill>
                <a:latin typeface="Georgia"/>
                <a:cs typeface="Arial"/>
              </a:rPr>
              <a:t>Transgender: </a:t>
            </a:r>
            <a:r>
              <a:rPr lang="en-GB">
                <a:solidFill>
                  <a:srgbClr val="023554"/>
                </a:solidFill>
                <a:latin typeface="Arial"/>
                <a:cs typeface="Arial"/>
              </a:rPr>
              <a:t>Someone who was assigned male at birth but is a girl, or someone who is non-binary and is not a girl or a boy.</a:t>
            </a:r>
            <a:endParaRPr lang="en-GB"/>
          </a:p>
          <a:p>
            <a:r>
              <a:rPr lang="en-GB" b="1">
                <a:solidFill>
                  <a:srgbClr val="023554"/>
                </a:solidFill>
                <a:latin typeface="Georgia"/>
                <a:cs typeface="Arial"/>
              </a:rPr>
              <a:t>Value - “I am a person of value”</a:t>
            </a:r>
            <a:r>
              <a:rPr lang="en-GB">
                <a:solidFill>
                  <a:srgbClr val="023554"/>
                </a:solidFill>
                <a:latin typeface="Georgia"/>
                <a:cs typeface="Arial"/>
              </a:rPr>
              <a:t> - A feeling of importance, worth and/or usefulness.</a:t>
            </a:r>
            <a:endParaRPr lang="en-US">
              <a:latin typeface="Georgia"/>
              <a:cs typeface="Arial"/>
            </a:endParaRPr>
          </a:p>
          <a:p>
            <a:r>
              <a:rPr lang="en-GB" b="1">
                <a:solidFill>
                  <a:srgbClr val="023554"/>
                </a:solidFill>
                <a:latin typeface="Georgia"/>
                <a:cs typeface="Arial"/>
              </a:rPr>
              <a:t>Wellbeing</a:t>
            </a:r>
            <a:r>
              <a:rPr lang="en-GB">
                <a:solidFill>
                  <a:srgbClr val="023554"/>
                </a:solidFill>
                <a:latin typeface="Georgia"/>
                <a:cs typeface="Arial"/>
              </a:rPr>
              <a:t> - </a:t>
            </a:r>
            <a:r>
              <a:rPr lang="en-GB" sz="1800">
                <a:solidFill>
                  <a:srgbClr val="023554"/>
                </a:solidFill>
                <a:effectLst/>
                <a:latin typeface="Georgia"/>
                <a:ea typeface="Calibri"/>
                <a:cs typeface="Times New Roman"/>
              </a:rPr>
              <a:t>A state of being comfortable, healthy and happy. This includes both physical and mental wellbeing which are equally important.  </a:t>
            </a:r>
            <a:endParaRPr lang="en-GB">
              <a:solidFill>
                <a:srgbClr val="023554"/>
              </a:solidFill>
              <a:latin typeface="Georgia"/>
              <a:ea typeface="Calibri"/>
              <a:cs typeface="Times New Roman"/>
            </a:endParaRPr>
          </a:p>
        </p:txBody>
      </p:sp>
    </p:spTree>
    <p:extLst>
      <p:ext uri="{BB962C8B-B14F-4D97-AF65-F5344CB8AC3E}">
        <p14:creationId xmlns:p14="http://schemas.microsoft.com/office/powerpoint/2010/main" val="1162928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UoM_MERI">
  <a:themeElements>
    <a:clrScheme name="Custom 8">
      <a:dk1>
        <a:srgbClr val="000000"/>
      </a:dk1>
      <a:lt1>
        <a:srgbClr val="FFFFFF"/>
      </a:lt1>
      <a:dk2>
        <a:srgbClr val="E2CD00"/>
      </a:dk2>
      <a:lt2>
        <a:srgbClr val="F4CFC2"/>
      </a:lt2>
      <a:accent1>
        <a:srgbClr val="C8E5DE"/>
      </a:accent1>
      <a:accent2>
        <a:srgbClr val="023554"/>
      </a:accent2>
      <a:accent3>
        <a:srgbClr val="F8DAEA"/>
      </a:accent3>
      <a:accent4>
        <a:srgbClr val="FCE8A6"/>
      </a:accent4>
      <a:accent5>
        <a:srgbClr val="52509B"/>
      </a:accent5>
      <a:accent6>
        <a:srgbClr val="E65D9C"/>
      </a:accent6>
      <a:hlink>
        <a:srgbClr val="66BB93"/>
      </a:hlink>
      <a:folHlink>
        <a:srgbClr val="EE757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at Works?">
  <a:themeElements>
    <a:clrScheme name="Custom 8">
      <a:dk1>
        <a:srgbClr val="000000"/>
      </a:dk1>
      <a:lt1>
        <a:srgbClr val="FFFFFF"/>
      </a:lt1>
      <a:dk2>
        <a:srgbClr val="E2CD00"/>
      </a:dk2>
      <a:lt2>
        <a:srgbClr val="F4CFC2"/>
      </a:lt2>
      <a:accent1>
        <a:srgbClr val="C8E5DE"/>
      </a:accent1>
      <a:accent2>
        <a:srgbClr val="023554"/>
      </a:accent2>
      <a:accent3>
        <a:srgbClr val="F8DAEA"/>
      </a:accent3>
      <a:accent4>
        <a:srgbClr val="FCE8A6"/>
      </a:accent4>
      <a:accent5>
        <a:srgbClr val="52509B"/>
      </a:accent5>
      <a:accent6>
        <a:srgbClr val="E65D9C"/>
      </a:accent6>
      <a:hlink>
        <a:srgbClr val="66BB93"/>
      </a:hlink>
      <a:folHlink>
        <a:srgbClr val="EE757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1E7507E7778384A8006775C20E7BC75" ma:contentTypeVersion="13" ma:contentTypeDescription="Create a new document." ma:contentTypeScope="" ma:versionID="dbcbbe7f441758fb2c1dc7295364b195">
  <xsd:schema xmlns:xsd="http://www.w3.org/2001/XMLSchema" xmlns:xs="http://www.w3.org/2001/XMLSchema" xmlns:p="http://schemas.microsoft.com/office/2006/metadata/properties" xmlns:ns2="0d9d01df-8dd5-4417-a5aa-eb89111a6566" xmlns:ns3="35a2615a-b2e9-49af-a602-70812bb68f25" targetNamespace="http://schemas.microsoft.com/office/2006/metadata/properties" ma:root="true" ma:fieldsID="9055d688179bf0526b8f070ed889dc3f" ns2:_="" ns3:_="">
    <xsd:import namespace="0d9d01df-8dd5-4417-a5aa-eb89111a6566"/>
    <xsd:import namespace="35a2615a-b2e9-49af-a602-70812bb68f2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9d01df-8dd5-4417-a5aa-eb89111a65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5a2615a-b2e9-49af-a602-70812bb68f2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C7D57B6-E27D-4834-AB7F-DD43B5629625}">
  <ds:schemaRefs>
    <ds:schemaRef ds:uri="0d9d01df-8dd5-4417-a5aa-eb89111a6566"/>
    <ds:schemaRef ds:uri="35a2615a-b2e9-49af-a602-70812bb68f2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A8B2C81-C49B-436C-B2C9-3202F873761E}">
  <ds:schemaRefs>
    <ds:schemaRef ds:uri="http://schemas.microsoft.com/sharepoint/v3/contenttype/forms"/>
  </ds:schemaRefs>
</ds:datastoreItem>
</file>

<file path=customXml/itemProps3.xml><?xml version="1.0" encoding="utf-8"?>
<ds:datastoreItem xmlns:ds="http://schemas.openxmlformats.org/officeDocument/2006/customXml" ds:itemID="{A2E6D461-DD06-4347-8EA3-247D623C5E21}">
  <ds:schemaRefs>
    <ds:schemaRef ds:uri="0d9d01df-8dd5-4417-a5aa-eb89111a6566"/>
    <ds:schemaRef ds:uri="35a2615a-b2e9-49af-a602-70812bb68f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16</Slides>
  <Notes>15</Notes>
  <HiddenSlides>0</HiddenSlides>
  <ScaleCrop>false</ScaleCrop>
  <HeadingPairs>
    <vt:vector size="4" baseType="variant">
      <vt:variant>
        <vt:lpstr>Theme</vt:lpstr>
      </vt:variant>
      <vt:variant>
        <vt:i4>2</vt:i4>
      </vt:variant>
      <vt:variant>
        <vt:lpstr>Slide Titles</vt:lpstr>
      </vt:variant>
      <vt:variant>
        <vt:i4>16</vt:i4>
      </vt:variant>
    </vt:vector>
  </HeadingPairs>
  <TitlesOfParts>
    <vt:vector size="18" baseType="lpstr">
      <vt:lpstr>UoM_MERI</vt:lpstr>
      <vt:lpstr>What Works?</vt:lpstr>
      <vt:lpstr>Staff Support Pack</vt:lpstr>
      <vt:lpstr>Contents &amp; Resources</vt:lpstr>
      <vt:lpstr>PowerPoint Presentation</vt:lpstr>
      <vt:lpstr>Key information on delivering survey </vt:lpstr>
      <vt:lpstr>PowerPoint Presentation</vt:lpstr>
      <vt:lpstr>PowerPoint Presentation</vt:lpstr>
      <vt:lpstr>Supporting pupils with additional needs</vt:lpstr>
      <vt:lpstr>Signposting to support </vt:lpstr>
      <vt:lpstr>Distress protocol </vt:lpstr>
      <vt:lpstr>Staff FAQs </vt:lpstr>
      <vt:lpstr>Staff FAQs continued </vt:lpstr>
      <vt:lpstr>Pupil FAQs </vt:lpstr>
      <vt:lpstr>Pupil FAQs continued </vt:lpstr>
      <vt:lpstr>Glossary A to G</vt:lpstr>
      <vt:lpstr>Glossary  I to S</vt:lpstr>
      <vt:lpstr>Glossary  S to W</vt:lpstr>
    </vt:vector>
  </TitlesOfParts>
  <Manager/>
  <Company>The University of Manchester</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BeeWell</dc:title>
  <dc:subject/>
  <dc:creator>Design Team</dc:creator>
  <cp:keywords/>
  <dc:description/>
  <cp:revision>33</cp:revision>
  <dcterms:created xsi:type="dcterms:W3CDTF">2012-06-12T15:56:20Z</dcterms:created>
  <dcterms:modified xsi:type="dcterms:W3CDTF">2026-09-18T15:30:41Z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0x010100B1E7507E7778384A8006775C20E7BC75</vt:lpwstr>
  </property>
</Properties>
</file>