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 id="2147483680" r:id="rId5"/>
  </p:sldMasterIdLst>
  <p:notesMasterIdLst>
    <p:notesMasterId r:id="rId31"/>
  </p:notesMasterIdLst>
  <p:sldIdLst>
    <p:sldId id="297" r:id="rId6"/>
    <p:sldId id="260" r:id="rId7"/>
    <p:sldId id="324" r:id="rId8"/>
    <p:sldId id="387" r:id="rId9"/>
    <p:sldId id="394" r:id="rId10"/>
    <p:sldId id="415" r:id="rId11"/>
    <p:sldId id="416" r:id="rId12"/>
    <p:sldId id="406" r:id="rId13"/>
    <p:sldId id="407" r:id="rId14"/>
    <p:sldId id="408" r:id="rId15"/>
    <p:sldId id="409" r:id="rId16"/>
    <p:sldId id="410" r:id="rId17"/>
    <p:sldId id="411" r:id="rId18"/>
    <p:sldId id="412" r:id="rId19"/>
    <p:sldId id="413" r:id="rId20"/>
    <p:sldId id="414" r:id="rId21"/>
    <p:sldId id="396" r:id="rId22"/>
    <p:sldId id="397" r:id="rId23"/>
    <p:sldId id="398" r:id="rId24"/>
    <p:sldId id="399" r:id="rId25"/>
    <p:sldId id="400" r:id="rId26"/>
    <p:sldId id="401" r:id="rId27"/>
    <p:sldId id="402" r:id="rId28"/>
    <p:sldId id="403" r:id="rId29"/>
    <p:sldId id="404" r:id="rId30"/>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31CC4E-C215-B737-FF44-3B15A2FC44B8}" name="Amy Hibbert" initials="AH" userId="S::amy.hibbert@manchester.ac.uk::f86cd733-105d-456a-aa0a-3443592b4625" providerId="AD"/>
  <p188:author id="{30167FAD-1897-DDE6-C036-9AD6E831F5C4}" name="Hibbert, Amy" initials="HA" userId="S::amy.hibbert_greatermanchester-ca.gov.uk#ext#@livemanchesterac.onmicrosoft.com::a8dfd49f-06a9-426c-a376-8280f50afb8b" providerId="AD"/>
  <p188:author id="{70EAB0B8-9E2D-385D-4C99-8C4C402F084C}" name="Rachael Grant" initials="RG" userId="S::rachael.grant_annafreud.org#ext#@livemanchesterac.onmicrosoft.com::8b70351a-d72e-472e-b9f4-b6f0631fffe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10CC53-98C9-F16A-1550-1BC5C3C1BB49}" v="62" dt="2026-09-14T10:26:56.062"/>
    <p1510:client id="{C7ED28B3-D63C-2056-ECD7-004F20FC2E51}" v="3" dt="2026-09-15T13:37:27.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72276" autoAdjust="0"/>
  </p:normalViewPr>
  <p:slideViewPr>
    <p:cSldViewPr snapToGrid="0">
      <p:cViewPr varScale="1">
        <p:scale>
          <a:sx n="80" d="100"/>
          <a:sy n="80" d="100"/>
        </p:scale>
        <p:origin x="150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6B352C-BB36-491C-8522-9E3A44A4BC18}" type="datetimeFigureOut">
              <a:t>9/16/2026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A263F2-0D35-4A15-9332-500210722863}" type="slidenum">
              <a:t>‹#›</a:t>
            </a:fld>
            <a:endParaRPr lang="en-GB"/>
          </a:p>
        </p:txBody>
      </p:sp>
    </p:spTree>
    <p:extLst>
      <p:ext uri="{BB962C8B-B14F-4D97-AF65-F5344CB8AC3E}">
        <p14:creationId xmlns:p14="http://schemas.microsoft.com/office/powerpoint/2010/main" val="1788266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3EE8D4E6-F64F-4999-AC2A-A008E685C045}" type="slidenum">
              <a:rPr lang="en-GB" smtClean="0"/>
              <a:pPr/>
              <a:t>1</a:t>
            </a:fld>
            <a:endParaRPr lang="en-GB"/>
          </a:p>
        </p:txBody>
      </p:sp>
    </p:spTree>
    <p:extLst>
      <p:ext uri="{BB962C8B-B14F-4D97-AF65-F5344CB8AC3E}">
        <p14:creationId xmlns:p14="http://schemas.microsoft.com/office/powerpoint/2010/main" val="2014462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2</a:t>
            </a:fld>
            <a:endParaRPr lang="en-US"/>
          </a:p>
        </p:txBody>
      </p:sp>
    </p:spTree>
    <p:extLst>
      <p:ext uri="{BB962C8B-B14F-4D97-AF65-F5344CB8AC3E}">
        <p14:creationId xmlns:p14="http://schemas.microsoft.com/office/powerpoint/2010/main" val="3122242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3</a:t>
            </a:fld>
            <a:endParaRPr lang="en-US"/>
          </a:p>
        </p:txBody>
      </p:sp>
    </p:spTree>
    <p:extLst>
      <p:ext uri="{BB962C8B-B14F-4D97-AF65-F5344CB8AC3E}">
        <p14:creationId xmlns:p14="http://schemas.microsoft.com/office/powerpoint/2010/main" val="3672162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3EE8D4E6-F64F-4999-AC2A-A008E685C045}" type="slidenum">
              <a:rPr lang="en-GB" smtClean="0"/>
              <a:pPr/>
              <a:t>4</a:t>
            </a:fld>
            <a:endParaRPr lang="en-GB"/>
          </a:p>
        </p:txBody>
      </p:sp>
    </p:spTree>
    <p:extLst>
      <p:ext uri="{BB962C8B-B14F-4D97-AF65-F5344CB8AC3E}">
        <p14:creationId xmlns:p14="http://schemas.microsoft.com/office/powerpoint/2010/main" val="1703903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B14A0-29D7-F0D1-B039-0386E07544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31581-ACD8-9D31-F6F1-5500B30BE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9389C0-E936-8CFD-C142-3AA12547C886}"/>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3F4EF14F-D5AD-E56D-3550-27E108CBD8D5}"/>
              </a:ext>
            </a:extLst>
          </p:cNvPr>
          <p:cNvSpPr>
            <a:spLocks noGrp="1"/>
          </p:cNvSpPr>
          <p:nvPr>
            <p:ph type="sldNum" sz="quarter" idx="5"/>
          </p:nvPr>
        </p:nvSpPr>
        <p:spPr/>
        <p:txBody>
          <a:bodyPr/>
          <a:lstStyle/>
          <a:p>
            <a:fld id="{3EE8D4E6-F64F-4999-AC2A-A008E685C045}" type="slidenum">
              <a:rPr lang="en-GB" smtClean="0"/>
              <a:pPr/>
              <a:t>5</a:t>
            </a:fld>
            <a:endParaRPr lang="en-GB"/>
          </a:p>
        </p:txBody>
      </p:sp>
    </p:spTree>
    <p:extLst>
      <p:ext uri="{BB962C8B-B14F-4D97-AF65-F5344CB8AC3E}">
        <p14:creationId xmlns:p14="http://schemas.microsoft.com/office/powerpoint/2010/main" val="1458341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45CCD02-5C83-45CA-ABE4-BAA144041A2E}" type="slidenum">
              <a:rPr lang="en-GB" smtClean="0"/>
              <a:t>7</a:t>
            </a:fld>
            <a:endParaRPr lang="en-GB"/>
          </a:p>
        </p:txBody>
      </p:sp>
    </p:spTree>
    <p:extLst>
      <p:ext uri="{BB962C8B-B14F-4D97-AF65-F5344CB8AC3E}">
        <p14:creationId xmlns:p14="http://schemas.microsoft.com/office/powerpoint/2010/main" val="2378070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3EE8D4E6-F64F-4999-AC2A-A008E685C045}" type="slidenum">
              <a:rPr lang="en-GB" smtClean="0"/>
              <a:pPr/>
              <a:t>20</a:t>
            </a:fld>
            <a:endParaRPr lang="en-GB"/>
          </a:p>
        </p:txBody>
      </p:sp>
    </p:spTree>
    <p:extLst>
      <p:ext uri="{BB962C8B-B14F-4D97-AF65-F5344CB8AC3E}">
        <p14:creationId xmlns:p14="http://schemas.microsoft.com/office/powerpoint/2010/main" val="12559867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EEE7A0E7-E206-0649-AD3F-5EB5C1D6BB36}"/>
              </a:ext>
            </a:extLst>
          </p:cNvPr>
          <p:cNvSpPr/>
          <p:nvPr userDrawn="1"/>
        </p:nvSpPr>
        <p:spPr>
          <a:xfrm rot="3425738">
            <a:off x="4938463" y="-862404"/>
            <a:ext cx="9106269" cy="8200403"/>
          </a:xfrm>
          <a:custGeom>
            <a:avLst/>
            <a:gdLst>
              <a:gd name="connsiteX0" fmla="*/ 0 w 9106269"/>
              <a:gd name="connsiteY0" fmla="*/ 5170524 h 8200403"/>
              <a:gd name="connsiteX1" fmla="*/ 3345522 w 9106269"/>
              <a:gd name="connsiteY1" fmla="*/ 0 h 8200403"/>
              <a:gd name="connsiteX2" fmla="*/ 9106269 w 9106269"/>
              <a:gd name="connsiteY2" fmla="*/ 3727418 h 8200403"/>
              <a:gd name="connsiteX3" fmla="*/ 6214392 w 9106269"/>
              <a:gd name="connsiteY3" fmla="*/ 8196833 h 8200403"/>
              <a:gd name="connsiteX4" fmla="*/ 6054236 w 9106269"/>
              <a:gd name="connsiteY4" fmla="*/ 8200403 h 8200403"/>
              <a:gd name="connsiteX5" fmla="*/ 24946 w 9106269"/>
              <a:gd name="connsiteY5" fmla="*/ 5208500 h 8200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6269" h="8200403">
                <a:moveTo>
                  <a:pt x="0" y="5170524"/>
                </a:moveTo>
                <a:lnTo>
                  <a:pt x="3345522" y="0"/>
                </a:lnTo>
                <a:lnTo>
                  <a:pt x="9106269" y="3727418"/>
                </a:lnTo>
                <a:lnTo>
                  <a:pt x="6214392" y="8196833"/>
                </a:lnTo>
                <a:lnTo>
                  <a:pt x="6054236" y="8200403"/>
                </a:lnTo>
                <a:cubicBezTo>
                  <a:pt x="3499080" y="8200403"/>
                  <a:pt x="1261414" y="7002217"/>
                  <a:pt x="24946" y="5208500"/>
                </a:cubicBezTo>
                <a:close/>
              </a:path>
            </a:pathLst>
          </a:custGeom>
          <a:solidFill>
            <a:srgbClr val="9ECE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Icon&#10;&#10;Description automatically generated">
            <a:extLst>
              <a:ext uri="{FF2B5EF4-FFF2-40B4-BE49-F238E27FC236}">
                <a16:creationId xmlns:a16="http://schemas.microsoft.com/office/drawing/2014/main" id="{17284713-8CEF-DE4C-B3E5-5E243F36E4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44072" y="2420888"/>
            <a:ext cx="2355357" cy="4437112"/>
          </a:xfrm>
          <a:prstGeom prst="rect">
            <a:avLst/>
          </a:prstGeom>
        </p:spPr>
      </p:pic>
      <p:pic>
        <p:nvPicPr>
          <p:cNvPr id="6" name="Picture 5" descr="Shape, arrow&#10;&#10;Description automatically generated">
            <a:extLst>
              <a:ext uri="{FF2B5EF4-FFF2-40B4-BE49-F238E27FC236}">
                <a16:creationId xmlns:a16="http://schemas.microsoft.com/office/drawing/2014/main" id="{62FB9B70-927A-764C-887F-21886B8F7DB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b="8000"/>
          <a:stretch/>
        </p:blipFill>
        <p:spPr>
          <a:xfrm>
            <a:off x="9310033" y="548680"/>
            <a:ext cx="2351645" cy="6309320"/>
          </a:xfrm>
          <a:prstGeom prst="rect">
            <a:avLst/>
          </a:prstGeom>
        </p:spPr>
      </p:pic>
      <p:sp>
        <p:nvSpPr>
          <p:cNvPr id="2" name="Title 1"/>
          <p:cNvSpPr>
            <a:spLocks noGrp="1"/>
          </p:cNvSpPr>
          <p:nvPr>
            <p:ph type="ctrTitle"/>
          </p:nvPr>
        </p:nvSpPr>
        <p:spPr>
          <a:xfrm>
            <a:off x="551384" y="4869160"/>
            <a:ext cx="4608512" cy="747106"/>
          </a:xfrm>
        </p:spPr>
        <p:txBody>
          <a:bodyPr anchor="b"/>
          <a:lstStyle>
            <a:lvl1pPr marL="0" indent="0" algn="l">
              <a:buFont typeface="Arial" panose="020B0604020202020204" pitchFamily="34" charset="0"/>
              <a:buNone/>
              <a:defRPr sz="2800" b="1">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r>
              <a:rPr lang="en-US"/>
              <a:t>Click to edit Master title style</a:t>
            </a:r>
            <a:endParaRPr lang="en-GB"/>
          </a:p>
        </p:txBody>
      </p:sp>
      <p:sp>
        <p:nvSpPr>
          <p:cNvPr id="12" name="Text Placeholder 11">
            <a:extLst>
              <a:ext uri="{FF2B5EF4-FFF2-40B4-BE49-F238E27FC236}">
                <a16:creationId xmlns:a16="http://schemas.microsoft.com/office/drawing/2014/main" id="{7A94FB4F-43C6-C042-AE2F-3728DD88E6CB}"/>
              </a:ext>
            </a:extLst>
          </p:cNvPr>
          <p:cNvSpPr>
            <a:spLocks noGrp="1"/>
          </p:cNvSpPr>
          <p:nvPr>
            <p:ph type="body" sz="quarter" idx="10" hasCustomPrompt="1"/>
          </p:nvPr>
        </p:nvSpPr>
        <p:spPr>
          <a:xfrm>
            <a:off x="551384" y="5706747"/>
            <a:ext cx="4608512" cy="734032"/>
          </a:xfrm>
        </p:spPr>
        <p:txBody>
          <a:bodyPr/>
          <a:lstStyle>
            <a:lvl1pPr marL="0" indent="0">
              <a:buNone/>
              <a:defRPr sz="2000">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pPr lvl="0"/>
            <a:r>
              <a:rPr lang="en-GB"/>
              <a:t>Name | date</a:t>
            </a:r>
            <a:endParaRPr lang="en-US"/>
          </a:p>
        </p:txBody>
      </p:sp>
      <p:pic>
        <p:nvPicPr>
          <p:cNvPr id="14" name="Picture 13" descr="A picture containing icon&#10;&#10;Description automatically generated">
            <a:extLst>
              <a:ext uri="{FF2B5EF4-FFF2-40B4-BE49-F238E27FC236}">
                <a16:creationId xmlns:a16="http://schemas.microsoft.com/office/drawing/2014/main" id="{C42D7C16-A134-AF47-A587-C32AF2EA2A5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141569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tudents">
    <p:bg>
      <p:bgPr>
        <a:solidFill>
          <a:schemeClr val="accent4">
            <a:alpha val="9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3309268" cy="1143000"/>
          </a:xfrm>
        </p:spPr>
        <p:txBody>
          <a:bodyPr/>
          <a:lstStyle>
            <a:lvl1pPr>
              <a:defRPr>
                <a:solidFill>
                  <a:srgbClr val="023554"/>
                </a:solidFill>
              </a:defRPr>
            </a:lvl1pPr>
          </a:lstStyle>
          <a:p>
            <a:r>
              <a:rPr lang="en-GB"/>
              <a:t>Click to edit Master title style</a:t>
            </a:r>
            <a:endParaRPr lang="en-US"/>
          </a:p>
        </p:txBody>
      </p:sp>
      <p:pic>
        <p:nvPicPr>
          <p:cNvPr id="3" name="Picture 2" descr="A picture containing icon&#10;&#10;Description automatically generated">
            <a:extLst>
              <a:ext uri="{FF2B5EF4-FFF2-40B4-BE49-F238E27FC236}">
                <a16:creationId xmlns:a16="http://schemas.microsoft.com/office/drawing/2014/main" id="{3C747A74-C97E-4846-A1CE-C7969A1C46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238693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esk">
    <p:bg>
      <p:bgPr>
        <a:solidFill>
          <a:srgbClr val="EF7675">
            <a:alpha val="45882"/>
          </a:srgb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4173364" cy="1143000"/>
          </a:xfrm>
        </p:spPr>
        <p:txBody>
          <a:bodyPr/>
          <a:lstStyle>
            <a:lvl1pPr>
              <a:defRPr>
                <a:solidFill>
                  <a:srgbClr val="023554"/>
                </a:solidFill>
              </a:defRPr>
            </a:lvl1pPr>
          </a:lstStyle>
          <a:p>
            <a:r>
              <a:rPr lang="en-GB"/>
              <a:t>Click to edit Master title style</a:t>
            </a:r>
            <a:endParaRPr lang="en-US"/>
          </a:p>
        </p:txBody>
      </p:sp>
      <p:pic>
        <p:nvPicPr>
          <p:cNvPr id="3" name="Picture 2" descr="A picture containing icon&#10;&#10;Description automatically generated">
            <a:extLst>
              <a:ext uri="{FF2B5EF4-FFF2-40B4-BE49-F238E27FC236}">
                <a16:creationId xmlns:a16="http://schemas.microsoft.com/office/drawing/2014/main" id="{2A4C8CDC-F19A-F944-BC6A-7964BF9E95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42253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On campus">
    <p:bg>
      <p:bgPr>
        <a:solidFill>
          <a:srgbClr val="66BC93">
            <a:alpha val="80000"/>
          </a:srgb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7269708" cy="1143000"/>
          </a:xfrm>
        </p:spPr>
        <p:txBody>
          <a:bodyPr/>
          <a:lstStyle>
            <a:lvl1pPr>
              <a:defRPr>
                <a:solidFill>
                  <a:srgbClr val="023554"/>
                </a:solidFill>
              </a:defRPr>
            </a:lvl1pPr>
          </a:lstStyle>
          <a:p>
            <a:r>
              <a:rPr lang="en-GB"/>
              <a:t>Click to edit Master title style</a:t>
            </a:r>
            <a:endParaRPr lang="en-US"/>
          </a:p>
        </p:txBody>
      </p:sp>
      <p:pic>
        <p:nvPicPr>
          <p:cNvPr id="3" name="Picture 2" descr="A picture containing icon&#10;&#10;Description automatically generated">
            <a:extLst>
              <a:ext uri="{FF2B5EF4-FFF2-40B4-BE49-F238E27FC236}">
                <a16:creationId xmlns:a16="http://schemas.microsoft.com/office/drawing/2014/main" id="{182D8E07-7AA4-A344-9DE1-06E50112BC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1399516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Family">
    <p:bg>
      <p:bgPr>
        <a:solidFill>
          <a:srgbClr val="1C6DB5">
            <a:alpha val="93000"/>
          </a:srgb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6189588" cy="1143000"/>
          </a:xfrm>
        </p:spPr>
        <p:txBody>
          <a:bodyPr/>
          <a:lstStyle>
            <a:lvl1pPr>
              <a:defRPr>
                <a:solidFill>
                  <a:schemeClr val="accent4"/>
                </a:solidFill>
              </a:defRPr>
            </a:lvl1pPr>
          </a:lstStyle>
          <a:p>
            <a:r>
              <a:rPr lang="en-GB"/>
              <a:t>Click to edit Master title style</a:t>
            </a:r>
            <a:endParaRPr lang="en-US"/>
          </a:p>
        </p:txBody>
      </p:sp>
      <p:pic>
        <p:nvPicPr>
          <p:cNvPr id="3" name="Picture 2" descr="A picture containing icon&#10;&#10;Description automatically generated">
            <a:extLst>
              <a:ext uri="{FF2B5EF4-FFF2-40B4-BE49-F238E27FC236}">
                <a16:creationId xmlns:a16="http://schemas.microsoft.com/office/drawing/2014/main" id="{BF6BCCBF-FBFD-E846-A481-4B33041A2D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2202043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Virtual">
    <p:bg>
      <p:bgPr>
        <a:solidFill>
          <a:srgbClr val="023554"/>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5857878" cy="1143000"/>
          </a:xfrm>
        </p:spPr>
        <p:txBody>
          <a:bodyPr/>
          <a:lstStyle>
            <a:lvl1pPr>
              <a:defRPr>
                <a:solidFill>
                  <a:schemeClr val="bg2"/>
                </a:solidFill>
              </a:defRPr>
            </a:lvl1pPr>
          </a:lstStyle>
          <a:p>
            <a:r>
              <a:rPr lang="en-GB"/>
              <a:t>Click to edit Master title style</a:t>
            </a:r>
            <a:endParaRPr lang="en-US"/>
          </a:p>
        </p:txBody>
      </p:sp>
      <p:pic>
        <p:nvPicPr>
          <p:cNvPr id="3" name="Picture 2">
            <a:extLst>
              <a:ext uri="{FF2B5EF4-FFF2-40B4-BE49-F238E27FC236}">
                <a16:creationId xmlns:a16="http://schemas.microsoft.com/office/drawing/2014/main" id="{442E082E-6AC4-9B47-B794-5FC631100F9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7368" y="434569"/>
            <a:ext cx="1728192" cy="2368814"/>
          </a:xfrm>
          <a:prstGeom prst="rect">
            <a:avLst/>
          </a:prstGeom>
        </p:spPr>
      </p:pic>
    </p:spTree>
    <p:extLst>
      <p:ext uri="{BB962C8B-B14F-4D97-AF65-F5344CB8AC3E}">
        <p14:creationId xmlns:p14="http://schemas.microsoft.com/office/powerpoint/2010/main" val="5776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90359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ED6ED-2568-3CE5-5B34-1F3D39C95C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D665018-8253-EB42-DD73-0B998F334405}"/>
              </a:ext>
            </a:extLst>
          </p:cNvPr>
          <p:cNvSpPr>
            <a:spLocks noGrp="1"/>
          </p:cNvSpPr>
          <p:nvPr>
            <p:ph type="subTitle" idx="1"/>
          </p:nvPr>
        </p:nvSpPr>
        <p:spPr>
          <a:xfrm>
            <a:off x="1524000" y="3602038"/>
            <a:ext cx="9144000" cy="165576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29502B-5372-16E3-9593-D8ED4D7E8DBA}"/>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5" name="Footer Placeholder 4">
            <a:extLst>
              <a:ext uri="{FF2B5EF4-FFF2-40B4-BE49-F238E27FC236}">
                <a16:creationId xmlns:a16="http://schemas.microsoft.com/office/drawing/2014/main" id="{DC82FC42-0A32-07A0-BC5C-D3CE1949B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6FED0C-37D9-D27E-A07F-C48E4621AAA3}"/>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2678661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ED6ED-2568-3CE5-5B34-1F3D39C95C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D665018-8253-EB42-DD73-0B998F3344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29502B-5372-16E3-9593-D8ED4D7E8DBA}"/>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5" name="Footer Placeholder 4">
            <a:extLst>
              <a:ext uri="{FF2B5EF4-FFF2-40B4-BE49-F238E27FC236}">
                <a16:creationId xmlns:a16="http://schemas.microsoft.com/office/drawing/2014/main" id="{DC82FC42-0A32-07A0-BC5C-D3CE1949B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6FED0C-37D9-D27E-A07F-C48E4621AAA3}"/>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2403718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418E0-E92E-5AAD-A8B2-2E24828495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6BE451-112A-71F8-4A9A-B84F100F3B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A417F8-7526-FB97-F436-2CE0DFE4F3F6}"/>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5" name="Footer Placeholder 4">
            <a:extLst>
              <a:ext uri="{FF2B5EF4-FFF2-40B4-BE49-F238E27FC236}">
                <a16:creationId xmlns:a16="http://schemas.microsoft.com/office/drawing/2014/main" id="{43D7D760-0BB7-B273-BFCC-DFC217B9C7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FE2F8A-D2A8-17FE-7F0F-EEF6967DF067}"/>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3217548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562C3-C4A2-05D9-0B9F-E6A9B5E89013}"/>
              </a:ext>
            </a:extLst>
          </p:cNvPr>
          <p:cNvSpPr>
            <a:spLocks noGrp="1"/>
          </p:cNvSpPr>
          <p:nvPr>
            <p:ph type="title"/>
          </p:nvPr>
        </p:nvSpPr>
        <p:spPr>
          <a:xfrm>
            <a:off x="831851" y="1709744"/>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06FAF63-F81C-B890-CE99-D0004EF8E734}"/>
              </a:ext>
            </a:extLst>
          </p:cNvPr>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54E543-9964-DABE-7A91-B0FF06EADAF7}"/>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5" name="Footer Placeholder 4">
            <a:extLst>
              <a:ext uri="{FF2B5EF4-FFF2-40B4-BE49-F238E27FC236}">
                <a16:creationId xmlns:a16="http://schemas.microsoft.com/office/drawing/2014/main" id="{72DCCA3D-E88E-DF67-078B-C3510D73B6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810D46-37CB-6EBD-5925-5313C71A080B}"/>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911196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562C3-C4A2-05D9-0B9F-E6A9B5E890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06FAF63-F81C-B890-CE99-D0004EF8E7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54E543-9964-DABE-7A91-B0FF06EADAF7}"/>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5" name="Footer Placeholder 4">
            <a:extLst>
              <a:ext uri="{FF2B5EF4-FFF2-40B4-BE49-F238E27FC236}">
                <a16:creationId xmlns:a16="http://schemas.microsoft.com/office/drawing/2014/main" id="{72DCCA3D-E88E-DF67-078B-C3510D73B6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810D46-37CB-6EBD-5925-5313C71A080B}"/>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1180983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AEA3-7CF1-3EFA-1B09-FB2BF9FD20C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DA99CB-FA37-4721-25C0-EAEA4F663D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1C48C11-9E9E-9FE8-2BD6-554904E9F7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5A77C9D-B2CA-DB71-E5E4-2FA3D6D96C39}"/>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6" name="Footer Placeholder 5">
            <a:extLst>
              <a:ext uri="{FF2B5EF4-FFF2-40B4-BE49-F238E27FC236}">
                <a16:creationId xmlns:a16="http://schemas.microsoft.com/office/drawing/2014/main" id="{6E443D65-9387-17FC-5C26-C82E198C42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3DF57F-5D55-C33C-9BB9-71A28F576292}"/>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1570236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D4CD3-7A6D-3519-7571-33298BE72D34}"/>
              </a:ext>
            </a:extLst>
          </p:cNvPr>
          <p:cNvSpPr>
            <a:spLocks noGrp="1"/>
          </p:cNvSpPr>
          <p:nvPr>
            <p:ph type="title"/>
          </p:nvPr>
        </p:nvSpPr>
        <p:spPr>
          <a:xfrm>
            <a:off x="839788" y="365129"/>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50A5A0-A701-442C-97E7-BEC634A53613}"/>
              </a:ext>
            </a:extLst>
          </p:cNvPr>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20559B-7106-6F37-97C8-AEDCA09886A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7356304-76B7-A37F-471B-663CBFD33F25}"/>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A7B01A-45DF-A5C1-3759-AAAC28B19DEF}"/>
              </a:ext>
            </a:extLst>
          </p:cNvPr>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613BB3-8CF0-4BE9-EA77-BE0048475E89}"/>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8" name="Footer Placeholder 7">
            <a:extLst>
              <a:ext uri="{FF2B5EF4-FFF2-40B4-BE49-F238E27FC236}">
                <a16:creationId xmlns:a16="http://schemas.microsoft.com/office/drawing/2014/main" id="{DCBA02CB-D0FC-8561-4679-7501057FF6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643336F-245B-3ACE-B41E-8C2DA49021C4}"/>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3115186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D4CD3-7A6D-3519-7571-33298BE72D3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50A5A0-A701-442C-97E7-BEC634A536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20559B-7106-6F37-97C8-AEDCA09886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7356304-76B7-A37F-471B-663CBFD33F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A7B01A-45DF-A5C1-3759-AAAC28B19D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613BB3-8CF0-4BE9-EA77-BE0048475E89}"/>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8" name="Footer Placeholder 7">
            <a:extLst>
              <a:ext uri="{FF2B5EF4-FFF2-40B4-BE49-F238E27FC236}">
                <a16:creationId xmlns:a16="http://schemas.microsoft.com/office/drawing/2014/main" id="{DCBA02CB-D0FC-8561-4679-7501057FF60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643336F-245B-3ACE-B41E-8C2DA49021C4}"/>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3571123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B68B8-5505-FBD1-8016-CC511DF7298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079BA52-E79E-B0D3-296C-84CFBE200539}"/>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4" name="Footer Placeholder 3">
            <a:extLst>
              <a:ext uri="{FF2B5EF4-FFF2-40B4-BE49-F238E27FC236}">
                <a16:creationId xmlns:a16="http://schemas.microsoft.com/office/drawing/2014/main" id="{FA656DDB-A281-274E-29BA-6870F493725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36847CA-FFC9-CF9F-7006-66F67EC99EBD}"/>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2238266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EFD343-9A33-084A-39C7-5EE1C5B8A635}"/>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3" name="Footer Placeholder 2">
            <a:extLst>
              <a:ext uri="{FF2B5EF4-FFF2-40B4-BE49-F238E27FC236}">
                <a16:creationId xmlns:a16="http://schemas.microsoft.com/office/drawing/2014/main" id="{73566106-E02A-666C-F9A4-98F9074E8EF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ED3C66F-FC42-AC0F-27D1-F179D2EB186F}"/>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41414641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2FF59-52ED-595A-9C6F-BC8C14F3F0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EC0582C-72C6-2B86-DC10-8348644BC5CE}"/>
              </a:ext>
            </a:extLst>
          </p:cNvPr>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1664B8E-E342-DE49-3842-BD06F844D129}"/>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FE8D6C-9EFE-94F9-BDB2-D00515002635}"/>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6" name="Footer Placeholder 5">
            <a:extLst>
              <a:ext uri="{FF2B5EF4-FFF2-40B4-BE49-F238E27FC236}">
                <a16:creationId xmlns:a16="http://schemas.microsoft.com/office/drawing/2014/main" id="{731239F9-F444-9D54-7DEE-EA8F9D259D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3B0DD8-0F45-8944-C489-AA7E628403BA}"/>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39059574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60A4D-3C81-D4C7-4D74-B45D65B80B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A152943-7465-DDA4-ED2A-8065A8B78E70}"/>
              </a:ext>
            </a:extLst>
          </p:cNvPr>
          <p:cNvSpPr>
            <a:spLocks noGrp="1"/>
          </p:cNvSpPr>
          <p:nvPr>
            <p:ph type="pic" idx="1"/>
          </p:nvPr>
        </p:nvSpPr>
        <p:spPr>
          <a:xfrm>
            <a:off x="5183188" y="987431"/>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GB"/>
          </a:p>
        </p:txBody>
      </p:sp>
      <p:sp>
        <p:nvSpPr>
          <p:cNvPr id="4" name="Text Placeholder 3">
            <a:extLst>
              <a:ext uri="{FF2B5EF4-FFF2-40B4-BE49-F238E27FC236}">
                <a16:creationId xmlns:a16="http://schemas.microsoft.com/office/drawing/2014/main" id="{79387988-DA0A-2925-664B-54FD7E9FD1E9}"/>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BCD04C-8934-C4E0-72A7-48BDBBDE922C}"/>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6" name="Footer Placeholder 5">
            <a:extLst>
              <a:ext uri="{FF2B5EF4-FFF2-40B4-BE49-F238E27FC236}">
                <a16:creationId xmlns:a16="http://schemas.microsoft.com/office/drawing/2014/main" id="{FBDF06BD-3C88-D9C9-AC0E-7FBA8C7FB6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48DFA7-5411-3065-1E7D-4179E9AD1A73}"/>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23773605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2FF59-52ED-595A-9C6F-BC8C14F3F0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EC0582C-72C6-2B86-DC10-8348644BC5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1664B8E-E342-DE49-3842-BD06F844D1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FE8D6C-9EFE-94F9-BDB2-D00515002635}"/>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6" name="Footer Placeholder 5">
            <a:extLst>
              <a:ext uri="{FF2B5EF4-FFF2-40B4-BE49-F238E27FC236}">
                <a16:creationId xmlns:a16="http://schemas.microsoft.com/office/drawing/2014/main" id="{731239F9-F444-9D54-7DEE-EA8F9D259D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3B0DD8-0F45-8944-C489-AA7E628403BA}"/>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2007413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60A4D-3C81-D4C7-4D74-B45D65B80B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A152943-7465-DDA4-ED2A-8065A8B78E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9387988-DA0A-2925-664B-54FD7E9FD1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BCD04C-8934-C4E0-72A7-48BDBBDE922C}"/>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6" name="Footer Placeholder 5">
            <a:extLst>
              <a:ext uri="{FF2B5EF4-FFF2-40B4-BE49-F238E27FC236}">
                <a16:creationId xmlns:a16="http://schemas.microsoft.com/office/drawing/2014/main" id="{FBDF06BD-3C88-D9C9-AC0E-7FBA8C7FB6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48DFA7-5411-3065-1E7D-4179E9AD1A73}"/>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41169708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CA563-8928-0154-92EA-F690677AB0E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B0E08C-66A4-D79F-F0A9-5281F68459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81F78B-34D1-ECD5-8757-306D61C76454}"/>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5" name="Footer Placeholder 4">
            <a:extLst>
              <a:ext uri="{FF2B5EF4-FFF2-40B4-BE49-F238E27FC236}">
                <a16:creationId xmlns:a16="http://schemas.microsoft.com/office/drawing/2014/main" id="{068E58BB-AEC2-71D0-E04E-71AA837723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D94079-A465-36A1-201F-CCBEED01336D}"/>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33040086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7FB64B-BA13-0F31-5190-12ADEC17B79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59E4522-B1BD-2BF2-BE91-1B89318291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618EBD-2BB2-6265-0F34-35BD0E590900}"/>
              </a:ext>
            </a:extLst>
          </p:cNvPr>
          <p:cNvSpPr>
            <a:spLocks noGrp="1"/>
          </p:cNvSpPr>
          <p:nvPr>
            <p:ph type="dt" sz="half" idx="10"/>
          </p:nvPr>
        </p:nvSpPr>
        <p:spPr/>
        <p:txBody>
          <a:bodyPr/>
          <a:lstStyle/>
          <a:p>
            <a:fld id="{A4CBF430-7750-4895-8657-772B8EA6E745}" type="datetimeFigureOut">
              <a:rPr lang="en-GB" smtClean="0"/>
              <a:t>16/09/2026</a:t>
            </a:fld>
            <a:endParaRPr lang="en-GB"/>
          </a:p>
        </p:txBody>
      </p:sp>
      <p:sp>
        <p:nvSpPr>
          <p:cNvPr id="5" name="Footer Placeholder 4">
            <a:extLst>
              <a:ext uri="{FF2B5EF4-FFF2-40B4-BE49-F238E27FC236}">
                <a16:creationId xmlns:a16="http://schemas.microsoft.com/office/drawing/2014/main" id="{690349AB-5353-13F1-4506-816C0FB8C5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FECB29-A00F-8338-B5C4-4337E7474549}"/>
              </a:ext>
            </a:extLst>
          </p:cNvPr>
          <p:cNvSpPr>
            <a:spLocks noGrp="1"/>
          </p:cNvSpPr>
          <p:nvPr>
            <p:ph type="sldNum" sz="quarter" idx="12"/>
          </p:nvPr>
        </p:nvSpPr>
        <p:spPr/>
        <p:txBody>
          <a:bodyPr/>
          <a:lstStyle/>
          <a:p>
            <a:fld id="{03C31275-65EC-45D4-ABE9-4887A88213D0}" type="slidenum">
              <a:rPr lang="en-GB" smtClean="0"/>
              <a:t>‹#›</a:t>
            </a:fld>
            <a:endParaRPr lang="en-GB"/>
          </a:p>
        </p:txBody>
      </p:sp>
    </p:spTree>
    <p:extLst>
      <p:ext uri="{BB962C8B-B14F-4D97-AF65-F5344CB8AC3E}">
        <p14:creationId xmlns:p14="http://schemas.microsoft.com/office/powerpoint/2010/main" val="35117905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EEE7A0E7-E206-0649-AD3F-5EB5C1D6BB36}"/>
              </a:ext>
            </a:extLst>
          </p:cNvPr>
          <p:cNvSpPr/>
          <p:nvPr userDrawn="1"/>
        </p:nvSpPr>
        <p:spPr>
          <a:xfrm rot="3425738">
            <a:off x="4938463" y="-862404"/>
            <a:ext cx="9106269" cy="8200403"/>
          </a:xfrm>
          <a:custGeom>
            <a:avLst/>
            <a:gdLst>
              <a:gd name="connsiteX0" fmla="*/ 0 w 9106269"/>
              <a:gd name="connsiteY0" fmla="*/ 5170524 h 8200403"/>
              <a:gd name="connsiteX1" fmla="*/ 3345522 w 9106269"/>
              <a:gd name="connsiteY1" fmla="*/ 0 h 8200403"/>
              <a:gd name="connsiteX2" fmla="*/ 9106269 w 9106269"/>
              <a:gd name="connsiteY2" fmla="*/ 3727418 h 8200403"/>
              <a:gd name="connsiteX3" fmla="*/ 6214392 w 9106269"/>
              <a:gd name="connsiteY3" fmla="*/ 8196833 h 8200403"/>
              <a:gd name="connsiteX4" fmla="*/ 6054236 w 9106269"/>
              <a:gd name="connsiteY4" fmla="*/ 8200403 h 8200403"/>
              <a:gd name="connsiteX5" fmla="*/ 24946 w 9106269"/>
              <a:gd name="connsiteY5" fmla="*/ 5208500 h 8200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6269" h="8200403">
                <a:moveTo>
                  <a:pt x="0" y="5170524"/>
                </a:moveTo>
                <a:lnTo>
                  <a:pt x="3345522" y="0"/>
                </a:lnTo>
                <a:lnTo>
                  <a:pt x="9106269" y="3727418"/>
                </a:lnTo>
                <a:lnTo>
                  <a:pt x="6214392" y="8196833"/>
                </a:lnTo>
                <a:lnTo>
                  <a:pt x="6054236" y="8200403"/>
                </a:lnTo>
                <a:cubicBezTo>
                  <a:pt x="3499080" y="8200403"/>
                  <a:pt x="1261414" y="7002217"/>
                  <a:pt x="24946" y="5208500"/>
                </a:cubicBezTo>
                <a:close/>
              </a:path>
            </a:pathLst>
          </a:custGeom>
          <a:solidFill>
            <a:srgbClr val="9ECE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Icon&#10;&#10;Description automatically generated">
            <a:extLst>
              <a:ext uri="{FF2B5EF4-FFF2-40B4-BE49-F238E27FC236}">
                <a16:creationId xmlns:a16="http://schemas.microsoft.com/office/drawing/2014/main" id="{17284713-8CEF-DE4C-B3E5-5E243F36E4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44072" y="2420888"/>
            <a:ext cx="2355357" cy="4437112"/>
          </a:xfrm>
          <a:prstGeom prst="rect">
            <a:avLst/>
          </a:prstGeom>
        </p:spPr>
      </p:pic>
      <p:pic>
        <p:nvPicPr>
          <p:cNvPr id="6" name="Picture 5" descr="Shape, arrow&#10;&#10;Description automatically generated">
            <a:extLst>
              <a:ext uri="{FF2B5EF4-FFF2-40B4-BE49-F238E27FC236}">
                <a16:creationId xmlns:a16="http://schemas.microsoft.com/office/drawing/2014/main" id="{62FB9B70-927A-764C-887F-21886B8F7DB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b="8000"/>
          <a:stretch/>
        </p:blipFill>
        <p:spPr>
          <a:xfrm>
            <a:off x="9310033" y="548680"/>
            <a:ext cx="2351645" cy="6309320"/>
          </a:xfrm>
          <a:prstGeom prst="rect">
            <a:avLst/>
          </a:prstGeom>
        </p:spPr>
      </p:pic>
      <p:sp>
        <p:nvSpPr>
          <p:cNvPr id="2" name="Title 1"/>
          <p:cNvSpPr>
            <a:spLocks noGrp="1"/>
          </p:cNvSpPr>
          <p:nvPr>
            <p:ph type="ctrTitle"/>
          </p:nvPr>
        </p:nvSpPr>
        <p:spPr>
          <a:xfrm>
            <a:off x="551384" y="4869160"/>
            <a:ext cx="4608512" cy="747106"/>
          </a:xfrm>
        </p:spPr>
        <p:txBody>
          <a:bodyPr anchor="b"/>
          <a:lstStyle>
            <a:lvl1pPr marL="0" indent="0" algn="l">
              <a:buFont typeface="Arial" panose="020B0604020202020204" pitchFamily="34" charset="0"/>
              <a:buNone/>
              <a:defRPr sz="2800" b="1">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r>
              <a:rPr lang="en-US"/>
              <a:t>Click to edit Master title style</a:t>
            </a:r>
            <a:endParaRPr lang="en-GB"/>
          </a:p>
        </p:txBody>
      </p:sp>
      <p:sp>
        <p:nvSpPr>
          <p:cNvPr id="12" name="Text Placeholder 11">
            <a:extLst>
              <a:ext uri="{FF2B5EF4-FFF2-40B4-BE49-F238E27FC236}">
                <a16:creationId xmlns:a16="http://schemas.microsoft.com/office/drawing/2014/main" id="{7A94FB4F-43C6-C042-AE2F-3728DD88E6CB}"/>
              </a:ext>
            </a:extLst>
          </p:cNvPr>
          <p:cNvSpPr>
            <a:spLocks noGrp="1"/>
          </p:cNvSpPr>
          <p:nvPr>
            <p:ph type="body" sz="quarter" idx="10" hasCustomPrompt="1"/>
          </p:nvPr>
        </p:nvSpPr>
        <p:spPr>
          <a:xfrm>
            <a:off x="551384" y="5706747"/>
            <a:ext cx="4608512" cy="734032"/>
          </a:xfrm>
        </p:spPr>
        <p:txBody>
          <a:bodyPr/>
          <a:lstStyle>
            <a:lvl1pPr marL="0" indent="0">
              <a:buNone/>
              <a:defRPr sz="2000">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pPr lvl="0"/>
            <a:r>
              <a:rPr lang="en-GB"/>
              <a:t>Name | date</a:t>
            </a:r>
            <a:endParaRPr lang="en-US"/>
          </a:p>
        </p:txBody>
      </p:sp>
      <p:pic>
        <p:nvPicPr>
          <p:cNvPr id="14" name="Picture 13" descr="A picture containing icon&#10;&#10;Description automatically generated">
            <a:extLst>
              <a:ext uri="{FF2B5EF4-FFF2-40B4-BE49-F238E27FC236}">
                <a16:creationId xmlns:a16="http://schemas.microsoft.com/office/drawing/2014/main" id="{C42D7C16-A134-AF47-A587-C32AF2EA2A5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4205509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Family">
    <p:bg>
      <p:bgPr>
        <a:solidFill>
          <a:srgbClr val="1C6DB5">
            <a:alpha val="93000"/>
          </a:srgb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6189588" cy="1143000"/>
          </a:xfrm>
        </p:spPr>
        <p:txBody>
          <a:bodyPr/>
          <a:lstStyle>
            <a:lvl1pPr>
              <a:defRPr>
                <a:solidFill>
                  <a:schemeClr val="accent4"/>
                </a:solidFill>
              </a:defRPr>
            </a:lvl1pPr>
          </a:lstStyle>
          <a:p>
            <a:r>
              <a:rPr lang="en-GB"/>
              <a:t>Click to edit Master title style</a:t>
            </a:r>
            <a:endParaRPr lang="en-US"/>
          </a:p>
        </p:txBody>
      </p:sp>
      <p:pic>
        <p:nvPicPr>
          <p:cNvPr id="3" name="Picture 2" descr="A picture containing icon&#10;&#10;Description automatically generated">
            <a:extLst>
              <a:ext uri="{FF2B5EF4-FFF2-40B4-BE49-F238E27FC236}">
                <a16:creationId xmlns:a16="http://schemas.microsoft.com/office/drawing/2014/main" id="{BF6BCCBF-FBFD-E846-A481-4B33041A2D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276855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EEE7A0E7-E206-0649-AD3F-5EB5C1D6BB36}"/>
              </a:ext>
            </a:extLst>
          </p:cNvPr>
          <p:cNvSpPr/>
          <p:nvPr userDrawn="1"/>
        </p:nvSpPr>
        <p:spPr>
          <a:xfrm rot="3425738">
            <a:off x="4938467" y="-862404"/>
            <a:ext cx="9106269" cy="8200403"/>
          </a:xfrm>
          <a:custGeom>
            <a:avLst/>
            <a:gdLst>
              <a:gd name="connsiteX0" fmla="*/ 0 w 9106269"/>
              <a:gd name="connsiteY0" fmla="*/ 5170524 h 8200403"/>
              <a:gd name="connsiteX1" fmla="*/ 3345522 w 9106269"/>
              <a:gd name="connsiteY1" fmla="*/ 0 h 8200403"/>
              <a:gd name="connsiteX2" fmla="*/ 9106269 w 9106269"/>
              <a:gd name="connsiteY2" fmla="*/ 3727418 h 8200403"/>
              <a:gd name="connsiteX3" fmla="*/ 6214392 w 9106269"/>
              <a:gd name="connsiteY3" fmla="*/ 8196833 h 8200403"/>
              <a:gd name="connsiteX4" fmla="*/ 6054236 w 9106269"/>
              <a:gd name="connsiteY4" fmla="*/ 8200403 h 8200403"/>
              <a:gd name="connsiteX5" fmla="*/ 24946 w 9106269"/>
              <a:gd name="connsiteY5" fmla="*/ 5208500 h 8200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6269" h="8200403">
                <a:moveTo>
                  <a:pt x="0" y="5170524"/>
                </a:moveTo>
                <a:lnTo>
                  <a:pt x="3345522" y="0"/>
                </a:lnTo>
                <a:lnTo>
                  <a:pt x="9106269" y="3727418"/>
                </a:lnTo>
                <a:lnTo>
                  <a:pt x="6214392" y="8196833"/>
                </a:lnTo>
                <a:lnTo>
                  <a:pt x="6054236" y="8200403"/>
                </a:lnTo>
                <a:cubicBezTo>
                  <a:pt x="3499080" y="8200403"/>
                  <a:pt x="1261414" y="7002217"/>
                  <a:pt x="24946" y="5208500"/>
                </a:cubicBezTo>
                <a:close/>
              </a:path>
            </a:pathLst>
          </a:custGeom>
          <a:solidFill>
            <a:srgbClr val="9ECE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5" name="Picture 4" descr="Icon&#10;&#10;Description automatically generated">
            <a:extLst>
              <a:ext uri="{FF2B5EF4-FFF2-40B4-BE49-F238E27FC236}">
                <a16:creationId xmlns:a16="http://schemas.microsoft.com/office/drawing/2014/main" id="{17284713-8CEF-DE4C-B3E5-5E243F36E4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44072" y="2420888"/>
            <a:ext cx="2355357" cy="4437112"/>
          </a:xfrm>
          <a:prstGeom prst="rect">
            <a:avLst/>
          </a:prstGeom>
        </p:spPr>
      </p:pic>
      <p:pic>
        <p:nvPicPr>
          <p:cNvPr id="6" name="Picture 5" descr="Shape, arrow&#10;&#10;Description automatically generated">
            <a:extLst>
              <a:ext uri="{FF2B5EF4-FFF2-40B4-BE49-F238E27FC236}">
                <a16:creationId xmlns:a16="http://schemas.microsoft.com/office/drawing/2014/main" id="{62FB9B70-927A-764C-887F-21886B8F7DB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b="8000"/>
          <a:stretch/>
        </p:blipFill>
        <p:spPr>
          <a:xfrm>
            <a:off x="9310036" y="548680"/>
            <a:ext cx="2351645" cy="6309320"/>
          </a:xfrm>
          <a:prstGeom prst="rect">
            <a:avLst/>
          </a:prstGeom>
        </p:spPr>
      </p:pic>
      <p:sp>
        <p:nvSpPr>
          <p:cNvPr id="2" name="Title 1"/>
          <p:cNvSpPr>
            <a:spLocks noGrp="1"/>
          </p:cNvSpPr>
          <p:nvPr>
            <p:ph type="ctrTitle"/>
          </p:nvPr>
        </p:nvSpPr>
        <p:spPr>
          <a:xfrm>
            <a:off x="551384" y="4869160"/>
            <a:ext cx="4608512" cy="747106"/>
          </a:xfrm>
        </p:spPr>
        <p:txBody>
          <a:bodyPr anchor="b"/>
          <a:lstStyle>
            <a:lvl1pPr marL="0" indent="0" algn="l">
              <a:buFont typeface="Arial" panose="020B0604020202020204" pitchFamily="34" charset="0"/>
              <a:buNone/>
              <a:defRPr sz="2800" b="1">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r>
              <a:rPr lang="en-US"/>
              <a:t>Click to edit Master title style</a:t>
            </a:r>
            <a:endParaRPr lang="en-GB"/>
          </a:p>
        </p:txBody>
      </p:sp>
      <p:sp>
        <p:nvSpPr>
          <p:cNvPr id="12" name="Text Placeholder 11">
            <a:extLst>
              <a:ext uri="{FF2B5EF4-FFF2-40B4-BE49-F238E27FC236}">
                <a16:creationId xmlns:a16="http://schemas.microsoft.com/office/drawing/2014/main" id="{7A94FB4F-43C6-C042-AE2F-3728DD88E6CB}"/>
              </a:ext>
            </a:extLst>
          </p:cNvPr>
          <p:cNvSpPr>
            <a:spLocks noGrp="1"/>
          </p:cNvSpPr>
          <p:nvPr>
            <p:ph type="body" sz="quarter" idx="10" hasCustomPrompt="1"/>
          </p:nvPr>
        </p:nvSpPr>
        <p:spPr>
          <a:xfrm>
            <a:off x="551384" y="5706747"/>
            <a:ext cx="4608512" cy="734032"/>
          </a:xfrm>
        </p:spPr>
        <p:txBody>
          <a:bodyPr/>
          <a:lstStyle>
            <a:lvl1pPr marL="0" indent="0">
              <a:buNone/>
              <a:defRPr sz="2000">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pPr lvl="0"/>
            <a:r>
              <a:rPr lang="en-GB"/>
              <a:t>Name | date</a:t>
            </a:r>
            <a:endParaRPr lang="en-US"/>
          </a:p>
        </p:txBody>
      </p:sp>
      <p:pic>
        <p:nvPicPr>
          <p:cNvPr id="14" name="Picture 13" descr="A picture containing icon&#10;&#10;Description automatically generated">
            <a:extLst>
              <a:ext uri="{FF2B5EF4-FFF2-40B4-BE49-F238E27FC236}">
                <a16:creationId xmlns:a16="http://schemas.microsoft.com/office/drawing/2014/main" id="{C42D7C16-A134-AF47-A587-C32AF2EA2A5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7368" y="434575"/>
            <a:ext cx="1728192" cy="2368815"/>
          </a:xfrm>
          <a:prstGeom prst="rect">
            <a:avLst/>
          </a:prstGeom>
        </p:spPr>
      </p:pic>
    </p:spTree>
    <p:extLst>
      <p:ext uri="{BB962C8B-B14F-4D97-AF65-F5344CB8AC3E}">
        <p14:creationId xmlns:p14="http://schemas.microsoft.com/office/powerpoint/2010/main" val="250962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esk">
    <p:bg>
      <p:bgPr>
        <a:solidFill>
          <a:srgbClr val="EF7675">
            <a:alpha val="45882"/>
          </a:srgb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4173364" cy="1143000"/>
          </a:xfrm>
        </p:spPr>
        <p:txBody>
          <a:bodyPr/>
          <a:lstStyle>
            <a:lvl1pPr>
              <a:defRPr>
                <a:solidFill>
                  <a:srgbClr val="023554"/>
                </a:solidFill>
              </a:defRPr>
            </a:lvl1pPr>
          </a:lstStyle>
          <a:p>
            <a:r>
              <a:rPr lang="en-GB"/>
              <a:t>Click to edit Master title style</a:t>
            </a:r>
            <a:endParaRPr lang="en-US"/>
          </a:p>
        </p:txBody>
      </p:sp>
      <p:pic>
        <p:nvPicPr>
          <p:cNvPr id="3" name="Picture 2" descr="A picture containing icon&#10;&#10;Description automatically generated">
            <a:extLst>
              <a:ext uri="{FF2B5EF4-FFF2-40B4-BE49-F238E27FC236}">
                <a16:creationId xmlns:a16="http://schemas.microsoft.com/office/drawing/2014/main" id="{2A4C8CDC-F19A-F944-BC6A-7964BF9E95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1548731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 Type="http://schemas.openxmlformats.org/officeDocument/2006/relationships/slideLayout" Target="../slideLayouts/slideLayout10.xml"/><Relationship Id="rId21" Type="http://schemas.openxmlformats.org/officeDocument/2006/relationships/theme" Target="../theme/theme2.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54484" y="1340768"/>
            <a:ext cx="10972800"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554484" y="2564905"/>
            <a:ext cx="10972800" cy="363326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554484" y="6428359"/>
            <a:ext cx="2844800" cy="365125"/>
          </a:xfrm>
          <a:prstGeom prst="rect">
            <a:avLst/>
          </a:prstGeom>
        </p:spPr>
        <p:txBody>
          <a:bodyPr vert="horz" wrap="square" lIns="0" tIns="0" rIns="0" bIns="0" numCol="1" anchor="ctr" anchorCtr="0" compatLnSpc="1">
            <a:prstTxWarp prst="textNoShape">
              <a:avLst/>
            </a:prstTxWarp>
          </a:bodyPr>
          <a:lstStyle>
            <a:lvl1pPr>
              <a:defRPr sz="1000">
                <a:solidFill>
                  <a:srgbClr val="023554"/>
                </a:solidFill>
                <a:latin typeface="Georgia" panose="02040502050405020303" pitchFamily="18" charset="0"/>
                <a:cs typeface="Arial" panose="020B0604020202020204" pitchFamily="34" charset="0"/>
              </a:defRPr>
            </a:lvl1pPr>
          </a:lstStyle>
          <a:p>
            <a:fld id="{456A7D1D-6254-4063-974C-6A2AE04E4B91}" type="datetimeFigureOut">
              <a:rPr lang="en-GB" smtClean="0"/>
              <a:pPr/>
              <a:t>16/09/2026</a:t>
            </a:fld>
            <a:endParaRPr lang="en-GB"/>
          </a:p>
        </p:txBody>
      </p:sp>
      <p:sp>
        <p:nvSpPr>
          <p:cNvPr id="5" name="Footer Placeholder 4"/>
          <p:cNvSpPr>
            <a:spLocks noGrp="1"/>
          </p:cNvSpPr>
          <p:nvPr>
            <p:ph type="ftr" sz="quarter" idx="3"/>
          </p:nvPr>
        </p:nvSpPr>
        <p:spPr>
          <a:xfrm>
            <a:off x="4096692" y="6428359"/>
            <a:ext cx="3860800" cy="365125"/>
          </a:xfrm>
          <a:prstGeom prst="rect">
            <a:avLst/>
          </a:prstGeom>
        </p:spPr>
        <p:txBody>
          <a:bodyPr vert="horz" wrap="square" lIns="0" tIns="0" rIns="0" bIns="0" numCol="1" anchor="ctr" anchorCtr="0" compatLnSpc="1">
            <a:prstTxWarp prst="textNoShape">
              <a:avLst/>
            </a:prstTxWarp>
          </a:bodyPr>
          <a:lstStyle>
            <a:lvl1pPr algn="ctr">
              <a:defRPr sz="1000">
                <a:solidFill>
                  <a:srgbClr val="023554"/>
                </a:solidFill>
                <a:latin typeface="Georgia" panose="02040502050405020303" pitchFamily="18" charset="0"/>
                <a:cs typeface="Arial" panose="020B0604020202020204" pitchFamily="34" charset="0"/>
              </a:defRPr>
            </a:lvl1pPr>
          </a:lstStyle>
          <a:p>
            <a:endParaRPr lang="en-GB"/>
          </a:p>
        </p:txBody>
      </p:sp>
      <p:sp>
        <p:nvSpPr>
          <p:cNvPr id="6" name="Slide Number Placeholder 5"/>
          <p:cNvSpPr>
            <a:spLocks noGrp="1"/>
          </p:cNvSpPr>
          <p:nvPr>
            <p:ph type="sldNum" sz="quarter" idx="4"/>
          </p:nvPr>
        </p:nvSpPr>
        <p:spPr>
          <a:xfrm>
            <a:off x="8682484" y="6428359"/>
            <a:ext cx="2844800" cy="365125"/>
          </a:xfrm>
          <a:prstGeom prst="rect">
            <a:avLst/>
          </a:prstGeom>
        </p:spPr>
        <p:txBody>
          <a:bodyPr vert="horz" wrap="square" lIns="0" tIns="0" rIns="0" bIns="0" numCol="1" anchor="ctr" anchorCtr="0" compatLnSpc="1">
            <a:prstTxWarp prst="textNoShape">
              <a:avLst/>
            </a:prstTxWarp>
          </a:bodyPr>
          <a:lstStyle>
            <a:lvl1pPr algn="r">
              <a:defRPr sz="1000">
                <a:solidFill>
                  <a:srgbClr val="023554"/>
                </a:solidFill>
                <a:latin typeface="Georgia" panose="02040502050405020303" pitchFamily="18" charset="0"/>
                <a:cs typeface="Arial" panose="020B0604020202020204" pitchFamily="34" charset="0"/>
              </a:defRPr>
            </a:lvl1pPr>
          </a:lstStyle>
          <a:p>
            <a:fld id="{26878614-5F41-4702-8E44-D9C8B2874F5D}" type="slidenum">
              <a:rPr lang="en-GB" smtClean="0"/>
              <a:pPr/>
              <a:t>‹#›</a:t>
            </a:fld>
            <a:endParaRPr lang="en-GB"/>
          </a:p>
        </p:txBody>
      </p:sp>
    </p:spTree>
    <p:extLst>
      <p:ext uri="{BB962C8B-B14F-4D97-AF65-F5344CB8AC3E}">
        <p14:creationId xmlns:p14="http://schemas.microsoft.com/office/powerpoint/2010/main" val="317688973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694" r:id="rId6"/>
    <p:sldLayoutId id="2147483695" r:id="rId7"/>
  </p:sldLayoutIdLst>
  <p:txStyles>
    <p:titleStyle>
      <a:lvl1pPr algn="l" rtl="0" fontAlgn="base">
        <a:spcBef>
          <a:spcPct val="0"/>
        </a:spcBef>
        <a:spcAft>
          <a:spcPct val="0"/>
        </a:spcAft>
        <a:defRPr sz="3200" b="1" kern="1200">
          <a:solidFill>
            <a:srgbClr val="023554"/>
          </a:solidFill>
          <a:latin typeface="Georgia" panose="02040502050405020303" pitchFamily="18"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1pPr>
      <a:lvl2pPr marL="742950" indent="-28575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2pPr>
      <a:lvl3pPr marL="11430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3pPr>
      <a:lvl4pPr marL="16002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4pPr>
      <a:lvl5pPr marL="20574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2373B6-7983-B070-658E-DE92D03E20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045E7C2-823C-724D-978F-F493528EA3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A6D4B0-8033-DEBB-63D1-0FB7393B83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CBF430-7750-4895-8657-772B8EA6E745}" type="datetimeFigureOut">
              <a:rPr lang="en-GB" smtClean="0"/>
              <a:t>16/09/2026</a:t>
            </a:fld>
            <a:endParaRPr lang="en-GB"/>
          </a:p>
        </p:txBody>
      </p:sp>
      <p:sp>
        <p:nvSpPr>
          <p:cNvPr id="5" name="Footer Placeholder 4">
            <a:extLst>
              <a:ext uri="{FF2B5EF4-FFF2-40B4-BE49-F238E27FC236}">
                <a16:creationId xmlns:a16="http://schemas.microsoft.com/office/drawing/2014/main" id="{1F9A59CA-06FA-E37E-28EF-64DEFD1448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935F853-2D0B-49EB-94E4-A0943BEA3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C31275-65EC-45D4-ABE9-4887A88213D0}" type="slidenum">
              <a:rPr lang="en-GB" smtClean="0"/>
              <a:t>‹#›</a:t>
            </a:fld>
            <a:endParaRPr lang="en-GB"/>
          </a:p>
        </p:txBody>
      </p:sp>
    </p:spTree>
    <p:extLst>
      <p:ext uri="{BB962C8B-B14F-4D97-AF65-F5344CB8AC3E}">
        <p14:creationId xmlns:p14="http://schemas.microsoft.com/office/powerpoint/2010/main" val="1392291250"/>
      </p:ext>
    </p:extLst>
  </p:cSld>
  <p:clrMap bg1="lt1" tx1="dk1" bg2="lt2" tx2="dk2" accent1="accent1" accent2="accent2" accent3="accent3" accent4="accent4" accent5="accent5" accent6="accent6" hlink="hlink" folHlink="folHlink"/>
  <p:sldLayoutIdLst>
    <p:sldLayoutId id="2147483662" r:id="rId1"/>
    <p:sldLayoutId id="2147483681" r:id="rId2"/>
    <p:sldLayoutId id="2147483682" r:id="rId3"/>
    <p:sldLayoutId id="2147483664" r:id="rId4"/>
    <p:sldLayoutId id="2147483683" r:id="rId5"/>
    <p:sldLayoutId id="2147483684" r:id="rId6"/>
    <p:sldLayoutId id="2147483666" r:id="rId7"/>
    <p:sldLayoutId id="2147483685" r:id="rId8"/>
    <p:sldLayoutId id="2147483686" r:id="rId9"/>
    <p:sldLayoutId id="2147483687" r:id="rId10"/>
    <p:sldLayoutId id="2147483669" r:id="rId11"/>
    <p:sldLayoutId id="2147483670" r:id="rId12"/>
    <p:sldLayoutId id="2147483688" r:id="rId13"/>
    <p:sldLayoutId id="2147483689" r:id="rId14"/>
    <p:sldLayoutId id="2147483690" r:id="rId15"/>
    <p:sldLayoutId id="2147483691" r:id="rId16"/>
    <p:sldLayoutId id="2147483692" r:id="rId17"/>
    <p:sldLayoutId id="2147483693" r:id="rId18"/>
    <p:sldLayoutId id="2147483674" r:id="rId19"/>
    <p:sldLayoutId id="214748371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hyperlink" Target="http://www.uomseed.com/beewell-gm-locality/" TargetMode="External"/><Relationship Id="rId3" Type="http://schemas.openxmlformats.org/officeDocument/2006/relationships/image" Target="../media/image6.svg"/><Relationship Id="rId7" Type="http://schemas.openxmlformats.org/officeDocument/2006/relationships/image" Target="../media/image9.png"/><Relationship Id="rId12" Type="http://schemas.openxmlformats.org/officeDocument/2006/relationships/hyperlink" Target="https://www.qualtrics.manchester.ac.uk/jfe/form/SV_0B2Tn06fM2LQij4"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www.uomseed.com/beewell-%20gm-neighbourhoods/" TargetMode="External"/><Relationship Id="rId11" Type="http://schemas.openxmlformats.org/officeDocument/2006/relationships/hyperlink" Target="https://beewellprogramme.org/research/publications/gm-reports-briefings/" TargetMode="External"/><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8" Type="http://schemas.openxmlformats.org/officeDocument/2006/relationships/hyperlink" Target="https://beewellprogramme.org/youth-led-responses-to-beewell-data-in-greater-manchesters-10-local-authorities/" TargetMode="External"/><Relationship Id="rId13" Type="http://schemas.openxmlformats.org/officeDocument/2006/relationships/hyperlink" Target="https://beewellprogramme.org/kirith-entwistle-mp-visits-sharples-school-to-discuss-wellbeing-with-young-people/" TargetMode="External"/><Relationship Id="rId18" Type="http://schemas.openxmlformats.org/officeDocument/2006/relationships/hyperlink" Target="https://beewellprogramme.org/exploring-the-latest-beewell-data-with-wigan-youth-cabinet/" TargetMode="External"/><Relationship Id="rId26" Type="http://schemas.openxmlformats.org/officeDocument/2006/relationships/image" Target="../media/image7.png"/><Relationship Id="rId3" Type="http://schemas.openxmlformats.org/officeDocument/2006/relationships/hyperlink" Target="https://www.gmmoving.co.uk/commitments/people-families-and-communities/active-children-and-young-people/mental-wellbeing" TargetMode="External"/><Relationship Id="rId21" Type="http://schemas.openxmlformats.org/officeDocument/2006/relationships/hyperlink" Target="https://beewellprogramme.org/wp-content/uploads/2023/06/School-Case-Study-3.pdf" TargetMode="External"/><Relationship Id="rId7" Type="http://schemas.openxmlformats.org/officeDocument/2006/relationships/hyperlink" Target="https://beewellprogramme.org/celebrating-our-work-with-plan-uks-young-health-programme/" TargetMode="External"/><Relationship Id="rId12" Type="http://schemas.openxmlformats.org/officeDocument/2006/relationships/hyperlink" Target="https://beewellprogramme.org/new-briefing-published-outlining-the-findings-from-our-second-beewell-young-researchers-programme/" TargetMode="External"/><Relationship Id="rId17" Type="http://schemas.openxmlformats.org/officeDocument/2006/relationships/hyperlink" Target="https://www.rochdale.gov.uk/downloads/file/897/rochdale-children-and-young-people-s-plan" TargetMode="External"/><Relationship Id="rId25" Type="http://schemas.openxmlformats.org/officeDocument/2006/relationships/image" Target="../media/image6.svg"/><Relationship Id="rId2" Type="http://schemas.openxmlformats.org/officeDocument/2006/relationships/notesSlide" Target="../notesSlides/notesSlide6.xml"/><Relationship Id="rId16" Type="http://schemas.openxmlformats.org/officeDocument/2006/relationships/hyperlink" Target="https://greatermanchester-ca.gov.uk/what-we-do/safer-and-stronger-communities/police-and-crime-plan/" TargetMode="External"/><Relationship Id="rId20" Type="http://schemas.openxmlformats.org/officeDocument/2006/relationships/hyperlink" Target="https://beewellprogramme.org/wp-content/uploads/2023/06/School-Case-Study-1-2.pdf" TargetMode="External"/><Relationship Id="rId1" Type="http://schemas.openxmlformats.org/officeDocument/2006/relationships/slideLayout" Target="../slideLayouts/slideLayout17.xml"/><Relationship Id="rId6" Type="http://schemas.openxmlformats.org/officeDocument/2006/relationships/hyperlink" Target="https://beewellprogramme.org/supporting-movement-for-mind-a-new-programme-from-company-chameleon/" TargetMode="External"/><Relationship Id="rId11" Type="http://schemas.openxmlformats.org/officeDocument/2006/relationships/hyperlink" Target="https://beewellprogramme.org/beewell-champions-youth-led-commissioning-in-greater-manchester/" TargetMode="External"/><Relationship Id="rId24" Type="http://schemas.openxmlformats.org/officeDocument/2006/relationships/hyperlink" Target="https://beewellprogramme.org/exploring-the-theme-of-school-belonging-with-altrincham-grammar-school-for-girls/" TargetMode="External"/><Relationship Id="rId5" Type="http://schemas.openxmlformats.org/officeDocument/2006/relationships/hyperlink" Target="https://curiousminds.org.uk/artsmark-beewell-8jzs" TargetMode="External"/><Relationship Id="rId15" Type="http://schemas.openxmlformats.org/officeDocument/2006/relationships/hyperlink" Target="https://beewellprogramme.org/new-ten-year-strategy-for-greater-manchester-outlines-how-beewell-insights-will-be-acted-upon-in-the-city-region/" TargetMode="External"/><Relationship Id="rId23" Type="http://schemas.openxmlformats.org/officeDocument/2006/relationships/hyperlink" Target="https://beewellprogramme.org/wp-content/uploads/2024/01/School-case-study-5-1.pdf" TargetMode="External"/><Relationship Id="rId10" Type="http://schemas.openxmlformats.org/officeDocument/2006/relationships/hyperlink" Target="https://curriculumforlifegm.co.uk/health-wellbeing/exploring-hobbies-to-improve-wellbeing-beewell/" TargetMode="External"/><Relationship Id="rId19" Type="http://schemas.openxmlformats.org/officeDocument/2006/relationships/hyperlink" Target="https://beewellprogramme.org/how-are-beewell-insights-being-acted-upon-in-trafford/" TargetMode="External"/><Relationship Id="rId4" Type="http://schemas.openxmlformats.org/officeDocument/2006/relationships/hyperlink" Target="https://youthalliancegm.co.uk" TargetMode="External"/><Relationship Id="rId9" Type="http://schemas.openxmlformats.org/officeDocument/2006/relationships/hyperlink" Target="https://beewellprogramme.org/what-is-everyday-success-for-young-people-in-greater-manchester/" TargetMode="External"/><Relationship Id="rId14" Type="http://schemas.openxmlformats.org/officeDocument/2006/relationships/hyperlink" Target="https://beewellprogramme.org/school-case-studies/" TargetMode="External"/><Relationship Id="rId22" Type="http://schemas.openxmlformats.org/officeDocument/2006/relationships/hyperlink" Target="https://beewellprogramme.org/wp-content/uploads/2023/06/School-Case-Study-2-3.pdf"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beewell@manchester.ac.u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beewellprogramme.org/applications-open-for-our-gm-youth-led-action-fund/"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2D17F6-DA86-D440-9F12-D69CCCADC54D}"/>
              </a:ext>
            </a:extLst>
          </p:cNvPr>
          <p:cNvSpPr>
            <a:spLocks noGrp="1"/>
          </p:cNvSpPr>
          <p:nvPr>
            <p:ph type="ctrTitle"/>
          </p:nvPr>
        </p:nvSpPr>
        <p:spPr>
          <a:xfrm>
            <a:off x="498429" y="3069271"/>
            <a:ext cx="5094182" cy="1900608"/>
          </a:xfrm>
        </p:spPr>
        <p:txBody>
          <a:bodyPr/>
          <a:lstStyle/>
          <a:p>
            <a:r>
              <a:rPr lang="en-US" sz="3600">
                <a:latin typeface="Georgia"/>
                <a:ea typeface="Open Sans"/>
                <a:cs typeface="Arial"/>
              </a:rPr>
              <a:t>#BeeWell 2026/27 </a:t>
            </a:r>
            <a:br>
              <a:rPr lang="en-US" sz="3600" dirty="0">
                <a:latin typeface="Georgia"/>
                <a:ea typeface="Open Sans"/>
                <a:cs typeface="Arial"/>
              </a:rPr>
            </a:br>
            <a:r>
              <a:rPr lang="en-US" sz="3600" dirty="0">
                <a:latin typeface="Georgia"/>
                <a:ea typeface="Open Sans"/>
                <a:cs typeface="Arial"/>
              </a:rPr>
              <a:t>Schools Kick-off Session </a:t>
            </a:r>
          </a:p>
        </p:txBody>
      </p:sp>
      <p:sp>
        <p:nvSpPr>
          <p:cNvPr id="3" name="Text Placeholder 2">
            <a:extLst>
              <a:ext uri="{FF2B5EF4-FFF2-40B4-BE49-F238E27FC236}">
                <a16:creationId xmlns:a16="http://schemas.microsoft.com/office/drawing/2014/main" id="{0B4B700F-EB53-D94F-91A3-09C180E83CF9}"/>
              </a:ext>
            </a:extLst>
          </p:cNvPr>
          <p:cNvSpPr>
            <a:spLocks noGrp="1"/>
          </p:cNvSpPr>
          <p:nvPr>
            <p:ph type="body" sz="quarter" idx="10"/>
          </p:nvPr>
        </p:nvSpPr>
        <p:spPr>
          <a:xfrm>
            <a:off x="496167" y="5222481"/>
            <a:ext cx="4608512" cy="734032"/>
          </a:xfrm>
        </p:spPr>
        <p:txBody>
          <a:bodyPr/>
          <a:lstStyle/>
          <a:p>
            <a:r>
              <a:rPr lang="en-US">
                <a:latin typeface="Georgia"/>
                <a:ea typeface="Open Sans"/>
                <a:cs typeface="Arial"/>
              </a:rPr>
              <a:t>Greater Manchester</a:t>
            </a:r>
            <a:endParaRPr lang="en-US"/>
          </a:p>
          <a:p>
            <a:r>
              <a:rPr lang="en-US">
                <a:latin typeface="Georgia"/>
                <a:ea typeface="Open Sans"/>
                <a:cs typeface="Arial"/>
              </a:rPr>
              <a:t>beewell@manchester.ac.uk</a:t>
            </a:r>
            <a:endParaRPr lang="en-US"/>
          </a:p>
        </p:txBody>
      </p:sp>
    </p:spTree>
    <p:extLst>
      <p:ext uri="{BB962C8B-B14F-4D97-AF65-F5344CB8AC3E}">
        <p14:creationId xmlns:p14="http://schemas.microsoft.com/office/powerpoint/2010/main" val="584513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C3D2C-A3AB-4FC3-A542-0C9B03A3FA25}"/>
              </a:ext>
            </a:extLst>
          </p:cNvPr>
          <p:cNvSpPr>
            <a:spLocks noGrp="1"/>
          </p:cNvSpPr>
          <p:nvPr>
            <p:ph type="title"/>
          </p:nvPr>
        </p:nvSpPr>
        <p:spPr>
          <a:xfrm>
            <a:off x="2616853" y="-2561"/>
            <a:ext cx="6948032" cy="1143000"/>
          </a:xfrm>
        </p:spPr>
        <p:txBody>
          <a:bodyPr/>
          <a:lstStyle/>
          <a:p>
            <a:r>
              <a:rPr lang="en-GB" sz="3600">
                <a:latin typeface="Georgia"/>
                <a:cs typeface="Arial"/>
              </a:rPr>
              <a:t>Agenda</a:t>
            </a:r>
            <a:endParaRPr lang="en-GB" sz="3600"/>
          </a:p>
        </p:txBody>
      </p:sp>
      <p:graphicFrame>
        <p:nvGraphicFramePr>
          <p:cNvPr id="3" name="Table 2">
            <a:extLst>
              <a:ext uri="{FF2B5EF4-FFF2-40B4-BE49-F238E27FC236}">
                <a16:creationId xmlns:a16="http://schemas.microsoft.com/office/drawing/2014/main" id="{2BFE7D9F-34FB-7169-76D9-25211F607288}"/>
              </a:ext>
            </a:extLst>
          </p:cNvPr>
          <p:cNvGraphicFramePr>
            <a:graphicFrameLocks noGrp="1"/>
          </p:cNvGraphicFramePr>
          <p:nvPr>
            <p:extLst>
              <p:ext uri="{D42A27DB-BD31-4B8C-83A1-F6EECF244321}">
                <p14:modId xmlns:p14="http://schemas.microsoft.com/office/powerpoint/2010/main" val="3649327892"/>
              </p:ext>
            </p:extLst>
          </p:nvPr>
        </p:nvGraphicFramePr>
        <p:xfrm>
          <a:off x="2327302" y="1136135"/>
          <a:ext cx="9556494" cy="3415985"/>
        </p:xfrm>
        <a:graphic>
          <a:graphicData uri="http://schemas.openxmlformats.org/drawingml/2006/table">
            <a:tbl>
              <a:tblPr firstRow="1" bandRow="1">
                <a:tableStyleId>{69CF1AB2-1976-4502-BF36-3FF5EA218861}</a:tableStyleId>
              </a:tblPr>
              <a:tblGrid>
                <a:gridCol w="9556494">
                  <a:extLst>
                    <a:ext uri="{9D8B030D-6E8A-4147-A177-3AD203B41FA5}">
                      <a16:colId xmlns:a16="http://schemas.microsoft.com/office/drawing/2014/main" val="3249179500"/>
                    </a:ext>
                  </a:extLst>
                </a:gridCol>
              </a:tblGrid>
              <a:tr h="381000">
                <a:tc>
                  <a:txBody>
                    <a:bodyPr/>
                    <a:lstStyle/>
                    <a:p>
                      <a:pPr>
                        <a:lnSpc>
                          <a:spcPct val="150000"/>
                        </a:lnSpc>
                      </a:pPr>
                      <a:r>
                        <a:rPr lang="en-US" sz="2400" b="0">
                          <a:solidFill>
                            <a:schemeClr val="accent2"/>
                          </a:solidFill>
                          <a:latin typeface="Georgia"/>
                        </a:rPr>
                        <a:t>What is #BeeWell? Refresher </a:t>
                      </a:r>
                    </a:p>
                  </a:txBody>
                  <a:tcPr/>
                </a:tc>
                <a:extLst>
                  <a:ext uri="{0D108BD9-81ED-4DB2-BD59-A6C34878D82A}">
                    <a16:rowId xmlns:a16="http://schemas.microsoft.com/office/drawing/2014/main" val="56671892"/>
                  </a:ext>
                </a:extLst>
              </a:tr>
              <a:tr h="370840">
                <a:tc>
                  <a:txBody>
                    <a:bodyPr/>
                    <a:lstStyle/>
                    <a:p>
                      <a:pPr>
                        <a:lnSpc>
                          <a:spcPct val="150000"/>
                        </a:lnSpc>
                      </a:pPr>
                      <a:r>
                        <a:rPr lang="en-US" sz="2400" b="0">
                          <a:solidFill>
                            <a:schemeClr val="accent2"/>
                          </a:solidFill>
                          <a:latin typeface="Georgia"/>
                        </a:rPr>
                        <a:t>The Role of the #BeeWell Lead </a:t>
                      </a:r>
                    </a:p>
                  </a:txBody>
                  <a:tcPr/>
                </a:tc>
                <a:extLst>
                  <a:ext uri="{0D108BD9-81ED-4DB2-BD59-A6C34878D82A}">
                    <a16:rowId xmlns:a16="http://schemas.microsoft.com/office/drawing/2014/main" val="1948908007"/>
                  </a:ext>
                </a:extLst>
              </a:tr>
              <a:tr h="370840">
                <a:tc>
                  <a:txBody>
                    <a:bodyPr/>
                    <a:lstStyle/>
                    <a:p>
                      <a:pPr>
                        <a:lnSpc>
                          <a:spcPct val="150000"/>
                        </a:lnSpc>
                      </a:pPr>
                      <a:r>
                        <a:rPr lang="en-US" sz="2400" b="0">
                          <a:solidFill>
                            <a:schemeClr val="accent2"/>
                          </a:solidFill>
                          <a:latin typeface="Georgia"/>
                        </a:rPr>
                        <a:t>Timeline for this year &amp; the survey delivery process</a:t>
                      </a:r>
                    </a:p>
                  </a:txBody>
                  <a:tcPr/>
                </a:tc>
                <a:extLst>
                  <a:ext uri="{0D108BD9-81ED-4DB2-BD59-A6C34878D82A}">
                    <a16:rowId xmlns:a16="http://schemas.microsoft.com/office/drawing/2014/main" val="411140751"/>
                  </a:ext>
                </a:extLst>
              </a:tr>
              <a:tr h="370840">
                <a:tc>
                  <a:txBody>
                    <a:bodyPr/>
                    <a:lstStyle/>
                    <a:p>
                      <a:pPr>
                        <a:lnSpc>
                          <a:spcPct val="150000"/>
                        </a:lnSpc>
                      </a:pPr>
                      <a:r>
                        <a:rPr lang="en-US" sz="2400" b="0" dirty="0">
                          <a:solidFill>
                            <a:schemeClr val="accent2"/>
                          </a:solidFill>
                          <a:latin typeface="Georgia"/>
                        </a:rPr>
                        <a:t>Bespoke offer for alternative provisions, pupil referral units and special schools</a:t>
                      </a:r>
                    </a:p>
                  </a:txBody>
                  <a:tcPr/>
                </a:tc>
                <a:extLst>
                  <a:ext uri="{0D108BD9-81ED-4DB2-BD59-A6C34878D82A}">
                    <a16:rowId xmlns:a16="http://schemas.microsoft.com/office/drawing/2014/main" val="1675640987"/>
                  </a:ext>
                </a:extLst>
              </a:tr>
              <a:tr h="370839">
                <a:tc>
                  <a:txBody>
                    <a:bodyPr/>
                    <a:lstStyle/>
                    <a:p>
                      <a:pPr lvl="0">
                        <a:lnSpc>
                          <a:spcPct val="150000"/>
                        </a:lnSpc>
                        <a:buNone/>
                      </a:pPr>
                      <a:r>
                        <a:rPr lang="en-US" sz="2400" b="0">
                          <a:solidFill>
                            <a:schemeClr val="accent2"/>
                          </a:solidFill>
                          <a:latin typeface="Georgia"/>
                        </a:rPr>
                        <a:t>Any questions?</a:t>
                      </a:r>
                    </a:p>
                  </a:txBody>
                  <a:tcPr/>
                </a:tc>
                <a:extLst>
                  <a:ext uri="{0D108BD9-81ED-4DB2-BD59-A6C34878D82A}">
                    <a16:rowId xmlns:a16="http://schemas.microsoft.com/office/drawing/2014/main" val="2970571353"/>
                  </a:ext>
                </a:extLst>
              </a:tr>
            </a:tbl>
          </a:graphicData>
        </a:graphic>
      </p:graphicFrame>
    </p:spTree>
    <p:extLst>
      <p:ext uri="{BB962C8B-B14F-4D97-AF65-F5344CB8AC3E}">
        <p14:creationId xmlns:p14="http://schemas.microsoft.com/office/powerpoint/2010/main" val="234658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C3D2C-A3AB-4FC3-A542-0C9B03A3FA25}"/>
              </a:ext>
            </a:extLst>
          </p:cNvPr>
          <p:cNvSpPr>
            <a:spLocks noGrp="1"/>
          </p:cNvSpPr>
          <p:nvPr>
            <p:ph type="title"/>
          </p:nvPr>
        </p:nvSpPr>
        <p:spPr>
          <a:xfrm>
            <a:off x="2689160" y="281103"/>
            <a:ext cx="6948032" cy="1143000"/>
          </a:xfrm>
        </p:spPr>
        <p:txBody>
          <a:bodyPr/>
          <a:lstStyle/>
          <a:p>
            <a:r>
              <a:rPr lang="en-GB" sz="3600">
                <a:latin typeface="Georgia"/>
                <a:cs typeface="Arial"/>
              </a:rPr>
              <a:t>Housekeeping </a:t>
            </a:r>
            <a:endParaRPr lang="en-GB" sz="3600"/>
          </a:p>
        </p:txBody>
      </p:sp>
      <p:sp>
        <p:nvSpPr>
          <p:cNvPr id="4" name="TextBox 3">
            <a:extLst>
              <a:ext uri="{FF2B5EF4-FFF2-40B4-BE49-F238E27FC236}">
                <a16:creationId xmlns:a16="http://schemas.microsoft.com/office/drawing/2014/main" id="{D8701464-1CE3-ADFF-4EA8-F256F3F7A840}"/>
              </a:ext>
            </a:extLst>
          </p:cNvPr>
          <p:cNvSpPr txBox="1"/>
          <p:nvPr/>
        </p:nvSpPr>
        <p:spPr>
          <a:xfrm>
            <a:off x="2692185" y="1414542"/>
            <a:ext cx="8839200" cy="56938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800">
                <a:solidFill>
                  <a:schemeClr val="accent2"/>
                </a:solidFill>
                <a:latin typeface="Georgia"/>
                <a:cs typeface="Arial"/>
              </a:rPr>
              <a:t>We will be </a:t>
            </a:r>
            <a:r>
              <a:rPr lang="en-US" sz="2800" b="1">
                <a:solidFill>
                  <a:schemeClr val="accent2"/>
                </a:solidFill>
                <a:latin typeface="Georgia"/>
                <a:cs typeface="Arial"/>
              </a:rPr>
              <a:t>recording</a:t>
            </a:r>
            <a:r>
              <a:rPr lang="en-US" sz="2800">
                <a:solidFill>
                  <a:schemeClr val="accent2"/>
                </a:solidFill>
                <a:latin typeface="Georgia"/>
                <a:cs typeface="Arial"/>
              </a:rPr>
              <a:t> today's session and to add this to our website. We will continue to record in the questions section of the session, but that is just so we can follow-up with you offline if needed – we won't add that section of the recording to the website. </a:t>
            </a:r>
            <a:endParaRPr lang="en-US">
              <a:solidFill>
                <a:schemeClr val="accent2"/>
              </a:solidFill>
            </a:endParaRPr>
          </a:p>
          <a:p>
            <a:endParaRPr lang="en-US" sz="2800">
              <a:solidFill>
                <a:schemeClr val="accent2"/>
              </a:solidFill>
              <a:latin typeface="Georgia"/>
              <a:cs typeface="Arial"/>
            </a:endParaRPr>
          </a:p>
          <a:p>
            <a:pPr marL="342900" indent="-342900">
              <a:buFont typeface="Arial"/>
              <a:buChar char="•"/>
            </a:pPr>
            <a:r>
              <a:rPr lang="en-US" sz="2800">
                <a:solidFill>
                  <a:schemeClr val="accent2"/>
                </a:solidFill>
                <a:latin typeface="Georgia"/>
                <a:cs typeface="Arial"/>
              </a:rPr>
              <a:t>Feel free to turn your camera on or off – whatever you prefer.</a:t>
            </a:r>
            <a:endParaRPr lang="en-US" sz="2000">
              <a:solidFill>
                <a:schemeClr val="accent2"/>
              </a:solidFill>
            </a:endParaRPr>
          </a:p>
          <a:p>
            <a:pPr marL="342900" indent="-342900">
              <a:buFont typeface="Arial"/>
              <a:buChar char="•"/>
            </a:pPr>
            <a:r>
              <a:rPr lang="en-US" sz="2800">
                <a:solidFill>
                  <a:schemeClr val="accent2"/>
                </a:solidFill>
                <a:latin typeface="Georgia"/>
                <a:cs typeface="Arial"/>
              </a:rPr>
              <a:t>Please keep your mic off if you're not speaking, but feel free to raise your hand and ask a question at any point during the presentations. </a:t>
            </a:r>
            <a:endParaRPr lang="en-US" sz="2000">
              <a:solidFill>
                <a:schemeClr val="accent2"/>
              </a:solidFill>
            </a:endParaRPr>
          </a:p>
          <a:p>
            <a:endParaRPr lang="en-US" sz="2800">
              <a:solidFill>
                <a:schemeClr val="accent2"/>
              </a:solidFill>
              <a:latin typeface="Georgia"/>
            </a:endParaRPr>
          </a:p>
          <a:p>
            <a:endParaRPr lang="en-US" sz="2800">
              <a:solidFill>
                <a:schemeClr val="accent2"/>
              </a:solidFill>
              <a:latin typeface="Georgia"/>
            </a:endParaRPr>
          </a:p>
        </p:txBody>
      </p:sp>
    </p:spTree>
    <p:extLst>
      <p:ext uri="{BB962C8B-B14F-4D97-AF65-F5344CB8AC3E}">
        <p14:creationId xmlns:p14="http://schemas.microsoft.com/office/powerpoint/2010/main" val="2376145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2390732" y="1083621"/>
            <a:ext cx="9437956" cy="6432530"/>
          </a:xfrm>
          <a:prstGeom prst="rect">
            <a:avLst/>
          </a:prstGeom>
          <a:noFill/>
        </p:spPr>
        <p:txBody>
          <a:bodyPr wrap="square" lIns="91440" tIns="45720" rIns="91440" bIns="45720" rtlCol="0" anchor="t">
            <a:spAutoFit/>
          </a:bodyPr>
          <a:lstStyle/>
          <a:p>
            <a:pPr>
              <a:defRPr/>
            </a:pPr>
            <a:r>
              <a:rPr lang="en-GB" sz="2000" dirty="0">
                <a:solidFill>
                  <a:srgbClr val="073655"/>
                </a:solidFill>
                <a:latin typeface="Georgia"/>
                <a:cs typeface="Arial"/>
              </a:rPr>
              <a:t> </a:t>
            </a:r>
            <a:r>
              <a:rPr lang="en-GB" sz="2400">
                <a:solidFill>
                  <a:srgbClr val="073655"/>
                </a:solidFill>
                <a:latin typeface="Georgia"/>
                <a:cs typeface="Arial"/>
              </a:rPr>
              <a:t>#BeeWell is a youth-centred programme seeking to make young people’s wellbeing everybody’s business. </a:t>
            </a:r>
            <a:endParaRPr lang="en-GB" sz="2400">
              <a:solidFill>
                <a:srgbClr val="000000"/>
              </a:solidFill>
              <a:latin typeface="Arial" panose="020B0604020202020204"/>
              <a:cs typeface="Arial"/>
            </a:endParaRPr>
          </a:p>
          <a:p>
            <a:pPr>
              <a:defRPr/>
            </a:pPr>
            <a:endParaRPr lang="en-GB" sz="2400" dirty="0">
              <a:solidFill>
                <a:srgbClr val="073655"/>
              </a:solidFill>
              <a:latin typeface="Georgia"/>
              <a:cs typeface="Arial"/>
            </a:endParaRPr>
          </a:p>
          <a:p>
            <a:pPr lvl="0" algn="l" defTabSz="914400">
              <a:lnSpc>
                <a:spcPct val="100000"/>
              </a:lnSpc>
              <a:buNone/>
              <a:tabLst/>
              <a:defRPr/>
            </a:pPr>
            <a:r>
              <a:rPr lang="en-GB" sz="2400">
                <a:solidFill>
                  <a:srgbClr val="073655"/>
                </a:solidFill>
                <a:latin typeface="Georgia"/>
                <a:cs typeface="Arial"/>
              </a:rPr>
              <a:t>We believe that young people’s wellbeing is as important as their academic attainment. Using a co-designed survey, we listen to the voices of as many young people as possible, publish the results privately to schools and publicly by neighbourhood and drive action across society to improve young people’s wellbeing. </a:t>
            </a:r>
            <a:endParaRPr lang="en-GB" sz="2400">
              <a:cs typeface="Arial" panose="020B0604020202020204"/>
            </a:endParaRPr>
          </a:p>
          <a:p>
            <a:pPr>
              <a:defRPr/>
            </a:pPr>
            <a:endParaRPr lang="en-GB" sz="2400" dirty="0">
              <a:solidFill>
                <a:srgbClr val="073655"/>
              </a:solidFill>
              <a:latin typeface="Georgia"/>
              <a:cs typeface="Arial"/>
            </a:endParaRPr>
          </a:p>
          <a:p>
            <a:pPr>
              <a:defRPr/>
            </a:pPr>
            <a:r>
              <a:rPr lang="en-GB" sz="2400">
                <a:solidFill>
                  <a:srgbClr val="073655"/>
                </a:solidFill>
                <a:latin typeface="Georgia"/>
                <a:cs typeface="Arial"/>
              </a:rPr>
              <a:t>#BeeWell’s three main principles are to:</a:t>
            </a:r>
            <a:endParaRPr lang="en-GB" sz="2400">
              <a:cs typeface="Arial"/>
            </a:endParaRPr>
          </a:p>
          <a:p>
            <a:pPr marL="342900" indent="-342900">
              <a:buFont typeface="Arial"/>
              <a:buChar char="•"/>
              <a:defRPr/>
            </a:pPr>
            <a:r>
              <a:rPr lang="en-GB" sz="2400">
                <a:solidFill>
                  <a:srgbClr val="073655"/>
                </a:solidFill>
                <a:latin typeface="Georgia"/>
                <a:cs typeface="Arial"/>
              </a:rPr>
              <a:t>Listen to young people’s voices</a:t>
            </a:r>
            <a:endParaRPr lang="en-GB" sz="2400">
              <a:cs typeface="Arial"/>
            </a:endParaRPr>
          </a:p>
          <a:p>
            <a:pPr marL="342900" indent="-342900">
              <a:buFont typeface="Arial"/>
              <a:buChar char="•"/>
              <a:defRPr/>
            </a:pPr>
            <a:r>
              <a:rPr lang="en-GB" sz="2400">
                <a:solidFill>
                  <a:srgbClr val="073655"/>
                </a:solidFill>
                <a:latin typeface="Georgia"/>
                <a:cs typeface="Arial"/>
              </a:rPr>
              <a:t>Act together for change</a:t>
            </a:r>
            <a:endParaRPr lang="en-GB" sz="2400">
              <a:cs typeface="Arial"/>
            </a:endParaRPr>
          </a:p>
          <a:p>
            <a:pPr marL="342900" indent="-342900">
              <a:buFont typeface="Arial"/>
              <a:buChar char="•"/>
              <a:defRPr/>
            </a:pPr>
            <a:r>
              <a:rPr lang="en-GB" sz="2400">
                <a:solidFill>
                  <a:srgbClr val="073655"/>
                </a:solidFill>
                <a:latin typeface="Georgia"/>
                <a:cs typeface="Arial"/>
              </a:rPr>
              <a:t>Celebrate young people’s wellbeing</a:t>
            </a:r>
            <a:endParaRPr lang="en-GB" sz="2400">
              <a:cs typeface="Arial"/>
            </a:endParaRPr>
          </a:p>
          <a:p>
            <a:pPr>
              <a:defRPr/>
            </a:pPr>
            <a:endParaRPr lang="en-GB" sz="2000">
              <a:solidFill>
                <a:srgbClr val="073655"/>
              </a:solidFill>
              <a:latin typeface="Georgia"/>
            </a:endParaRPr>
          </a:p>
          <a:p>
            <a:pPr marL="0" marR="0" lvl="0" indent="0" algn="l" defTabSz="914400">
              <a:lnSpc>
                <a:spcPct val="100000"/>
              </a:lnSpc>
              <a:spcBef>
                <a:spcPts val="0"/>
              </a:spcBef>
              <a:spcAft>
                <a:spcPts val="0"/>
              </a:spcAft>
              <a:buClrTx/>
              <a:buSzTx/>
              <a:buFontTx/>
              <a:buNone/>
              <a:tabLst/>
              <a:defRPr/>
            </a:pPr>
            <a:br>
              <a:rPr lang="en-GB" sz="2000" b="1" i="0" u="none" strike="noStrike" kern="1200" cap="none" spc="0" normalizeH="0" baseline="0" noProof="0" dirty="0">
                <a:ln>
                  <a:noFill/>
                </a:ln>
                <a:effectLst/>
                <a:uLnTx/>
                <a:uFillTx/>
                <a:latin typeface="Georgia"/>
                <a:cs typeface="Arial"/>
              </a:rPr>
            </a:br>
            <a:br>
              <a:rPr lang="en-GB" sz="2000" b="1" i="0" u="none" strike="noStrike" kern="1200" cap="none" spc="0" normalizeH="0" baseline="0" noProof="0" dirty="0">
                <a:ln>
                  <a:noFill/>
                </a:ln>
                <a:effectLst/>
                <a:uLnTx/>
                <a:uFillTx/>
                <a:latin typeface="Georgia"/>
                <a:cs typeface="Arial"/>
              </a:rPr>
            </a:br>
            <a:br>
              <a:rPr lang="en-GB" sz="2000" b="1" i="0" u="none" strike="noStrike" kern="1200" cap="none" spc="0" normalizeH="0" baseline="0" noProof="0" dirty="0">
                <a:ln>
                  <a:noFill/>
                </a:ln>
                <a:effectLst/>
                <a:uLnTx/>
                <a:uFillTx/>
                <a:latin typeface="Georgia"/>
                <a:cs typeface="Arial"/>
              </a:rPr>
            </a:br>
            <a:endParaRPr lang="en-GB" sz="2000" b="1" i="0" u="none" strike="noStrike" kern="1200" cap="none" spc="0" normalizeH="0" baseline="0" noProof="0">
              <a:ln>
                <a:noFill/>
              </a:ln>
              <a:solidFill>
                <a:srgbClr val="073655"/>
              </a:solidFill>
              <a:effectLst/>
              <a:uLnTx/>
              <a:uFillTx/>
              <a:latin typeface="Georgia"/>
              <a:cs typeface="+mn-cs"/>
            </a:endParaRPr>
          </a:p>
        </p:txBody>
      </p:sp>
      <p:sp>
        <p:nvSpPr>
          <p:cNvPr id="7" name="Title 1">
            <a:extLst>
              <a:ext uri="{FF2B5EF4-FFF2-40B4-BE49-F238E27FC236}">
                <a16:creationId xmlns:a16="http://schemas.microsoft.com/office/drawing/2014/main" id="{469B6128-56D9-6609-5DAA-3FFD1E275B42}"/>
              </a:ext>
            </a:extLst>
          </p:cNvPr>
          <p:cNvSpPr>
            <a:spLocks noGrp="1"/>
          </p:cNvSpPr>
          <p:nvPr>
            <p:ph type="title"/>
          </p:nvPr>
        </p:nvSpPr>
        <p:spPr>
          <a:xfrm>
            <a:off x="2392109" y="164866"/>
            <a:ext cx="6948032" cy="1143000"/>
          </a:xfrm>
        </p:spPr>
        <p:txBody>
          <a:bodyPr/>
          <a:lstStyle/>
          <a:p>
            <a:r>
              <a:rPr lang="en-GB" sz="3600">
                <a:solidFill>
                  <a:srgbClr val="023554"/>
                </a:solidFill>
                <a:latin typeface="Georgia"/>
                <a:cs typeface="Arial"/>
              </a:rPr>
              <a:t>What is #BeeWell? </a:t>
            </a:r>
            <a:endParaRPr lang="en-GB" sz="3600"/>
          </a:p>
        </p:txBody>
      </p:sp>
      <p:sp>
        <p:nvSpPr>
          <p:cNvPr id="3" name="Rectangle: Rounded Corners 2">
            <a:extLst>
              <a:ext uri="{FF2B5EF4-FFF2-40B4-BE49-F238E27FC236}">
                <a16:creationId xmlns:a16="http://schemas.microsoft.com/office/drawing/2014/main" id="{8169888B-106E-01AD-B21B-512FD1BE1A2D}"/>
              </a:ext>
            </a:extLst>
          </p:cNvPr>
          <p:cNvSpPr/>
          <p:nvPr/>
        </p:nvSpPr>
        <p:spPr>
          <a:xfrm>
            <a:off x="8350311" y="4302921"/>
            <a:ext cx="3457881" cy="2156146"/>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rgbClr val="073655"/>
                </a:solidFill>
                <a:latin typeface="Georgia"/>
                <a:ea typeface="+mn-lt"/>
                <a:cs typeface="+mn-lt"/>
              </a:rPr>
              <a:t>In five years, #BeeWell GM has heard from more than 140,000 </a:t>
            </a:r>
            <a:r>
              <a:rPr lang="en-GB" b="1">
                <a:solidFill>
                  <a:srgbClr val="073655"/>
                </a:solidFill>
                <a:latin typeface="Georgia"/>
                <a:ea typeface="+mn-lt"/>
                <a:cs typeface="+mn-lt"/>
              </a:rPr>
              <a:t>young people, from 210 secondary schools. </a:t>
            </a:r>
            <a:endParaRPr lang="en-US">
              <a:latin typeface="Georgia"/>
            </a:endParaRPr>
          </a:p>
        </p:txBody>
      </p:sp>
      <p:pic>
        <p:nvPicPr>
          <p:cNvPr id="4" name="Picture 3" descr="A person holding a large marker&#10;&#10;AI-generated content may be incorrect.">
            <a:extLst>
              <a:ext uri="{FF2B5EF4-FFF2-40B4-BE49-F238E27FC236}">
                <a16:creationId xmlns:a16="http://schemas.microsoft.com/office/drawing/2014/main" id="{37C7AD32-0BD0-E72B-E159-3DE139519FA2}"/>
              </a:ext>
            </a:extLst>
          </p:cNvPr>
          <p:cNvPicPr>
            <a:picLocks noChangeAspect="1"/>
          </p:cNvPicPr>
          <p:nvPr/>
        </p:nvPicPr>
        <p:blipFill>
          <a:blip r:embed="rId3"/>
          <a:stretch>
            <a:fillRect/>
          </a:stretch>
        </p:blipFill>
        <p:spPr>
          <a:xfrm>
            <a:off x="224978" y="4105218"/>
            <a:ext cx="2168417" cy="2563717"/>
          </a:xfrm>
          <a:prstGeom prst="rect">
            <a:avLst/>
          </a:prstGeom>
        </p:spPr>
      </p:pic>
    </p:spTree>
    <p:extLst>
      <p:ext uri="{BB962C8B-B14F-4D97-AF65-F5344CB8AC3E}">
        <p14:creationId xmlns:p14="http://schemas.microsoft.com/office/powerpoint/2010/main" val="32647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9C7D8D-6054-668F-0256-EBAB455529F6}"/>
            </a:ext>
          </a:extLst>
        </p:cNvPr>
        <p:cNvGrpSpPr/>
        <p:nvPr/>
      </p:nvGrpSpPr>
      <p:grpSpPr>
        <a:xfrm>
          <a:off x="0" y="0"/>
          <a:ext cx="0" cy="0"/>
          <a:chOff x="0" y="0"/>
          <a:chExt cx="0" cy="0"/>
        </a:xfrm>
      </p:grpSpPr>
      <p:sp>
        <p:nvSpPr>
          <p:cNvPr id="32" name="Rectangle: Rounded Corners 29">
            <a:extLst>
              <a:ext uri="{FF2B5EF4-FFF2-40B4-BE49-F238E27FC236}">
                <a16:creationId xmlns:a16="http://schemas.microsoft.com/office/drawing/2014/main" id="{8BB7F4C4-5B57-8F47-6EAF-D109B301791C}"/>
              </a:ext>
            </a:extLst>
          </p:cNvPr>
          <p:cNvSpPr/>
          <p:nvPr/>
        </p:nvSpPr>
        <p:spPr>
          <a:xfrm>
            <a:off x="5887016" y="1477732"/>
            <a:ext cx="2623152" cy="226896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164FB00A-8F10-055C-FC0D-DE1455910D7C}"/>
              </a:ext>
            </a:extLst>
          </p:cNvPr>
          <p:cNvSpPr/>
          <p:nvPr/>
        </p:nvSpPr>
        <p:spPr>
          <a:xfrm>
            <a:off x="415306" y="2735492"/>
            <a:ext cx="2898573" cy="257193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798A639E-5698-C8CF-90E7-CCCD008CBE3B}"/>
              </a:ext>
            </a:extLst>
          </p:cNvPr>
          <p:cNvSpPr txBox="1"/>
          <p:nvPr/>
        </p:nvSpPr>
        <p:spPr>
          <a:xfrm>
            <a:off x="1609021" y="168143"/>
            <a:ext cx="8745605" cy="1174809"/>
          </a:xfrm>
          <a:prstGeom prst="rect">
            <a:avLst/>
          </a:prstGeom>
          <a:noFill/>
        </p:spPr>
        <p:txBody>
          <a:bodyPr wrap="square" rtlCol="0">
            <a:spAutoFit/>
          </a:bodyPr>
          <a:lstStyle/>
          <a:p>
            <a:pPr marL="0" marR="0" lvl="0" indent="0" algn="l" defTabSz="609630" rtl="0" eaLnBrk="1" fontAlgn="auto" latinLnBrk="0" hangingPunct="1">
              <a:lnSpc>
                <a:spcPts val="4360"/>
              </a:lnSpc>
              <a:spcBef>
                <a:spcPts val="0"/>
              </a:spcBef>
              <a:spcAft>
                <a:spcPts val="0"/>
              </a:spcAft>
              <a:buClrTx/>
              <a:buSzTx/>
              <a:buFontTx/>
              <a:buNone/>
              <a:tabLst/>
              <a:defRPr/>
            </a:pPr>
            <a:r>
              <a:rPr kumimoji="0" lang="en-US" sz="3200" b="1" i="0" u="none" strike="noStrike" kern="1200" cap="none" spc="0" normalizeH="0" baseline="0" noProof="0">
                <a:ln>
                  <a:noFill/>
                </a:ln>
                <a:solidFill>
                  <a:srgbClr val="073655"/>
                </a:solidFill>
                <a:effectLst/>
                <a:uLnTx/>
                <a:uFillTx/>
                <a:latin typeface="Georgia" panose="02040502050405020303" pitchFamily="18" charset="0"/>
                <a:ea typeface="+mn-ea"/>
                <a:cs typeface="+mn-cs"/>
              </a:rPr>
              <a:t>What happens with the #BeeWell survey responses?</a:t>
            </a:r>
          </a:p>
        </p:txBody>
      </p:sp>
      <p:sp>
        <p:nvSpPr>
          <p:cNvPr id="13" name="Freeform 85">
            <a:extLst>
              <a:ext uri="{FF2B5EF4-FFF2-40B4-BE49-F238E27FC236}">
                <a16:creationId xmlns:a16="http://schemas.microsoft.com/office/drawing/2014/main" id="{BAC8F6CB-F773-B80B-EB5C-FF9E7A76E172}"/>
              </a:ext>
            </a:extLst>
          </p:cNvPr>
          <p:cNvSpPr/>
          <p:nvPr/>
        </p:nvSpPr>
        <p:spPr>
          <a:xfrm rot="7925791" flipH="1">
            <a:off x="-657823" y="-664063"/>
            <a:ext cx="2687245" cy="2129642"/>
          </a:xfrm>
          <a:custGeom>
            <a:avLst/>
            <a:gdLst/>
            <a:ahLst/>
            <a:cxnLst/>
            <a:rect l="l" t="t" r="r" b="b"/>
            <a:pathLst>
              <a:path w="4030868" h="3194463">
                <a:moveTo>
                  <a:pt x="4030868" y="0"/>
                </a:moveTo>
                <a:lnTo>
                  <a:pt x="0" y="0"/>
                </a:lnTo>
                <a:lnTo>
                  <a:pt x="0" y="3194463"/>
                </a:lnTo>
                <a:lnTo>
                  <a:pt x="4030868" y="3194463"/>
                </a:lnTo>
                <a:lnTo>
                  <a:pt x="4030868"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200"/>
          </a:p>
        </p:txBody>
      </p:sp>
      <p:sp>
        <p:nvSpPr>
          <p:cNvPr id="14" name="Freeform 86">
            <a:extLst>
              <a:ext uri="{FF2B5EF4-FFF2-40B4-BE49-F238E27FC236}">
                <a16:creationId xmlns:a16="http://schemas.microsoft.com/office/drawing/2014/main" id="{57AA8B8B-3927-C9B4-C161-C95BBB9ABE71}"/>
              </a:ext>
            </a:extLst>
          </p:cNvPr>
          <p:cNvSpPr/>
          <p:nvPr/>
        </p:nvSpPr>
        <p:spPr>
          <a:xfrm>
            <a:off x="177390" y="94290"/>
            <a:ext cx="841382" cy="1147987"/>
          </a:xfrm>
          <a:custGeom>
            <a:avLst/>
            <a:gdLst/>
            <a:ahLst/>
            <a:cxnLst/>
            <a:rect l="l" t="t" r="r" b="b"/>
            <a:pathLst>
              <a:path w="1262073" h="1721981">
                <a:moveTo>
                  <a:pt x="0" y="0"/>
                </a:moveTo>
                <a:lnTo>
                  <a:pt x="1262073" y="0"/>
                </a:lnTo>
                <a:lnTo>
                  <a:pt x="1262073" y="1721980"/>
                </a:lnTo>
                <a:lnTo>
                  <a:pt x="0" y="1721980"/>
                </a:lnTo>
                <a:lnTo>
                  <a:pt x="0" y="0"/>
                </a:lnTo>
                <a:close/>
              </a:path>
            </a:pathLst>
          </a:custGeom>
          <a:blipFill>
            <a:blip r:embed="rId4"/>
            <a:stretch>
              <a:fillRect/>
            </a:stretch>
          </a:blipFill>
        </p:spPr>
        <p:txBody>
          <a:bodyPr/>
          <a:lstStyle/>
          <a:p>
            <a:endParaRPr lang="en-GB" sz="1200"/>
          </a:p>
        </p:txBody>
      </p:sp>
      <p:pic>
        <p:nvPicPr>
          <p:cNvPr id="2" name="Picture 1" descr="A map of a city&#10;&#10;AI-generated content may be incorrect.">
            <a:extLst>
              <a:ext uri="{FF2B5EF4-FFF2-40B4-BE49-F238E27FC236}">
                <a16:creationId xmlns:a16="http://schemas.microsoft.com/office/drawing/2014/main" id="{23D44DE7-45AE-05FB-EFBA-8F82EC280BEF}"/>
              </a:ext>
            </a:extLst>
          </p:cNvPr>
          <p:cNvPicPr>
            <a:picLocks noChangeAspect="1"/>
          </p:cNvPicPr>
          <p:nvPr/>
        </p:nvPicPr>
        <p:blipFill>
          <a:blip r:embed="rId5"/>
          <a:stretch>
            <a:fillRect/>
          </a:stretch>
        </p:blipFill>
        <p:spPr>
          <a:xfrm>
            <a:off x="8732085" y="1753518"/>
            <a:ext cx="2953756" cy="2267639"/>
          </a:xfrm>
          <a:prstGeom prst="rect">
            <a:avLst/>
          </a:prstGeom>
        </p:spPr>
      </p:pic>
      <p:sp>
        <p:nvSpPr>
          <p:cNvPr id="7" name="TextBox 6">
            <a:extLst>
              <a:ext uri="{FF2B5EF4-FFF2-40B4-BE49-F238E27FC236}">
                <a16:creationId xmlns:a16="http://schemas.microsoft.com/office/drawing/2014/main" id="{E50FD7F8-3913-03A1-9BC0-4895678727CF}"/>
              </a:ext>
            </a:extLst>
          </p:cNvPr>
          <p:cNvSpPr txBox="1"/>
          <p:nvPr/>
        </p:nvSpPr>
        <p:spPr>
          <a:xfrm>
            <a:off x="8993436" y="3971581"/>
            <a:ext cx="274320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a:solidFill>
                  <a:srgbClr val="073655"/>
                </a:solidFill>
                <a:latin typeface="Georgia"/>
              </a:rPr>
              <a:t>Neighbourhood dashboard, using home postcode. Publicly available</a:t>
            </a:r>
            <a:endParaRPr lang="en-GB" sz="1400">
              <a:latin typeface="Georgia"/>
            </a:endParaRPr>
          </a:p>
        </p:txBody>
      </p:sp>
      <p:sp>
        <p:nvSpPr>
          <p:cNvPr id="20" name="TextBox 19">
            <a:extLst>
              <a:ext uri="{FF2B5EF4-FFF2-40B4-BE49-F238E27FC236}">
                <a16:creationId xmlns:a16="http://schemas.microsoft.com/office/drawing/2014/main" id="{0EB1B578-A5E5-7E79-4F4F-76992ECDF325}"/>
              </a:ext>
            </a:extLst>
          </p:cNvPr>
          <p:cNvSpPr txBox="1"/>
          <p:nvPr/>
        </p:nvSpPr>
        <p:spPr>
          <a:xfrm>
            <a:off x="9000732" y="5048672"/>
            <a:ext cx="2708191"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050" u="sng">
                <a:solidFill>
                  <a:schemeClr val="accent2"/>
                </a:solidFill>
                <a:latin typeface="Georgia"/>
                <a:cs typeface="Arial"/>
                <a:hlinkClick r:id="rId6">
                  <a:extLst>
                    <a:ext uri="{A12FA001-AC4F-418D-AE19-62706E023703}">
                      <ahyp:hlinkClr xmlns:ahyp="http://schemas.microsoft.com/office/drawing/2018/hyperlinkcolor" val="tx"/>
                    </a:ext>
                  </a:extLst>
                </a:hlinkClick>
              </a:rPr>
              <a:t>www.uomseed.com/beewell-gm-neighbourhoods/</a:t>
            </a:r>
            <a:endParaRPr lang="en-GB" sz="1050" u="sng">
              <a:solidFill>
                <a:schemeClr val="accent2"/>
              </a:solidFill>
              <a:latin typeface="Georgia"/>
            </a:endParaRPr>
          </a:p>
        </p:txBody>
      </p:sp>
      <p:pic>
        <p:nvPicPr>
          <p:cNvPr id="23" name="Picture 22" descr="A poster of a group of people&#10;&#10;AI-generated content may be incorrect.">
            <a:extLst>
              <a:ext uri="{FF2B5EF4-FFF2-40B4-BE49-F238E27FC236}">
                <a16:creationId xmlns:a16="http://schemas.microsoft.com/office/drawing/2014/main" id="{6EE986C7-6AFF-F347-F6D3-D0E81AFE8DD1}"/>
              </a:ext>
            </a:extLst>
          </p:cNvPr>
          <p:cNvPicPr>
            <a:picLocks noChangeAspect="1"/>
          </p:cNvPicPr>
          <p:nvPr/>
        </p:nvPicPr>
        <p:blipFill>
          <a:blip r:embed="rId7"/>
          <a:srcRect t="3891" r="6250" b="-197"/>
          <a:stretch>
            <a:fillRect/>
          </a:stretch>
        </p:blipFill>
        <p:spPr>
          <a:xfrm>
            <a:off x="3681010" y="1395907"/>
            <a:ext cx="1647502" cy="2272517"/>
          </a:xfrm>
          <a:prstGeom prst="rect">
            <a:avLst/>
          </a:prstGeom>
        </p:spPr>
      </p:pic>
      <p:pic>
        <p:nvPicPr>
          <p:cNvPr id="24" name="Picture 23" descr="A screenshot of a computer&#10;&#10;AI-generated content may be incorrect.">
            <a:extLst>
              <a:ext uri="{FF2B5EF4-FFF2-40B4-BE49-F238E27FC236}">
                <a16:creationId xmlns:a16="http://schemas.microsoft.com/office/drawing/2014/main" id="{919A3AF8-270E-7D24-B356-AC7279AED62A}"/>
              </a:ext>
            </a:extLst>
          </p:cNvPr>
          <p:cNvPicPr>
            <a:picLocks noChangeAspect="1"/>
          </p:cNvPicPr>
          <p:nvPr/>
        </p:nvPicPr>
        <p:blipFill>
          <a:blip r:embed="rId8"/>
          <a:stretch>
            <a:fillRect/>
          </a:stretch>
        </p:blipFill>
        <p:spPr>
          <a:xfrm>
            <a:off x="501094" y="2851016"/>
            <a:ext cx="2743545" cy="2349462"/>
          </a:xfrm>
          <a:prstGeom prst="rect">
            <a:avLst/>
          </a:prstGeom>
        </p:spPr>
      </p:pic>
      <p:pic>
        <p:nvPicPr>
          <p:cNvPr id="25" name="Picture 24" descr="A screenshot of a grid&#10;&#10;AI-generated content may be incorrect.">
            <a:extLst>
              <a:ext uri="{FF2B5EF4-FFF2-40B4-BE49-F238E27FC236}">
                <a16:creationId xmlns:a16="http://schemas.microsoft.com/office/drawing/2014/main" id="{CD7E3E65-72AC-DFAA-3FBE-0C5DF4278EAA}"/>
              </a:ext>
            </a:extLst>
          </p:cNvPr>
          <p:cNvPicPr>
            <a:picLocks noChangeAspect="1"/>
          </p:cNvPicPr>
          <p:nvPr/>
        </p:nvPicPr>
        <p:blipFill>
          <a:blip r:embed="rId9"/>
          <a:stretch>
            <a:fillRect/>
          </a:stretch>
        </p:blipFill>
        <p:spPr>
          <a:xfrm>
            <a:off x="4638675" y="4983869"/>
            <a:ext cx="3254337" cy="966502"/>
          </a:xfrm>
          <a:prstGeom prst="rect">
            <a:avLst/>
          </a:prstGeom>
        </p:spPr>
      </p:pic>
      <p:pic>
        <p:nvPicPr>
          <p:cNvPr id="26" name="Picture 25" descr="A screen shot of a graph&#10;&#10;AI-generated content may be incorrect.">
            <a:extLst>
              <a:ext uri="{FF2B5EF4-FFF2-40B4-BE49-F238E27FC236}">
                <a16:creationId xmlns:a16="http://schemas.microsoft.com/office/drawing/2014/main" id="{CA72D47E-A3DC-BECC-3E70-01C67A33B200}"/>
              </a:ext>
            </a:extLst>
          </p:cNvPr>
          <p:cNvPicPr>
            <a:picLocks noChangeAspect="1"/>
          </p:cNvPicPr>
          <p:nvPr/>
        </p:nvPicPr>
        <p:blipFill>
          <a:blip r:embed="rId10"/>
          <a:srcRect r="-309" b="28916"/>
          <a:stretch>
            <a:fillRect/>
          </a:stretch>
        </p:blipFill>
        <p:spPr>
          <a:xfrm>
            <a:off x="5983510" y="1560723"/>
            <a:ext cx="2417742" cy="2111572"/>
          </a:xfrm>
          <a:prstGeom prst="rect">
            <a:avLst/>
          </a:prstGeom>
        </p:spPr>
      </p:pic>
      <p:sp>
        <p:nvSpPr>
          <p:cNvPr id="27" name="TextBox 26">
            <a:extLst>
              <a:ext uri="{FF2B5EF4-FFF2-40B4-BE49-F238E27FC236}">
                <a16:creationId xmlns:a16="http://schemas.microsoft.com/office/drawing/2014/main" id="{933BBCEF-6F94-FF19-F84C-456BF9F02662}"/>
              </a:ext>
            </a:extLst>
          </p:cNvPr>
          <p:cNvSpPr txBox="1"/>
          <p:nvPr/>
        </p:nvSpPr>
        <p:spPr>
          <a:xfrm>
            <a:off x="418641" y="5311966"/>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a:solidFill>
                  <a:srgbClr val="073655"/>
                </a:solidFill>
                <a:latin typeface="Georgia"/>
                <a:cs typeface="Arial"/>
              </a:rPr>
              <a:t>Confidential school dashboards</a:t>
            </a:r>
            <a:endParaRPr lang="en-US"/>
          </a:p>
        </p:txBody>
      </p:sp>
      <p:sp>
        <p:nvSpPr>
          <p:cNvPr id="28" name="TextBox 27">
            <a:extLst>
              <a:ext uri="{FF2B5EF4-FFF2-40B4-BE49-F238E27FC236}">
                <a16:creationId xmlns:a16="http://schemas.microsoft.com/office/drawing/2014/main" id="{B54A5096-AD84-B2B1-5524-062621ED2E07}"/>
              </a:ext>
            </a:extLst>
          </p:cNvPr>
          <p:cNvSpPr txBox="1"/>
          <p:nvPr/>
        </p:nvSpPr>
        <p:spPr>
          <a:xfrm>
            <a:off x="517743" y="5893298"/>
            <a:ext cx="270819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050">
                <a:solidFill>
                  <a:schemeClr val="accent2"/>
                </a:solidFill>
                <a:latin typeface="Georgia"/>
                <a:cs typeface="Arial"/>
              </a:rPr>
              <a:t>Provided to schools by February 2027</a:t>
            </a:r>
            <a:endParaRPr lang="en-GB" sz="1050">
              <a:solidFill>
                <a:schemeClr val="accent2"/>
              </a:solidFill>
              <a:latin typeface="Georgia"/>
            </a:endParaRPr>
          </a:p>
        </p:txBody>
      </p:sp>
      <p:sp>
        <p:nvSpPr>
          <p:cNvPr id="29" name="TextBox 28">
            <a:extLst>
              <a:ext uri="{FF2B5EF4-FFF2-40B4-BE49-F238E27FC236}">
                <a16:creationId xmlns:a16="http://schemas.microsoft.com/office/drawing/2014/main" id="{CF1008DF-C33F-B54E-7BF7-A9A797425D1D}"/>
              </a:ext>
            </a:extLst>
          </p:cNvPr>
          <p:cNvSpPr txBox="1"/>
          <p:nvPr/>
        </p:nvSpPr>
        <p:spPr>
          <a:xfrm>
            <a:off x="3494184" y="3686977"/>
            <a:ext cx="224743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a:solidFill>
                  <a:srgbClr val="073655"/>
                </a:solidFill>
                <a:latin typeface="Georgia"/>
                <a:cs typeface="Arial"/>
              </a:rPr>
              <a:t>Thematic reports and briefings</a:t>
            </a:r>
            <a:endParaRPr lang="en-US" sz="1600" b="1">
              <a:solidFill>
                <a:srgbClr val="073655"/>
              </a:solidFill>
              <a:latin typeface="Georgia"/>
            </a:endParaRPr>
          </a:p>
        </p:txBody>
      </p:sp>
      <p:sp>
        <p:nvSpPr>
          <p:cNvPr id="33" name="TextBox 32">
            <a:extLst>
              <a:ext uri="{FF2B5EF4-FFF2-40B4-BE49-F238E27FC236}">
                <a16:creationId xmlns:a16="http://schemas.microsoft.com/office/drawing/2014/main" id="{3DB2C1E0-84B2-A4FC-74EE-4347C3AB7CEF}"/>
              </a:ext>
            </a:extLst>
          </p:cNvPr>
          <p:cNvSpPr txBox="1"/>
          <p:nvPr/>
        </p:nvSpPr>
        <p:spPr>
          <a:xfrm>
            <a:off x="4274544" y="6064783"/>
            <a:ext cx="244941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073655"/>
                </a:solidFill>
                <a:latin typeface="Georgia"/>
                <a:cs typeface="Arial"/>
              </a:rPr>
              <a:t>Locality 'at a glance' dashboards</a:t>
            </a:r>
          </a:p>
        </p:txBody>
      </p:sp>
      <p:sp>
        <p:nvSpPr>
          <p:cNvPr id="34" name="TextBox 33">
            <a:extLst>
              <a:ext uri="{FF2B5EF4-FFF2-40B4-BE49-F238E27FC236}">
                <a16:creationId xmlns:a16="http://schemas.microsoft.com/office/drawing/2014/main" id="{7061365F-94CF-C245-6ED8-8072D2E88E9B}"/>
              </a:ext>
            </a:extLst>
          </p:cNvPr>
          <p:cNvSpPr txBox="1"/>
          <p:nvPr/>
        </p:nvSpPr>
        <p:spPr>
          <a:xfrm>
            <a:off x="3420738" y="4228641"/>
            <a:ext cx="2449416" cy="5770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50" u="sng">
                <a:solidFill>
                  <a:srgbClr val="023554"/>
                </a:solidFill>
                <a:latin typeface="Georgia"/>
                <a:hlinkClick r:id="rId11">
                  <a:extLst>
                    <a:ext uri="{A12FA001-AC4F-418D-AE19-62706E023703}">
                      <ahyp:hlinkClr xmlns:ahyp="http://schemas.microsoft.com/office/drawing/2018/hyperlinkcolor" val="tx"/>
                    </a:ext>
                  </a:extLst>
                </a:hlinkClick>
              </a:rPr>
              <a:t>Greater Manchester #BeeWell Reports &amp; Briefings - #BeeWell (beewellprogramme.org)</a:t>
            </a:r>
          </a:p>
        </p:txBody>
      </p:sp>
      <p:sp>
        <p:nvSpPr>
          <p:cNvPr id="35" name="TextBox 34">
            <a:extLst>
              <a:ext uri="{FF2B5EF4-FFF2-40B4-BE49-F238E27FC236}">
                <a16:creationId xmlns:a16="http://schemas.microsoft.com/office/drawing/2014/main" id="{0776A6B3-A7ED-4D26-0A10-5139D29906D2}"/>
              </a:ext>
            </a:extLst>
          </p:cNvPr>
          <p:cNvSpPr txBox="1"/>
          <p:nvPr/>
        </p:nvSpPr>
        <p:spPr>
          <a:xfrm>
            <a:off x="5826086" y="3806326"/>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a:solidFill>
                  <a:srgbClr val="073655"/>
                </a:solidFill>
                <a:latin typeface="Georgia"/>
                <a:cs typeface="Arial"/>
              </a:rPr>
              <a:t>Bespoke data cuts</a:t>
            </a:r>
          </a:p>
        </p:txBody>
      </p:sp>
      <p:sp>
        <p:nvSpPr>
          <p:cNvPr id="36" name="TextBox 35">
            <a:extLst>
              <a:ext uri="{FF2B5EF4-FFF2-40B4-BE49-F238E27FC236}">
                <a16:creationId xmlns:a16="http://schemas.microsoft.com/office/drawing/2014/main" id="{65C266F6-B528-5D27-3035-F4D4E75B975B}"/>
              </a:ext>
            </a:extLst>
          </p:cNvPr>
          <p:cNvSpPr txBox="1"/>
          <p:nvPr/>
        </p:nvSpPr>
        <p:spPr>
          <a:xfrm>
            <a:off x="5888465" y="4139779"/>
            <a:ext cx="2708191"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050">
                <a:solidFill>
                  <a:schemeClr val="accent2"/>
                </a:solidFill>
                <a:latin typeface="Georgia"/>
                <a:cs typeface="Arial"/>
              </a:rPr>
              <a:t>Submit requests via the </a:t>
            </a:r>
            <a:r>
              <a:rPr lang="en-GB" sz="1050">
                <a:solidFill>
                  <a:schemeClr val="accent2"/>
                </a:solidFill>
                <a:latin typeface="Georgia"/>
                <a:cs typeface="Arial"/>
                <a:hlinkClick r:id="rId12">
                  <a:extLst>
                    <a:ext uri="{A12FA001-AC4F-418D-AE19-62706E023703}">
                      <ahyp:hlinkClr xmlns:ahyp="http://schemas.microsoft.com/office/drawing/2018/hyperlinkcolor" val="tx"/>
                    </a:ext>
                  </a:extLst>
                </a:hlinkClick>
              </a:rPr>
              <a:t>#BeeWell data requests form</a:t>
            </a:r>
            <a:r>
              <a:rPr lang="en-GB" sz="1050">
                <a:solidFill>
                  <a:schemeClr val="accent2"/>
                </a:solidFill>
                <a:latin typeface="Georgia"/>
                <a:cs typeface="Arial"/>
              </a:rPr>
              <a:t>.</a:t>
            </a:r>
            <a:endParaRPr lang="en-GB" sz="1050">
              <a:solidFill>
                <a:schemeClr val="accent2"/>
              </a:solidFill>
              <a:latin typeface="Georgia"/>
            </a:endParaRPr>
          </a:p>
        </p:txBody>
      </p:sp>
      <p:sp>
        <p:nvSpPr>
          <p:cNvPr id="37" name="TextBox 36">
            <a:extLst>
              <a:ext uri="{FF2B5EF4-FFF2-40B4-BE49-F238E27FC236}">
                <a16:creationId xmlns:a16="http://schemas.microsoft.com/office/drawing/2014/main" id="{3D0D568B-70F4-014E-6708-BDF22CF289A9}"/>
              </a:ext>
            </a:extLst>
          </p:cNvPr>
          <p:cNvSpPr txBox="1"/>
          <p:nvPr/>
        </p:nvSpPr>
        <p:spPr>
          <a:xfrm>
            <a:off x="6540294" y="6076909"/>
            <a:ext cx="1780937" cy="5770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GB" sz="1050">
                <a:solidFill>
                  <a:schemeClr val="accent2"/>
                </a:solidFill>
                <a:latin typeface="Georgia"/>
                <a:cs typeface="Arial"/>
              </a:rPr>
              <a:t>Password required. </a:t>
            </a:r>
            <a:r>
              <a:rPr lang="en-GB" sz="1050">
                <a:solidFill>
                  <a:schemeClr val="accent2"/>
                </a:solidFill>
                <a:latin typeface="Georgia"/>
                <a:cs typeface="Arial"/>
                <a:hlinkClick r:id="rId13">
                  <a:extLst>
                    <a:ext uri="{A12FA001-AC4F-418D-AE19-62706E023703}">
                      <ahyp:hlinkClr xmlns:ahyp="http://schemas.microsoft.com/office/drawing/2018/hyperlinkcolor" val="tx"/>
                    </a:ext>
                  </a:extLst>
                </a:hlinkClick>
              </a:rPr>
              <a:t>www.uomseed.com/beewell-gm-locality/</a:t>
            </a:r>
            <a:endParaRPr lang="en-GB" sz="1050">
              <a:solidFill>
                <a:schemeClr val="accent2"/>
              </a:solidFill>
              <a:latin typeface="Georgia"/>
              <a:hlinkClick r:id="rId1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087002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B9BF0-EA35-DA82-CADA-EA537F4A9557}"/>
            </a:ext>
          </a:extLst>
        </p:cNvPr>
        <p:cNvGrpSpPr/>
        <p:nvPr/>
      </p:nvGrpSpPr>
      <p:grpSpPr>
        <a:xfrm>
          <a:off x="0" y="0"/>
          <a:ext cx="0" cy="0"/>
          <a:chOff x="0" y="0"/>
          <a:chExt cx="0" cy="0"/>
        </a:xfrm>
      </p:grpSpPr>
      <p:sp>
        <p:nvSpPr>
          <p:cNvPr id="29" name="TextBox 29">
            <a:extLst>
              <a:ext uri="{FF2B5EF4-FFF2-40B4-BE49-F238E27FC236}">
                <a16:creationId xmlns:a16="http://schemas.microsoft.com/office/drawing/2014/main" id="{FA54A60E-B31B-09FA-7A4E-615CDAD9D95E}"/>
              </a:ext>
            </a:extLst>
          </p:cNvPr>
          <p:cNvSpPr txBox="1"/>
          <p:nvPr/>
        </p:nvSpPr>
        <p:spPr>
          <a:xfrm>
            <a:off x="1507413" y="583462"/>
            <a:ext cx="10460564" cy="65735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600"/>
              </a:lnSpc>
            </a:pPr>
            <a:r>
              <a:rPr lang="en-US" sz="4000" b="1">
                <a:solidFill>
                  <a:srgbClr val="073655"/>
                </a:solidFill>
              </a:rPr>
              <a:t>What can I use the dashboard data for?</a:t>
            </a:r>
          </a:p>
        </p:txBody>
      </p:sp>
      <p:sp>
        <p:nvSpPr>
          <p:cNvPr id="6" name="Rectangle: Rounded Corners 5">
            <a:extLst>
              <a:ext uri="{FF2B5EF4-FFF2-40B4-BE49-F238E27FC236}">
                <a16:creationId xmlns:a16="http://schemas.microsoft.com/office/drawing/2014/main" id="{DA6AEDB3-FC96-9763-5E22-BDE4A8D6CF64}"/>
              </a:ext>
            </a:extLst>
          </p:cNvPr>
          <p:cNvSpPr/>
          <p:nvPr/>
        </p:nvSpPr>
        <p:spPr>
          <a:xfrm>
            <a:off x="1021822" y="2905140"/>
            <a:ext cx="3081454" cy="1124539"/>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a:solidFill>
                  <a:srgbClr val="073655"/>
                </a:solidFill>
              </a:rPr>
              <a:t>Track change over time</a:t>
            </a:r>
          </a:p>
        </p:txBody>
      </p:sp>
      <p:sp>
        <p:nvSpPr>
          <p:cNvPr id="7" name="Rectangle: Rounded Corners 6">
            <a:extLst>
              <a:ext uri="{FF2B5EF4-FFF2-40B4-BE49-F238E27FC236}">
                <a16:creationId xmlns:a16="http://schemas.microsoft.com/office/drawing/2014/main" id="{5CD938AB-8E08-0DBC-6DD4-4078CFC51D89}"/>
              </a:ext>
            </a:extLst>
          </p:cNvPr>
          <p:cNvSpPr/>
          <p:nvPr/>
        </p:nvSpPr>
        <p:spPr>
          <a:xfrm>
            <a:off x="1021821" y="4189884"/>
            <a:ext cx="3081454" cy="994441"/>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b="1">
                <a:solidFill>
                  <a:srgbClr val="073655"/>
                </a:solidFill>
              </a:rPr>
              <a:t>Explore differences and inequalities</a:t>
            </a:r>
            <a:endParaRPr lang="en-US" sz="2000" b="1">
              <a:solidFill>
                <a:srgbClr val="073655"/>
              </a:solidFill>
            </a:endParaRPr>
          </a:p>
        </p:txBody>
      </p:sp>
      <p:sp>
        <p:nvSpPr>
          <p:cNvPr id="8" name="Rectangle: Rounded Corners 7">
            <a:extLst>
              <a:ext uri="{FF2B5EF4-FFF2-40B4-BE49-F238E27FC236}">
                <a16:creationId xmlns:a16="http://schemas.microsoft.com/office/drawing/2014/main" id="{511C7CD1-E4BA-DA4C-E492-EB12E0924E0B}"/>
              </a:ext>
            </a:extLst>
          </p:cNvPr>
          <p:cNvSpPr/>
          <p:nvPr/>
        </p:nvSpPr>
        <p:spPr>
          <a:xfrm>
            <a:off x="1021822" y="5347752"/>
            <a:ext cx="3081453" cy="1077455"/>
          </a:xfrm>
          <a:prstGeom prst="roundRect">
            <a:avLst/>
          </a:prstGeom>
          <a:solidFill>
            <a:schemeClr val="accent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b="1">
                <a:solidFill>
                  <a:srgbClr val="073655"/>
                </a:solidFill>
              </a:rPr>
              <a:t>Compare your school's data to similar/all schools</a:t>
            </a:r>
            <a:endParaRPr lang="en-US" sz="2000" b="1">
              <a:solidFill>
                <a:srgbClr val="073655"/>
              </a:solidFill>
            </a:endParaRPr>
          </a:p>
        </p:txBody>
      </p:sp>
      <p:sp>
        <p:nvSpPr>
          <p:cNvPr id="9" name="Rectangle: Rounded Corners 8">
            <a:extLst>
              <a:ext uri="{FF2B5EF4-FFF2-40B4-BE49-F238E27FC236}">
                <a16:creationId xmlns:a16="http://schemas.microsoft.com/office/drawing/2014/main" id="{2D5B52CC-45C6-7EBD-F80F-91FFF9677970}"/>
              </a:ext>
            </a:extLst>
          </p:cNvPr>
          <p:cNvSpPr/>
          <p:nvPr/>
        </p:nvSpPr>
        <p:spPr>
          <a:xfrm>
            <a:off x="4335470" y="2905140"/>
            <a:ext cx="7050792" cy="1124538"/>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Arial"/>
              <a:buChar char="•"/>
            </a:pPr>
            <a:r>
              <a:rPr lang="en-GB" dirty="0">
                <a:solidFill>
                  <a:srgbClr val="073655"/>
                </a:solidFill>
              </a:rPr>
              <a:t>Track changes over time using longitudinal snapshot data.</a:t>
            </a:r>
          </a:p>
          <a:p>
            <a:pPr marL="342900" indent="-342900">
              <a:buFont typeface="Arial"/>
              <a:buChar char="•"/>
            </a:pPr>
            <a:r>
              <a:rPr lang="en-GB" dirty="0">
                <a:solidFill>
                  <a:srgbClr val="073655"/>
                </a:solidFill>
              </a:rPr>
              <a:t>Track changes for specific cohorts as they get older using the longitudinal tracker data.</a:t>
            </a:r>
          </a:p>
        </p:txBody>
      </p:sp>
      <p:sp>
        <p:nvSpPr>
          <p:cNvPr id="10" name="Rectangle: Rounded Corners 9">
            <a:extLst>
              <a:ext uri="{FF2B5EF4-FFF2-40B4-BE49-F238E27FC236}">
                <a16:creationId xmlns:a16="http://schemas.microsoft.com/office/drawing/2014/main" id="{4FFBF44B-6BF7-9277-356A-04578DC09F53}"/>
              </a:ext>
            </a:extLst>
          </p:cNvPr>
          <p:cNvSpPr/>
          <p:nvPr/>
        </p:nvSpPr>
        <p:spPr>
          <a:xfrm>
            <a:off x="4335469" y="4189883"/>
            <a:ext cx="7050792" cy="994441"/>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Arial"/>
              <a:buChar char="•"/>
            </a:pPr>
            <a:r>
              <a:rPr lang="en-GB">
                <a:solidFill>
                  <a:srgbClr val="073655"/>
                </a:solidFill>
              </a:rPr>
              <a:t>Use subgroup comparisons to explore differences and whether they are statistically significant.</a:t>
            </a:r>
          </a:p>
          <a:p>
            <a:pPr marL="285750" indent="-285750">
              <a:buFont typeface="Arial"/>
              <a:buChar char="•"/>
            </a:pPr>
            <a:r>
              <a:rPr lang="en-GB">
                <a:solidFill>
                  <a:srgbClr val="073655"/>
                </a:solidFill>
              </a:rPr>
              <a:t>You can also use filters and the comparison page.</a:t>
            </a:r>
          </a:p>
        </p:txBody>
      </p:sp>
      <p:sp>
        <p:nvSpPr>
          <p:cNvPr id="11" name="Rectangle: Rounded Corners 10">
            <a:extLst>
              <a:ext uri="{FF2B5EF4-FFF2-40B4-BE49-F238E27FC236}">
                <a16:creationId xmlns:a16="http://schemas.microsoft.com/office/drawing/2014/main" id="{0E45240A-19D7-AEE6-C537-EB675DEA8F44}"/>
              </a:ext>
            </a:extLst>
          </p:cNvPr>
          <p:cNvSpPr/>
          <p:nvPr/>
        </p:nvSpPr>
        <p:spPr>
          <a:xfrm>
            <a:off x="4335467" y="5431385"/>
            <a:ext cx="7050792" cy="910188"/>
          </a:xfrm>
          <a:prstGeom prst="roundRect">
            <a:avLst/>
          </a:prstGeom>
          <a:solidFill>
            <a:schemeClr val="accent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Arial" panose="020B0604020202020204" pitchFamily="34" charset="0"/>
              <a:buChar char="•"/>
            </a:pPr>
            <a:r>
              <a:rPr lang="en-GB">
                <a:solidFill>
                  <a:srgbClr val="073655"/>
                </a:solidFill>
              </a:rPr>
              <a:t>Comparisons are available on this year's data and longitudinal data. Use this to contextualise your school's data.</a:t>
            </a:r>
          </a:p>
        </p:txBody>
      </p:sp>
      <p:sp>
        <p:nvSpPr>
          <p:cNvPr id="12" name="Rectangle: Rounded Corners 11">
            <a:extLst>
              <a:ext uri="{FF2B5EF4-FFF2-40B4-BE49-F238E27FC236}">
                <a16:creationId xmlns:a16="http://schemas.microsoft.com/office/drawing/2014/main" id="{71C232E0-09EE-7D30-179D-544DAFB96981}"/>
              </a:ext>
            </a:extLst>
          </p:cNvPr>
          <p:cNvSpPr/>
          <p:nvPr/>
        </p:nvSpPr>
        <p:spPr>
          <a:xfrm>
            <a:off x="1021822" y="1622749"/>
            <a:ext cx="3081454" cy="1096661"/>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b="1">
                <a:solidFill>
                  <a:srgbClr val="073655"/>
                </a:solidFill>
              </a:rPr>
              <a:t>Identify what's going well and priority areas</a:t>
            </a:r>
          </a:p>
        </p:txBody>
      </p:sp>
      <p:sp>
        <p:nvSpPr>
          <p:cNvPr id="13" name="Rectangle: Rounded Corners 12">
            <a:extLst>
              <a:ext uri="{FF2B5EF4-FFF2-40B4-BE49-F238E27FC236}">
                <a16:creationId xmlns:a16="http://schemas.microsoft.com/office/drawing/2014/main" id="{312A5311-CE41-8E02-E56E-7EE7035842FF}"/>
              </a:ext>
            </a:extLst>
          </p:cNvPr>
          <p:cNvSpPr/>
          <p:nvPr/>
        </p:nvSpPr>
        <p:spPr>
          <a:xfrm>
            <a:off x="4242543" y="1604164"/>
            <a:ext cx="7050792" cy="112453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Arial"/>
              <a:buChar char="•"/>
            </a:pPr>
            <a:r>
              <a:rPr lang="en-GB" dirty="0">
                <a:solidFill>
                  <a:srgbClr val="073655"/>
                </a:solidFill>
              </a:rPr>
              <a:t>Use your summary data to identify overall areas of strength and challenge by year group.</a:t>
            </a:r>
          </a:p>
          <a:p>
            <a:pPr marL="342900" indent="-342900">
              <a:buFont typeface="Arial"/>
              <a:buChar char="•"/>
            </a:pPr>
            <a:r>
              <a:rPr lang="en-GB" dirty="0">
                <a:solidFill>
                  <a:srgbClr val="073655"/>
                </a:solidFill>
              </a:rPr>
              <a:t>Triangulate this with other sources of information.</a:t>
            </a:r>
          </a:p>
        </p:txBody>
      </p:sp>
      <p:sp>
        <p:nvSpPr>
          <p:cNvPr id="5" name="Freeform 85">
            <a:extLst>
              <a:ext uri="{FF2B5EF4-FFF2-40B4-BE49-F238E27FC236}">
                <a16:creationId xmlns:a16="http://schemas.microsoft.com/office/drawing/2014/main" id="{2581E460-21DF-7DCA-E904-7C6FFBBA9512}"/>
              </a:ext>
            </a:extLst>
          </p:cNvPr>
          <p:cNvSpPr/>
          <p:nvPr/>
        </p:nvSpPr>
        <p:spPr>
          <a:xfrm rot="7925791" flipH="1">
            <a:off x="-657823" y="-664063"/>
            <a:ext cx="2687245" cy="2129642"/>
          </a:xfrm>
          <a:custGeom>
            <a:avLst/>
            <a:gdLst/>
            <a:ahLst/>
            <a:cxnLst/>
            <a:rect l="l" t="t" r="r" b="b"/>
            <a:pathLst>
              <a:path w="4030868" h="3194463">
                <a:moveTo>
                  <a:pt x="4030868" y="0"/>
                </a:moveTo>
                <a:lnTo>
                  <a:pt x="0" y="0"/>
                </a:lnTo>
                <a:lnTo>
                  <a:pt x="0" y="3194463"/>
                </a:lnTo>
                <a:lnTo>
                  <a:pt x="4030868" y="3194463"/>
                </a:lnTo>
                <a:lnTo>
                  <a:pt x="4030868"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sp>
        <p:nvSpPr>
          <p:cNvPr id="15" name="Freeform 86">
            <a:extLst>
              <a:ext uri="{FF2B5EF4-FFF2-40B4-BE49-F238E27FC236}">
                <a16:creationId xmlns:a16="http://schemas.microsoft.com/office/drawing/2014/main" id="{E2AD39EA-8086-25A0-4A30-FD832FCB26D2}"/>
              </a:ext>
            </a:extLst>
          </p:cNvPr>
          <p:cNvSpPr/>
          <p:nvPr/>
        </p:nvSpPr>
        <p:spPr>
          <a:xfrm>
            <a:off x="177390" y="94290"/>
            <a:ext cx="841382" cy="1147987"/>
          </a:xfrm>
          <a:custGeom>
            <a:avLst/>
            <a:gdLst/>
            <a:ahLst/>
            <a:cxnLst/>
            <a:rect l="l" t="t" r="r" b="b"/>
            <a:pathLst>
              <a:path w="1262073" h="1721981">
                <a:moveTo>
                  <a:pt x="0" y="0"/>
                </a:moveTo>
                <a:lnTo>
                  <a:pt x="1262073" y="0"/>
                </a:lnTo>
                <a:lnTo>
                  <a:pt x="1262073" y="1721980"/>
                </a:lnTo>
                <a:lnTo>
                  <a:pt x="0" y="1721980"/>
                </a:lnTo>
                <a:lnTo>
                  <a:pt x="0" y="0"/>
                </a:lnTo>
                <a:close/>
              </a:path>
            </a:pathLst>
          </a:custGeom>
          <a:blipFill>
            <a:blip r:embed="rId3"/>
            <a:stretch>
              <a:fillRect/>
            </a:stretch>
          </a:blipFill>
        </p:spPr>
        <p:txBody>
          <a:bodyPr/>
          <a:lstStyle/>
          <a:p>
            <a:endParaRPr lang="en-GB" sz="1200"/>
          </a:p>
        </p:txBody>
      </p:sp>
    </p:spTree>
    <p:extLst>
      <p:ext uri="{BB962C8B-B14F-4D97-AF65-F5344CB8AC3E}">
        <p14:creationId xmlns:p14="http://schemas.microsoft.com/office/powerpoint/2010/main" val="1888308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5"/>
          <p:cNvSpPr txBox="1"/>
          <p:nvPr/>
        </p:nvSpPr>
        <p:spPr>
          <a:xfrm>
            <a:off x="3378051" y="603250"/>
            <a:ext cx="6158573" cy="7831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533"/>
              </a:lnSpc>
            </a:pPr>
            <a:r>
              <a:rPr lang="en-US" sz="4666" b="1">
                <a:solidFill>
                  <a:srgbClr val="073655"/>
                </a:solidFill>
                <a:latin typeface="Georgia"/>
                <a:ea typeface="Karma Bold"/>
                <a:cs typeface="Karma Bold"/>
                <a:sym typeface="Karma Bold"/>
              </a:rPr>
              <a:t>Impact &amp; Influence</a:t>
            </a:r>
          </a:p>
        </p:txBody>
      </p:sp>
      <p:grpSp>
        <p:nvGrpSpPr>
          <p:cNvPr id="6" name="Group 6"/>
          <p:cNvGrpSpPr/>
          <p:nvPr/>
        </p:nvGrpSpPr>
        <p:grpSpPr>
          <a:xfrm>
            <a:off x="6253590" y="4370648"/>
            <a:ext cx="5608314" cy="2285633"/>
            <a:chOff x="0" y="0"/>
            <a:chExt cx="2579535" cy="1051273"/>
          </a:xfrm>
        </p:grpSpPr>
        <p:sp>
          <p:nvSpPr>
            <p:cNvPr id="7" name="Freeform 7"/>
            <p:cNvSpPr/>
            <p:nvPr/>
          </p:nvSpPr>
          <p:spPr>
            <a:xfrm>
              <a:off x="0" y="0"/>
              <a:ext cx="2579535" cy="1051273"/>
            </a:xfrm>
            <a:custGeom>
              <a:avLst/>
              <a:gdLst/>
              <a:ahLst/>
              <a:cxnLst/>
              <a:rect l="l" t="t" r="r" b="b"/>
              <a:pathLst>
                <a:path w="2579535" h="1051273">
                  <a:moveTo>
                    <a:pt x="46935" y="0"/>
                  </a:moveTo>
                  <a:lnTo>
                    <a:pt x="2532600" y="0"/>
                  </a:lnTo>
                  <a:cubicBezTo>
                    <a:pt x="2558521" y="0"/>
                    <a:pt x="2579535" y="21013"/>
                    <a:pt x="2579535" y="46935"/>
                  </a:cubicBezTo>
                  <a:lnTo>
                    <a:pt x="2579535" y="1004338"/>
                  </a:lnTo>
                  <a:cubicBezTo>
                    <a:pt x="2579535" y="1016786"/>
                    <a:pt x="2574590" y="1028724"/>
                    <a:pt x="2565788" y="1037526"/>
                  </a:cubicBezTo>
                  <a:cubicBezTo>
                    <a:pt x="2556986" y="1046328"/>
                    <a:pt x="2545048" y="1051273"/>
                    <a:pt x="2532600" y="1051273"/>
                  </a:cubicBezTo>
                  <a:lnTo>
                    <a:pt x="46935" y="1051273"/>
                  </a:lnTo>
                  <a:cubicBezTo>
                    <a:pt x="34487" y="1051273"/>
                    <a:pt x="22549" y="1046328"/>
                    <a:pt x="13747" y="1037526"/>
                  </a:cubicBezTo>
                  <a:cubicBezTo>
                    <a:pt x="4945" y="1028724"/>
                    <a:pt x="0" y="1016786"/>
                    <a:pt x="0" y="1004338"/>
                  </a:cubicBezTo>
                  <a:lnTo>
                    <a:pt x="0" y="46935"/>
                  </a:lnTo>
                  <a:cubicBezTo>
                    <a:pt x="0" y="34487"/>
                    <a:pt x="4945" y="22549"/>
                    <a:pt x="13747" y="13747"/>
                  </a:cubicBezTo>
                  <a:cubicBezTo>
                    <a:pt x="22549" y="4945"/>
                    <a:pt x="34487" y="0"/>
                    <a:pt x="46935" y="0"/>
                  </a:cubicBezTo>
                  <a:close/>
                </a:path>
              </a:pathLst>
            </a:custGeom>
            <a:solidFill>
              <a:srgbClr val="F9DBEB">
                <a:alpha val="6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b="1"/>
            </a:p>
          </p:txBody>
        </p:sp>
        <p:sp>
          <p:nvSpPr>
            <p:cNvPr id="8" name="TextBox 8"/>
            <p:cNvSpPr txBox="1"/>
            <p:nvPr/>
          </p:nvSpPr>
          <p:spPr>
            <a:xfrm>
              <a:off x="0" y="-47625"/>
              <a:ext cx="2579535" cy="1098898"/>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074"/>
                </a:lnSpc>
              </a:pPr>
              <a:endParaRPr sz="800" b="1"/>
            </a:p>
          </p:txBody>
        </p:sp>
      </p:grpSp>
      <p:grpSp>
        <p:nvGrpSpPr>
          <p:cNvPr id="9" name="Group 9"/>
          <p:cNvGrpSpPr/>
          <p:nvPr/>
        </p:nvGrpSpPr>
        <p:grpSpPr>
          <a:xfrm>
            <a:off x="6253589" y="1778978"/>
            <a:ext cx="5560172" cy="2403421"/>
            <a:chOff x="0" y="0"/>
            <a:chExt cx="2557392" cy="1105449"/>
          </a:xfrm>
        </p:grpSpPr>
        <p:sp>
          <p:nvSpPr>
            <p:cNvPr id="10" name="Freeform 10"/>
            <p:cNvSpPr/>
            <p:nvPr/>
          </p:nvSpPr>
          <p:spPr>
            <a:xfrm>
              <a:off x="0" y="0"/>
              <a:ext cx="2557392" cy="1105449"/>
            </a:xfrm>
            <a:custGeom>
              <a:avLst/>
              <a:gdLst/>
              <a:ahLst/>
              <a:cxnLst/>
              <a:rect l="l" t="t" r="r" b="b"/>
              <a:pathLst>
                <a:path w="2557392" h="1105449">
                  <a:moveTo>
                    <a:pt x="47341" y="0"/>
                  </a:moveTo>
                  <a:lnTo>
                    <a:pt x="2510051" y="0"/>
                  </a:lnTo>
                  <a:cubicBezTo>
                    <a:pt x="2522606" y="0"/>
                    <a:pt x="2534648" y="4988"/>
                    <a:pt x="2543526" y="13866"/>
                  </a:cubicBezTo>
                  <a:cubicBezTo>
                    <a:pt x="2552404" y="22744"/>
                    <a:pt x="2557392" y="34786"/>
                    <a:pt x="2557392" y="47341"/>
                  </a:cubicBezTo>
                  <a:lnTo>
                    <a:pt x="2557392" y="1058108"/>
                  </a:lnTo>
                  <a:cubicBezTo>
                    <a:pt x="2557392" y="1070664"/>
                    <a:pt x="2552404" y="1082705"/>
                    <a:pt x="2543526" y="1091584"/>
                  </a:cubicBezTo>
                  <a:cubicBezTo>
                    <a:pt x="2534648" y="1100462"/>
                    <a:pt x="2522606" y="1105449"/>
                    <a:pt x="2510051" y="1105449"/>
                  </a:cubicBezTo>
                  <a:lnTo>
                    <a:pt x="47341" y="1105449"/>
                  </a:lnTo>
                  <a:cubicBezTo>
                    <a:pt x="34786" y="1105449"/>
                    <a:pt x="22744" y="1100462"/>
                    <a:pt x="13866" y="1091584"/>
                  </a:cubicBezTo>
                  <a:cubicBezTo>
                    <a:pt x="4988" y="1082705"/>
                    <a:pt x="0" y="1070664"/>
                    <a:pt x="0" y="1058108"/>
                  </a:cubicBezTo>
                  <a:lnTo>
                    <a:pt x="0" y="47341"/>
                  </a:lnTo>
                  <a:cubicBezTo>
                    <a:pt x="0" y="34786"/>
                    <a:pt x="4988" y="22744"/>
                    <a:pt x="13866" y="13866"/>
                  </a:cubicBezTo>
                  <a:cubicBezTo>
                    <a:pt x="22744" y="4988"/>
                    <a:pt x="34786" y="0"/>
                    <a:pt x="47341" y="0"/>
                  </a:cubicBezTo>
                  <a:close/>
                </a:path>
              </a:pathLst>
            </a:custGeom>
            <a:solidFill>
              <a:srgbClr val="FDE8A7">
                <a:alpha val="6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b="1"/>
            </a:p>
          </p:txBody>
        </p:sp>
        <p:sp>
          <p:nvSpPr>
            <p:cNvPr id="11" name="TextBox 11"/>
            <p:cNvSpPr txBox="1"/>
            <p:nvPr/>
          </p:nvSpPr>
          <p:spPr>
            <a:xfrm>
              <a:off x="0" y="-47625"/>
              <a:ext cx="2557392" cy="115307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074"/>
                </a:lnSpc>
              </a:pPr>
              <a:endParaRPr sz="800" b="1"/>
            </a:p>
          </p:txBody>
        </p:sp>
      </p:grpSp>
      <p:sp>
        <p:nvSpPr>
          <p:cNvPr id="12" name="TextBox 12"/>
          <p:cNvSpPr txBox="1"/>
          <p:nvPr/>
        </p:nvSpPr>
        <p:spPr>
          <a:xfrm>
            <a:off x="6416168" y="4438896"/>
            <a:ext cx="5121993" cy="38203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501"/>
              </a:lnSpc>
            </a:pPr>
            <a:r>
              <a:rPr lang="en-US" sz="1073" b="1">
                <a:solidFill>
                  <a:srgbClr val="073655"/>
                </a:solidFill>
                <a:latin typeface="Georgia"/>
                <a:ea typeface="Karma Bold"/>
                <a:cs typeface="Karma Bold"/>
                <a:sym typeface="Karma Bold"/>
              </a:rPr>
              <a:t>We have over 100 Coalition Partners committed to improving wellbeing. Actions taken include...</a:t>
            </a:r>
          </a:p>
        </p:txBody>
      </p:sp>
      <p:sp>
        <p:nvSpPr>
          <p:cNvPr id="13" name="TextBox 13"/>
          <p:cNvSpPr txBox="1"/>
          <p:nvPr/>
        </p:nvSpPr>
        <p:spPr>
          <a:xfrm>
            <a:off x="6391724" y="4879469"/>
            <a:ext cx="5054805" cy="152259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31640" lvl="1" indent="-115820" algn="l">
              <a:lnSpc>
                <a:spcPts val="1501"/>
              </a:lnSpc>
              <a:buFont typeface="Arial"/>
              <a:buChar char="•"/>
            </a:pPr>
            <a:r>
              <a:rPr lang="en-US" sz="1073" b="1">
                <a:solidFill>
                  <a:srgbClr val="073655"/>
                </a:solidFill>
                <a:latin typeface="Georgia"/>
                <a:ea typeface="Karma Bold"/>
                <a:cs typeface="Karma Bold"/>
                <a:sym typeface="Karma Bold"/>
              </a:rPr>
              <a:t>A successful bid to create a community library in Salford. </a:t>
            </a:r>
          </a:p>
          <a:p>
            <a:pPr marL="231640" lvl="1" indent="-115820" algn="l">
              <a:lnSpc>
                <a:spcPts val="1501"/>
              </a:lnSpc>
              <a:buFont typeface="Arial"/>
              <a:buChar char="•"/>
            </a:pPr>
            <a:r>
              <a:rPr lang="en-US" sz="1073" b="1" u="sng">
                <a:solidFill>
                  <a:srgbClr val="073655"/>
                </a:solidFill>
                <a:latin typeface="Georgia"/>
                <a:ea typeface="Karma Bold"/>
                <a:cs typeface="Karma Bold"/>
                <a:sym typeface="Karma Bold"/>
                <a:hlinkClick r:id="rId3" tooltip="https://www.gmmoving.co.uk/commitments/people-families-and-communities/active-children-and-young-people/mental-wellbeing"/>
              </a:rPr>
              <a:t>A campaign looking at physical activity and wellbeing.</a:t>
            </a:r>
          </a:p>
          <a:p>
            <a:pPr marL="231640" lvl="1" indent="-115820" algn="l">
              <a:lnSpc>
                <a:spcPts val="1501"/>
              </a:lnSpc>
              <a:buFont typeface="Arial"/>
              <a:buChar char="•"/>
            </a:pPr>
            <a:r>
              <a:rPr lang="en-US" sz="1073" b="1" u="sng">
                <a:solidFill>
                  <a:srgbClr val="073655"/>
                </a:solidFill>
                <a:latin typeface="Georgia"/>
                <a:ea typeface="Karma Bold"/>
                <a:cs typeface="Karma Bold"/>
                <a:sym typeface="Karma Bold"/>
                <a:hlinkClick r:id="rId4" tooltip="https://youthalliancegm.co.uk"/>
              </a:rPr>
              <a:t>Leveraged investment into Youth Alliance GM to coordinate response.</a:t>
            </a:r>
          </a:p>
          <a:p>
            <a:pPr marL="231640" lvl="1" indent="-115820" algn="l">
              <a:lnSpc>
                <a:spcPts val="1501"/>
              </a:lnSpc>
              <a:buFont typeface="Arial"/>
              <a:buChar char="•"/>
            </a:pPr>
            <a:r>
              <a:rPr lang="en-US" sz="1073" b="1" u="sng">
                <a:solidFill>
                  <a:srgbClr val="073655"/>
                </a:solidFill>
                <a:latin typeface="Georgia"/>
                <a:ea typeface="Karma Bold"/>
                <a:cs typeface="Karma Bold"/>
                <a:sym typeface="Karma Bold"/>
              </a:rPr>
              <a:t>School projects on wellbeing and arts, with </a:t>
            </a:r>
            <a:r>
              <a:rPr lang="en-US" sz="1073" b="1" u="sng">
                <a:solidFill>
                  <a:srgbClr val="073655"/>
                </a:solidFill>
                <a:latin typeface="Georgia"/>
                <a:ea typeface="Karma Bold"/>
                <a:cs typeface="Karma Bold"/>
                <a:sym typeface="Karma Bold"/>
                <a:hlinkClick r:id="rId5" tooltip="https://curiousminds.org.uk/artsmark-beewell-8jzs"/>
              </a:rPr>
              <a:t>Curious Minds</a:t>
            </a:r>
            <a:r>
              <a:rPr lang="en-US" sz="1073" b="1" u="sng">
                <a:solidFill>
                  <a:srgbClr val="073655"/>
                </a:solidFill>
                <a:latin typeface="Georgia"/>
                <a:ea typeface="Karma Bold"/>
                <a:cs typeface="Karma Bold"/>
                <a:sym typeface="Karma Bold"/>
              </a:rPr>
              <a:t> &amp; </a:t>
            </a:r>
            <a:r>
              <a:rPr lang="en-US" sz="1073" b="1" u="sng">
                <a:solidFill>
                  <a:srgbClr val="073655"/>
                </a:solidFill>
                <a:latin typeface="Georgia"/>
                <a:ea typeface="Karma Bold"/>
                <a:cs typeface="Karma Bold"/>
                <a:sym typeface="Karma Bold"/>
                <a:hlinkClick r:id="rId6" tooltip="https://beewellprogramme.org/supporting-movement-for-mind-a-new-programme-from-company-chameleon/"/>
              </a:rPr>
              <a:t>Company Chameleon</a:t>
            </a:r>
            <a:r>
              <a:rPr lang="en-US" sz="1073" b="1" u="sng">
                <a:solidFill>
                  <a:srgbClr val="073655"/>
                </a:solidFill>
                <a:latin typeface="Georgia"/>
                <a:ea typeface="Karma Bold"/>
                <a:cs typeface="Karma Bold"/>
                <a:sym typeface="Karma Bold"/>
              </a:rPr>
              <a:t>. </a:t>
            </a:r>
          </a:p>
          <a:p>
            <a:pPr marL="231640" lvl="1" indent="-115820" algn="l">
              <a:lnSpc>
                <a:spcPts val="1501"/>
              </a:lnSpc>
              <a:buFont typeface="Arial"/>
              <a:buChar char="•"/>
            </a:pPr>
            <a:r>
              <a:rPr lang="en-US" sz="1073" b="1" u="sng">
                <a:solidFill>
                  <a:srgbClr val="073655"/>
                </a:solidFill>
                <a:latin typeface="Georgia"/>
                <a:ea typeface="Karma Bold"/>
                <a:cs typeface="Karma Bold"/>
                <a:sym typeface="Karma Bold"/>
                <a:hlinkClick r:id="rId7" tooltip="https://beewellprogramme.org/celebrating-our-work-with-plan-uks-young-health-programme/"/>
              </a:rPr>
              <a:t>A community of practice to support organisations working with young people.</a:t>
            </a:r>
          </a:p>
        </p:txBody>
      </p:sp>
      <p:grpSp>
        <p:nvGrpSpPr>
          <p:cNvPr id="14" name="Group 14"/>
          <p:cNvGrpSpPr/>
          <p:nvPr/>
        </p:nvGrpSpPr>
        <p:grpSpPr>
          <a:xfrm>
            <a:off x="485440" y="1758379"/>
            <a:ext cx="5608314" cy="2403421"/>
            <a:chOff x="0" y="0"/>
            <a:chExt cx="2579535" cy="1105449"/>
          </a:xfrm>
        </p:grpSpPr>
        <p:sp>
          <p:nvSpPr>
            <p:cNvPr id="15" name="Freeform 15"/>
            <p:cNvSpPr/>
            <p:nvPr/>
          </p:nvSpPr>
          <p:spPr>
            <a:xfrm>
              <a:off x="0" y="0"/>
              <a:ext cx="2579535" cy="1105449"/>
            </a:xfrm>
            <a:custGeom>
              <a:avLst/>
              <a:gdLst/>
              <a:ahLst/>
              <a:cxnLst/>
              <a:rect l="l" t="t" r="r" b="b"/>
              <a:pathLst>
                <a:path w="2579535" h="1105449">
                  <a:moveTo>
                    <a:pt x="46935" y="0"/>
                  </a:moveTo>
                  <a:lnTo>
                    <a:pt x="2532600" y="0"/>
                  </a:lnTo>
                  <a:cubicBezTo>
                    <a:pt x="2558521" y="0"/>
                    <a:pt x="2579535" y="21013"/>
                    <a:pt x="2579535" y="46935"/>
                  </a:cubicBezTo>
                  <a:lnTo>
                    <a:pt x="2579535" y="1058515"/>
                  </a:lnTo>
                  <a:cubicBezTo>
                    <a:pt x="2579535" y="1070963"/>
                    <a:pt x="2574590" y="1082901"/>
                    <a:pt x="2565788" y="1091703"/>
                  </a:cubicBezTo>
                  <a:cubicBezTo>
                    <a:pt x="2556986" y="1100505"/>
                    <a:pt x="2545048" y="1105449"/>
                    <a:pt x="2532600" y="1105449"/>
                  </a:cubicBezTo>
                  <a:lnTo>
                    <a:pt x="46935" y="1105449"/>
                  </a:lnTo>
                  <a:cubicBezTo>
                    <a:pt x="34487" y="1105449"/>
                    <a:pt x="22549" y="1100505"/>
                    <a:pt x="13747" y="1091703"/>
                  </a:cubicBezTo>
                  <a:cubicBezTo>
                    <a:pt x="4945" y="1082901"/>
                    <a:pt x="0" y="1070963"/>
                    <a:pt x="0" y="1058515"/>
                  </a:cubicBezTo>
                  <a:lnTo>
                    <a:pt x="0" y="46935"/>
                  </a:lnTo>
                  <a:cubicBezTo>
                    <a:pt x="0" y="34487"/>
                    <a:pt x="4945" y="22549"/>
                    <a:pt x="13747" y="13747"/>
                  </a:cubicBezTo>
                  <a:cubicBezTo>
                    <a:pt x="22549" y="4945"/>
                    <a:pt x="34487" y="0"/>
                    <a:pt x="46935" y="0"/>
                  </a:cubicBezTo>
                  <a:close/>
                </a:path>
              </a:pathLst>
            </a:custGeom>
            <a:solidFill>
              <a:srgbClr val="F9DBEB">
                <a:alpha val="6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b="1"/>
            </a:p>
          </p:txBody>
        </p:sp>
        <p:sp>
          <p:nvSpPr>
            <p:cNvPr id="16" name="TextBox 16"/>
            <p:cNvSpPr txBox="1"/>
            <p:nvPr/>
          </p:nvSpPr>
          <p:spPr>
            <a:xfrm>
              <a:off x="0" y="-47625"/>
              <a:ext cx="2579535" cy="115307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074"/>
                </a:lnSpc>
              </a:pPr>
              <a:endParaRPr sz="800" b="1"/>
            </a:p>
          </p:txBody>
        </p:sp>
      </p:grpSp>
      <p:sp>
        <p:nvSpPr>
          <p:cNvPr id="17" name="TextBox 17"/>
          <p:cNvSpPr txBox="1"/>
          <p:nvPr/>
        </p:nvSpPr>
        <p:spPr>
          <a:xfrm>
            <a:off x="534548" y="2043873"/>
            <a:ext cx="5405543" cy="229197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496"/>
              </a:lnSpc>
            </a:pPr>
            <a:endParaRPr sz="800" b="1">
              <a:latin typeface="Georgia"/>
            </a:endParaRPr>
          </a:p>
          <a:p>
            <a:pPr marL="230762" lvl="1" indent="-115381" algn="l">
              <a:lnSpc>
                <a:spcPts val="1496"/>
              </a:lnSpc>
              <a:buFont typeface="Arial"/>
              <a:buChar char="•"/>
            </a:pPr>
            <a:r>
              <a:rPr lang="en-US" sz="1069" b="1" u="sng">
                <a:solidFill>
                  <a:srgbClr val="073655"/>
                </a:solidFill>
                <a:latin typeface="Georgia"/>
                <a:ea typeface="Karma Bold"/>
                <a:cs typeface="Karma Bold"/>
                <a:sym typeface="Karma Bold"/>
                <a:hlinkClick r:id="rId8" tooltip="https://beewellprogramme.org/youth-led-responses-to-beewell-data-in-greater-manchesters-10-local-authorities/"/>
              </a:rPr>
              <a:t>Leading responses to their local #BeeWell data</a:t>
            </a:r>
            <a:r>
              <a:rPr lang="en-US" sz="1069" b="1">
                <a:solidFill>
                  <a:srgbClr val="073655"/>
                </a:solidFill>
                <a:latin typeface="Georgia"/>
                <a:ea typeface="Karma Bold"/>
                <a:cs typeface="Karma Bold"/>
                <a:sym typeface="Karma Bold"/>
              </a:rPr>
              <a:t>, including artistic responses, creating videos, campaigns to raise awareness on key findings and much more.</a:t>
            </a:r>
          </a:p>
          <a:p>
            <a:pPr marL="230762" lvl="1" indent="-115381" algn="l">
              <a:lnSpc>
                <a:spcPts val="1496"/>
              </a:lnSpc>
              <a:buFont typeface="Arial"/>
              <a:buChar char="•"/>
            </a:pPr>
            <a:r>
              <a:rPr lang="en-US" sz="1069" b="1" u="sng">
                <a:solidFill>
                  <a:srgbClr val="073655"/>
                </a:solidFill>
                <a:latin typeface="Georgia"/>
                <a:ea typeface="Karma Bold"/>
                <a:cs typeface="Karma Bold"/>
                <a:sym typeface="Karma Bold"/>
                <a:hlinkClick r:id="rId9" tooltip="https://beewellprogramme.org/what-is-everyday-success-for-young-people-in-greater-manchester/"/>
              </a:rPr>
              <a:t>Launching the everyday success project</a:t>
            </a:r>
            <a:r>
              <a:rPr lang="en-US" sz="1069" b="1">
                <a:solidFill>
                  <a:srgbClr val="073655"/>
                </a:solidFill>
                <a:latin typeface="Georgia"/>
                <a:ea typeface="Karma Bold"/>
                <a:cs typeface="Karma Bold"/>
                <a:sym typeface="Karma Bold"/>
              </a:rPr>
              <a:t>, using the data to explore what success means in GM.</a:t>
            </a:r>
          </a:p>
          <a:p>
            <a:pPr marL="230762" lvl="1" indent="-115381" algn="l">
              <a:lnSpc>
                <a:spcPts val="1496"/>
              </a:lnSpc>
              <a:buFont typeface="Arial"/>
              <a:buChar char="•"/>
            </a:pPr>
            <a:r>
              <a:rPr lang="en-US" sz="1069" b="1" u="sng">
                <a:solidFill>
                  <a:srgbClr val="073655"/>
                </a:solidFill>
                <a:latin typeface="Georgia"/>
                <a:ea typeface="Karma Bold"/>
                <a:cs typeface="Karma Bold"/>
                <a:sym typeface="Karma Bold"/>
                <a:hlinkClick r:id="rId10" tooltip="https://curriculumforlifegm.co.uk/health-wellbeing/exploring-hobbies-to-improve-wellbeing-beewell/"/>
              </a:rPr>
              <a:t>Writing articles</a:t>
            </a:r>
            <a:r>
              <a:rPr lang="en-US" sz="1069" b="1">
                <a:solidFill>
                  <a:srgbClr val="073655"/>
                </a:solidFill>
                <a:latin typeface="Georgia"/>
                <a:ea typeface="Karma Bold"/>
                <a:cs typeface="Karma Bold"/>
                <a:sym typeface="Karma Bold"/>
              </a:rPr>
              <a:t> to support other young people.</a:t>
            </a:r>
          </a:p>
          <a:p>
            <a:pPr marL="230762" lvl="1" indent="-115381" algn="l">
              <a:lnSpc>
                <a:spcPts val="1496"/>
              </a:lnSpc>
              <a:buFont typeface="Arial"/>
              <a:buChar char="•"/>
            </a:pPr>
            <a:r>
              <a:rPr lang="en-US" sz="1069" b="1">
                <a:solidFill>
                  <a:srgbClr val="073655"/>
                </a:solidFill>
                <a:latin typeface="Georgia"/>
                <a:ea typeface="Karma Bold"/>
                <a:cs typeface="Karma Bold"/>
                <a:sym typeface="Karma Bold"/>
              </a:rPr>
              <a:t>Becoming #BeeWell Champions &amp; </a:t>
            </a:r>
          </a:p>
          <a:p>
            <a:pPr algn="l">
              <a:lnSpc>
                <a:spcPts val="1496"/>
              </a:lnSpc>
            </a:pPr>
            <a:r>
              <a:rPr lang="en-US" sz="1069" b="1">
                <a:solidFill>
                  <a:srgbClr val="073655"/>
                </a:solidFill>
                <a:latin typeface="Georgia"/>
                <a:ea typeface="Karma"/>
                <a:cs typeface="Karma"/>
                <a:sym typeface="Karma"/>
              </a:rPr>
              <a:t>      </a:t>
            </a:r>
            <a:r>
              <a:rPr lang="en-US" sz="1069" b="1" u="sng">
                <a:solidFill>
                  <a:srgbClr val="073655"/>
                </a:solidFill>
                <a:latin typeface="Georgia"/>
                <a:ea typeface="Karma Bold"/>
                <a:cs typeface="Karma Bold"/>
                <a:sym typeface="Karma Bold"/>
                <a:hlinkClick r:id="rId11" tooltip="https://beewellprogramme.org/beewell-champions-youth-led-commissioning-in-greater-manchester/"/>
              </a:rPr>
              <a:t>commissioning almost £100k</a:t>
            </a:r>
          </a:p>
          <a:p>
            <a:pPr marL="230762" lvl="1" indent="-115381" algn="l">
              <a:lnSpc>
                <a:spcPts val="1496"/>
              </a:lnSpc>
              <a:buFont typeface="Arial"/>
              <a:buChar char="•"/>
            </a:pPr>
            <a:r>
              <a:rPr lang="en-US" sz="1069" b="1" u="sng">
                <a:solidFill>
                  <a:srgbClr val="073655"/>
                </a:solidFill>
                <a:latin typeface="Georgia"/>
                <a:ea typeface="Karma Bold"/>
                <a:cs typeface="Karma Bold"/>
                <a:sym typeface="Karma Bold"/>
                <a:hlinkClick r:id="rId12" tooltip="https://beewellprogramme.org/new-briefing-published-outlining-the-findings-from-our-second-beewell-young-researchers-programme/"/>
              </a:rPr>
              <a:t>Analysing research</a:t>
            </a:r>
            <a:r>
              <a:rPr lang="en-US" sz="1069" b="1">
                <a:solidFill>
                  <a:srgbClr val="073655"/>
                </a:solidFill>
                <a:latin typeface="Georgia"/>
                <a:ea typeface="Karma Bold"/>
                <a:cs typeface="Karma Bold"/>
                <a:sym typeface="Karma Bold"/>
              </a:rPr>
              <a:t> from the #BeeWell data.</a:t>
            </a:r>
          </a:p>
          <a:p>
            <a:pPr marL="230762" lvl="1" indent="-115381" algn="l">
              <a:lnSpc>
                <a:spcPts val="1496"/>
              </a:lnSpc>
              <a:buFont typeface="Arial"/>
              <a:buChar char="•"/>
            </a:pPr>
            <a:r>
              <a:rPr lang="en-US" sz="1069" b="1" u="sng">
                <a:solidFill>
                  <a:srgbClr val="073655"/>
                </a:solidFill>
                <a:latin typeface="Georgia"/>
                <a:ea typeface="Karma Bold"/>
                <a:cs typeface="Karma Bold"/>
                <a:sym typeface="Karma Bold"/>
                <a:hlinkClick r:id="rId13" tooltip="https://beewellprogramme.org/kirith-entwistle-mp-visits-sharples-school-to-discuss-wellbeing-with-young-people/"/>
              </a:rPr>
              <a:t>Sharing findings with councils &amp; politicians</a:t>
            </a:r>
            <a:r>
              <a:rPr lang="en-US" sz="1069" b="1">
                <a:solidFill>
                  <a:srgbClr val="073655"/>
                </a:solidFill>
                <a:latin typeface="Georgia"/>
                <a:ea typeface="Karma"/>
                <a:cs typeface="Karma"/>
                <a:sym typeface="Karma"/>
              </a:rPr>
              <a:t>..</a:t>
            </a:r>
          </a:p>
          <a:p>
            <a:pPr algn="l">
              <a:lnSpc>
                <a:spcPts val="1496"/>
              </a:lnSpc>
            </a:pPr>
            <a:r>
              <a:rPr lang="en-US" sz="1069" b="1">
                <a:solidFill>
                  <a:srgbClr val="073655"/>
                </a:solidFill>
                <a:latin typeface="Georgia"/>
                <a:ea typeface="Karma"/>
                <a:cs typeface="Karma"/>
                <a:sym typeface="Karma"/>
              </a:rPr>
              <a:t> </a:t>
            </a:r>
          </a:p>
        </p:txBody>
      </p:sp>
      <p:sp>
        <p:nvSpPr>
          <p:cNvPr id="18" name="TextBox 18"/>
          <p:cNvSpPr txBox="1"/>
          <p:nvPr/>
        </p:nvSpPr>
        <p:spPr>
          <a:xfrm>
            <a:off x="6346135" y="2182831"/>
            <a:ext cx="5423224" cy="56073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496"/>
              </a:lnSpc>
            </a:pPr>
            <a:r>
              <a:rPr lang="en-US" sz="1069" b="1">
                <a:solidFill>
                  <a:srgbClr val="073655"/>
                </a:solidFill>
                <a:latin typeface="Georgia"/>
                <a:ea typeface="Karma Bold"/>
                <a:cs typeface="Karma Bold"/>
                <a:sym typeface="Karma Bold"/>
              </a:rPr>
              <a:t> #BeeWell provides schools with bespoke dashboards and one to one support to focus their wellbeing initiatives where its needed most, </a:t>
            </a:r>
            <a:r>
              <a:rPr lang="en-US" sz="1069" b="1" u="sng">
                <a:solidFill>
                  <a:srgbClr val="073655"/>
                </a:solidFill>
                <a:latin typeface="Georgia"/>
                <a:ea typeface="Karma Bold"/>
                <a:cs typeface="Karma Bold"/>
                <a:sym typeface="Karma Bold"/>
                <a:hlinkClick r:id="rId14" tooltip="https://beewellprogramme.org/school-case-studies/"/>
              </a:rPr>
              <a:t>examples of schools acting on their data</a:t>
            </a:r>
            <a:r>
              <a:rPr lang="en-US" sz="1069" b="1">
                <a:solidFill>
                  <a:srgbClr val="073655"/>
                </a:solidFill>
                <a:latin typeface="Georgia"/>
                <a:ea typeface="Karma Bold"/>
                <a:cs typeface="Karma Bold"/>
                <a:sym typeface="Karma Bold"/>
              </a:rPr>
              <a:t> include: </a:t>
            </a:r>
          </a:p>
        </p:txBody>
      </p:sp>
      <p:grpSp>
        <p:nvGrpSpPr>
          <p:cNvPr id="19" name="Group 19"/>
          <p:cNvGrpSpPr/>
          <p:nvPr/>
        </p:nvGrpSpPr>
        <p:grpSpPr>
          <a:xfrm>
            <a:off x="485440" y="4350049"/>
            <a:ext cx="5608314" cy="2311641"/>
            <a:chOff x="0" y="0"/>
            <a:chExt cx="2579535" cy="1063235"/>
          </a:xfrm>
        </p:grpSpPr>
        <p:sp>
          <p:nvSpPr>
            <p:cNvPr id="20" name="Freeform 20"/>
            <p:cNvSpPr/>
            <p:nvPr/>
          </p:nvSpPr>
          <p:spPr>
            <a:xfrm>
              <a:off x="0" y="0"/>
              <a:ext cx="2579535" cy="1063235"/>
            </a:xfrm>
            <a:custGeom>
              <a:avLst/>
              <a:gdLst/>
              <a:ahLst/>
              <a:cxnLst/>
              <a:rect l="l" t="t" r="r" b="b"/>
              <a:pathLst>
                <a:path w="2579535" h="1063235">
                  <a:moveTo>
                    <a:pt x="46935" y="0"/>
                  </a:moveTo>
                  <a:lnTo>
                    <a:pt x="2532600" y="0"/>
                  </a:lnTo>
                  <a:cubicBezTo>
                    <a:pt x="2558521" y="0"/>
                    <a:pt x="2579535" y="21013"/>
                    <a:pt x="2579535" y="46935"/>
                  </a:cubicBezTo>
                  <a:lnTo>
                    <a:pt x="2579535" y="1016300"/>
                  </a:lnTo>
                  <a:cubicBezTo>
                    <a:pt x="2579535" y="1028748"/>
                    <a:pt x="2574590" y="1040686"/>
                    <a:pt x="2565788" y="1049488"/>
                  </a:cubicBezTo>
                  <a:cubicBezTo>
                    <a:pt x="2556986" y="1058290"/>
                    <a:pt x="2545048" y="1063235"/>
                    <a:pt x="2532600" y="1063235"/>
                  </a:cubicBezTo>
                  <a:lnTo>
                    <a:pt x="46935" y="1063235"/>
                  </a:lnTo>
                  <a:cubicBezTo>
                    <a:pt x="34487" y="1063235"/>
                    <a:pt x="22549" y="1058290"/>
                    <a:pt x="13747" y="1049488"/>
                  </a:cubicBezTo>
                  <a:cubicBezTo>
                    <a:pt x="4945" y="1040686"/>
                    <a:pt x="0" y="1028748"/>
                    <a:pt x="0" y="1016300"/>
                  </a:cubicBezTo>
                  <a:lnTo>
                    <a:pt x="0" y="46935"/>
                  </a:lnTo>
                  <a:cubicBezTo>
                    <a:pt x="0" y="34487"/>
                    <a:pt x="4945" y="22549"/>
                    <a:pt x="13747" y="13747"/>
                  </a:cubicBezTo>
                  <a:cubicBezTo>
                    <a:pt x="22549" y="4945"/>
                    <a:pt x="34487" y="0"/>
                    <a:pt x="46935" y="0"/>
                  </a:cubicBezTo>
                  <a:close/>
                </a:path>
              </a:pathLst>
            </a:custGeom>
            <a:solidFill>
              <a:srgbClr val="FDE8A7">
                <a:alpha val="6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b="1"/>
            </a:p>
          </p:txBody>
        </p:sp>
        <p:sp>
          <p:nvSpPr>
            <p:cNvPr id="21" name="TextBox 21"/>
            <p:cNvSpPr txBox="1"/>
            <p:nvPr/>
          </p:nvSpPr>
          <p:spPr>
            <a:xfrm>
              <a:off x="0" y="-47625"/>
              <a:ext cx="2579535" cy="1110860"/>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074"/>
                </a:lnSpc>
              </a:pPr>
              <a:endParaRPr sz="800" b="1"/>
            </a:p>
          </p:txBody>
        </p:sp>
      </p:grpSp>
      <p:sp>
        <p:nvSpPr>
          <p:cNvPr id="22" name="TextBox 22"/>
          <p:cNvSpPr txBox="1"/>
          <p:nvPr/>
        </p:nvSpPr>
        <p:spPr>
          <a:xfrm>
            <a:off x="164209" y="6053106"/>
            <a:ext cx="5889251" cy="62683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910"/>
              </a:lnSpc>
            </a:pPr>
            <a:r>
              <a:rPr lang="en-US" sz="2000" spc="240">
                <a:solidFill>
                  <a:srgbClr val="073655"/>
                </a:solidFill>
                <a:latin typeface="Georgia"/>
                <a:ea typeface="Moo Milky"/>
                <a:cs typeface="Moo Milky"/>
                <a:sym typeface="Moo Milky"/>
              </a:rPr>
              <a:t>LOCAL GOVT  &amp; HEALTH SYSTEM</a:t>
            </a:r>
          </a:p>
        </p:txBody>
      </p:sp>
      <p:sp>
        <p:nvSpPr>
          <p:cNvPr id="24" name="TextBox 24"/>
          <p:cNvSpPr txBox="1"/>
          <p:nvPr/>
        </p:nvSpPr>
        <p:spPr>
          <a:xfrm>
            <a:off x="-374010" y="1620354"/>
            <a:ext cx="4467868" cy="63870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910"/>
              </a:lnSpc>
            </a:pPr>
            <a:r>
              <a:rPr lang="en-US" sz="2000" spc="240">
                <a:solidFill>
                  <a:srgbClr val="073655"/>
                </a:solidFill>
                <a:latin typeface="Georgia"/>
                <a:ea typeface="Moo Milky"/>
                <a:cs typeface="Moo Milky"/>
                <a:sym typeface="Moo Milky"/>
              </a:rPr>
              <a:t>YOUNG PEOPLE</a:t>
            </a:r>
          </a:p>
        </p:txBody>
      </p:sp>
      <p:sp>
        <p:nvSpPr>
          <p:cNvPr id="25" name="TextBox 25"/>
          <p:cNvSpPr txBox="1"/>
          <p:nvPr/>
        </p:nvSpPr>
        <p:spPr>
          <a:xfrm>
            <a:off x="7624115" y="6035340"/>
            <a:ext cx="4233813" cy="62683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910"/>
              </a:lnSpc>
            </a:pPr>
            <a:r>
              <a:rPr lang="en-US" sz="2000" spc="240">
                <a:solidFill>
                  <a:srgbClr val="073655"/>
                </a:solidFill>
                <a:latin typeface="Georgia"/>
                <a:ea typeface="Moo Milky"/>
                <a:cs typeface="Moo Milky"/>
                <a:sym typeface="Moo Milky"/>
              </a:rPr>
              <a:t>COALITION OF PARTNERS</a:t>
            </a:r>
          </a:p>
        </p:txBody>
      </p:sp>
      <p:sp>
        <p:nvSpPr>
          <p:cNvPr id="26" name="TextBox 26"/>
          <p:cNvSpPr txBox="1"/>
          <p:nvPr/>
        </p:nvSpPr>
        <p:spPr>
          <a:xfrm>
            <a:off x="9844603" y="1616777"/>
            <a:ext cx="2347397" cy="62683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910"/>
              </a:lnSpc>
            </a:pPr>
            <a:r>
              <a:rPr lang="en-US" sz="2000" spc="240">
                <a:solidFill>
                  <a:srgbClr val="073655"/>
                </a:solidFill>
                <a:latin typeface="Georgia"/>
                <a:ea typeface="Moo Milky"/>
                <a:cs typeface="Moo Milky"/>
                <a:sym typeface="Moo Milky"/>
              </a:rPr>
              <a:t>SCHOOLS</a:t>
            </a:r>
          </a:p>
        </p:txBody>
      </p:sp>
      <p:sp>
        <p:nvSpPr>
          <p:cNvPr id="27" name="TextBox 27"/>
          <p:cNvSpPr txBox="1"/>
          <p:nvPr/>
        </p:nvSpPr>
        <p:spPr>
          <a:xfrm>
            <a:off x="521928" y="4448513"/>
            <a:ext cx="5510569" cy="174796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30884" lvl="1" indent="-115442" algn="l">
              <a:lnSpc>
                <a:spcPts val="1497"/>
              </a:lnSpc>
              <a:buFont typeface="Arial"/>
              <a:buChar char="•"/>
            </a:pPr>
            <a:r>
              <a:rPr lang="en-US" sz="1069" b="1" u="sng">
                <a:solidFill>
                  <a:srgbClr val="073655"/>
                </a:solidFill>
                <a:latin typeface="Georgia"/>
                <a:ea typeface="Karma Bold"/>
                <a:cs typeface="Karma Bold"/>
                <a:sym typeface="Karma Bold"/>
                <a:hlinkClick r:id="rId15" tooltip="https://beewellprogramme.org/new-ten-year-strategy-for-greater-manchester-outlines-how-beewell-insights-will-be-acted-upon-in-the-city-region/"/>
              </a:rPr>
              <a:t>The Greater Manchester Strategy outlines how</a:t>
            </a:r>
          </a:p>
          <a:p>
            <a:pPr algn="l">
              <a:lnSpc>
                <a:spcPts val="1497"/>
              </a:lnSpc>
            </a:pPr>
            <a:r>
              <a:rPr lang="en-US" sz="1069" b="1">
                <a:solidFill>
                  <a:srgbClr val="073655"/>
                </a:solidFill>
                <a:latin typeface="Georgia"/>
                <a:ea typeface="Karma"/>
                <a:cs typeface="Karma"/>
                <a:sym typeface="Karma"/>
              </a:rPr>
              <a:t>      </a:t>
            </a:r>
            <a:r>
              <a:rPr lang="en-US" sz="1069" b="1" u="sng">
                <a:solidFill>
                  <a:srgbClr val="073655"/>
                </a:solidFill>
                <a:latin typeface="Georgia"/>
                <a:ea typeface="Karma Bold"/>
                <a:cs typeface="Karma Bold"/>
                <a:sym typeface="Karma Bold"/>
                <a:hlinkClick r:id="rId15" tooltip="https://beewellprogramme.org/new-ten-year-strategy-for-greater-manchester-outlines-how-beewell-insights-will-be-acted-upon-in-the-city-region/"/>
              </a:rPr>
              <a:t>the city-region will act upon #BeeWell insights</a:t>
            </a:r>
            <a:r>
              <a:rPr lang="en-US" sz="1069" b="1">
                <a:solidFill>
                  <a:srgbClr val="073655"/>
                </a:solidFill>
                <a:latin typeface="Georgia"/>
                <a:ea typeface="Karma Bold"/>
                <a:cs typeface="Karma Bold"/>
                <a:sym typeface="Karma Bold"/>
              </a:rPr>
              <a:t>.</a:t>
            </a:r>
          </a:p>
          <a:p>
            <a:pPr marL="230884" lvl="1" indent="-115442" algn="l">
              <a:lnSpc>
                <a:spcPts val="1497"/>
              </a:lnSpc>
              <a:buFont typeface="Arial"/>
              <a:buChar char="•"/>
            </a:pPr>
            <a:r>
              <a:rPr lang="en-US" sz="1069" b="1">
                <a:solidFill>
                  <a:srgbClr val="073655"/>
                </a:solidFill>
                <a:latin typeface="Georgia"/>
                <a:ea typeface="Karma Bold"/>
                <a:cs typeface="Karma Bold"/>
                <a:sym typeface="Karma Bold"/>
              </a:rPr>
              <a:t>Supporting SEND Ofsted inspections. </a:t>
            </a:r>
          </a:p>
          <a:p>
            <a:pPr marL="230884" lvl="1" indent="-115442" algn="l">
              <a:lnSpc>
                <a:spcPts val="1497"/>
              </a:lnSpc>
              <a:buFont typeface="Arial"/>
              <a:buChar char="•"/>
            </a:pPr>
            <a:r>
              <a:rPr lang="en-US" sz="1069" b="1">
                <a:solidFill>
                  <a:srgbClr val="073655"/>
                </a:solidFill>
                <a:latin typeface="Georgia"/>
                <a:ea typeface="Karma Bold"/>
                <a:cs typeface="Karma Bold"/>
                <a:sym typeface="Karma Bold"/>
              </a:rPr>
              <a:t>Embedding data into needs assessments for youth services.  </a:t>
            </a:r>
          </a:p>
          <a:p>
            <a:pPr marL="230884" lvl="1" indent="-115442" algn="l">
              <a:lnSpc>
                <a:spcPts val="1497"/>
              </a:lnSpc>
              <a:buFont typeface="Arial"/>
              <a:buChar char="•"/>
            </a:pPr>
            <a:r>
              <a:rPr lang="en-US" sz="1069" b="1" u="sng">
                <a:solidFill>
                  <a:srgbClr val="073655"/>
                </a:solidFill>
                <a:latin typeface="Georgia"/>
                <a:ea typeface="Karma Bold"/>
                <a:cs typeface="Karma Bold"/>
                <a:sym typeface="Karma Bold"/>
                <a:hlinkClick r:id="rId16" tooltip="https://greatermanchester-ca.gov.uk/what-we-do/safer-and-stronger-communities/police-and-crime-plan/"/>
              </a:rPr>
              <a:t>GM Police and Crime Plan: Standing Together</a:t>
            </a:r>
            <a:r>
              <a:rPr lang="en-US" sz="1069" b="1" u="none">
                <a:solidFill>
                  <a:srgbClr val="073655"/>
                </a:solidFill>
                <a:latin typeface="Georgia"/>
                <a:ea typeface="Karma Bold"/>
                <a:cs typeface="Karma Bold"/>
                <a:sym typeface="Karma Bold"/>
              </a:rPr>
              <a:t> </a:t>
            </a:r>
            <a:r>
              <a:rPr lang="en-US" sz="1069" b="1">
                <a:solidFill>
                  <a:srgbClr val="073655"/>
                </a:solidFill>
                <a:latin typeface="Georgia"/>
                <a:ea typeface="Karma Bold"/>
                <a:cs typeface="Karma Bold"/>
                <a:sym typeface="Karma Bold"/>
              </a:rPr>
              <a:t>uses</a:t>
            </a:r>
            <a:r>
              <a:rPr lang="en-US" sz="1069" b="1" u="none">
                <a:solidFill>
                  <a:srgbClr val="073655"/>
                </a:solidFill>
                <a:latin typeface="Georgia"/>
                <a:ea typeface="Karma Bold"/>
                <a:cs typeface="Karma Bold"/>
                <a:sym typeface="Karma Bold"/>
              </a:rPr>
              <a:t> </a:t>
            </a:r>
            <a:r>
              <a:rPr lang="en-US" sz="1069" b="1">
                <a:solidFill>
                  <a:srgbClr val="073655"/>
                </a:solidFill>
                <a:latin typeface="Georgia"/>
                <a:ea typeface="Karma Bold"/>
                <a:cs typeface="Karma Bold"/>
                <a:sym typeface="Karma Bold"/>
              </a:rPr>
              <a:t>#B</a:t>
            </a:r>
            <a:r>
              <a:rPr lang="en-US" sz="1069" b="1" u="none">
                <a:solidFill>
                  <a:srgbClr val="073655"/>
                </a:solidFill>
                <a:latin typeface="Georgia"/>
                <a:ea typeface="Karma Bold"/>
                <a:cs typeface="Karma Bold"/>
                <a:sym typeface="Karma Bold"/>
              </a:rPr>
              <a:t>e</a:t>
            </a:r>
            <a:r>
              <a:rPr lang="en-US" sz="1069" b="1">
                <a:solidFill>
                  <a:srgbClr val="073655"/>
                </a:solidFill>
                <a:latin typeface="Georgia"/>
                <a:ea typeface="Karma Bold"/>
                <a:cs typeface="Karma Bold"/>
                <a:sym typeface="Karma Bold"/>
              </a:rPr>
              <a:t>eW</a:t>
            </a:r>
            <a:r>
              <a:rPr lang="en-US" sz="1069" b="1" u="none">
                <a:solidFill>
                  <a:srgbClr val="073655"/>
                </a:solidFill>
                <a:latin typeface="Georgia"/>
                <a:ea typeface="Karma Bold"/>
                <a:cs typeface="Karma Bold"/>
                <a:sym typeface="Karma Bold"/>
              </a:rPr>
              <a:t>e</a:t>
            </a:r>
            <a:r>
              <a:rPr lang="en-US" sz="1069" b="1">
                <a:solidFill>
                  <a:srgbClr val="073655"/>
                </a:solidFill>
                <a:latin typeface="Georgia"/>
                <a:ea typeface="Karma Bold"/>
                <a:cs typeface="Karma Bold"/>
                <a:sym typeface="Karma Bold"/>
              </a:rPr>
              <a:t>ll</a:t>
            </a:r>
            <a:r>
              <a:rPr lang="en-US" sz="1069" b="1" u="none">
                <a:solidFill>
                  <a:srgbClr val="073655"/>
                </a:solidFill>
                <a:latin typeface="Georgia"/>
                <a:ea typeface="Karma Bold"/>
                <a:cs typeface="Karma Bold"/>
                <a:sym typeface="Karma Bold"/>
              </a:rPr>
              <a:t> </a:t>
            </a:r>
            <a:r>
              <a:rPr lang="en-US" sz="1069" b="1">
                <a:solidFill>
                  <a:srgbClr val="073655"/>
                </a:solidFill>
                <a:latin typeface="Georgia"/>
                <a:ea typeface="Karma Bold"/>
                <a:cs typeface="Karma Bold"/>
                <a:sym typeface="Karma Bold"/>
              </a:rPr>
              <a:t>in</a:t>
            </a:r>
            <a:r>
              <a:rPr lang="en-US" sz="1069" b="1" u="none">
                <a:solidFill>
                  <a:srgbClr val="073655"/>
                </a:solidFill>
                <a:latin typeface="Georgia"/>
                <a:ea typeface="Karma Bold"/>
                <a:cs typeface="Karma Bold"/>
                <a:sym typeface="Karma Bold"/>
              </a:rPr>
              <a:t>s</a:t>
            </a:r>
            <a:r>
              <a:rPr lang="en-US" sz="1069" b="1">
                <a:solidFill>
                  <a:srgbClr val="073655"/>
                </a:solidFill>
                <a:latin typeface="Georgia"/>
                <a:ea typeface="Karma Bold"/>
                <a:cs typeface="Karma Bold"/>
                <a:sym typeface="Karma Bold"/>
              </a:rPr>
              <a:t>igh</a:t>
            </a:r>
            <a:r>
              <a:rPr lang="en-US" sz="1069" b="1" u="none">
                <a:solidFill>
                  <a:srgbClr val="073655"/>
                </a:solidFill>
                <a:latin typeface="Georgia"/>
                <a:ea typeface="Karma Bold"/>
                <a:cs typeface="Karma Bold"/>
                <a:sym typeface="Karma Bold"/>
              </a:rPr>
              <a:t>t</a:t>
            </a:r>
            <a:r>
              <a:rPr lang="en-US" sz="1069" b="1">
                <a:solidFill>
                  <a:srgbClr val="073655"/>
                </a:solidFill>
                <a:latin typeface="Georgia"/>
                <a:ea typeface="Karma Bold"/>
                <a:cs typeface="Karma Bold"/>
                <a:sym typeface="Karma Bold"/>
              </a:rPr>
              <a:t>s.</a:t>
            </a:r>
          </a:p>
          <a:p>
            <a:pPr marL="230884" lvl="1" indent="-115442" algn="l">
              <a:lnSpc>
                <a:spcPts val="1497"/>
              </a:lnSpc>
              <a:buFont typeface="Arial"/>
              <a:buChar char="•"/>
            </a:pPr>
            <a:r>
              <a:rPr lang="en-US" sz="1069" b="1" u="sng">
                <a:solidFill>
                  <a:srgbClr val="073655"/>
                </a:solidFill>
                <a:latin typeface="Georgia"/>
                <a:ea typeface="Karma Bold"/>
                <a:cs typeface="Karma Bold"/>
                <a:sym typeface="Karma Bold"/>
                <a:hlinkClick r:id="rId17" tooltip="https://www.rochdale.gov.uk/downloads/file/897/rochdale-children-and-young-people-s-plan"/>
              </a:rPr>
              <a:t>Raising Rochdale Children &amp; Young People’s Partnership Plan</a:t>
            </a:r>
            <a:r>
              <a:rPr lang="en-US" sz="1069" b="1">
                <a:solidFill>
                  <a:srgbClr val="073655"/>
                </a:solidFill>
                <a:latin typeface="Georgia"/>
                <a:ea typeface="Karma Bold"/>
                <a:cs typeface="Karma Bold"/>
                <a:sym typeface="Karma Bold"/>
              </a:rPr>
              <a:t>.</a:t>
            </a:r>
          </a:p>
          <a:p>
            <a:pPr marL="230884" lvl="1" indent="-115442" algn="l">
              <a:lnSpc>
                <a:spcPts val="1497"/>
              </a:lnSpc>
              <a:buFont typeface="Arial"/>
              <a:buChar char="•"/>
            </a:pPr>
            <a:r>
              <a:rPr lang="en-US" sz="1069" b="1" u="sng">
                <a:solidFill>
                  <a:srgbClr val="073655"/>
                </a:solidFill>
                <a:latin typeface="Georgia"/>
                <a:ea typeface="Karma Bold"/>
                <a:cs typeface="Karma Bold"/>
                <a:sym typeface="Karma Bold"/>
                <a:hlinkClick r:id="rId18" tooltip="https://beewellprogramme.org/exploring-the-latest-beewell-data-with-wigan-youth-cabinet/"/>
              </a:rPr>
              <a:t>Wigan Youth Cabinet</a:t>
            </a:r>
            <a:r>
              <a:rPr lang="en-US" sz="1069" b="1">
                <a:solidFill>
                  <a:srgbClr val="073655"/>
                </a:solidFill>
                <a:latin typeface="Georgia"/>
                <a:ea typeface="Karma Bold"/>
                <a:cs typeface="Karma Bold"/>
                <a:sym typeface="Karma Bold"/>
              </a:rPr>
              <a:t> lead action on the #BeeWell data in their local area.</a:t>
            </a:r>
          </a:p>
          <a:p>
            <a:pPr marL="230884" lvl="1" indent="-115442" algn="l">
              <a:lnSpc>
                <a:spcPts val="1497"/>
              </a:lnSpc>
              <a:buFont typeface="Arial"/>
              <a:buChar char="•"/>
            </a:pPr>
            <a:r>
              <a:rPr lang="en-US" sz="1069" b="1" u="sng">
                <a:solidFill>
                  <a:srgbClr val="073655"/>
                </a:solidFill>
                <a:latin typeface="Georgia"/>
                <a:ea typeface="Karma Bold"/>
                <a:cs typeface="Karma Bold"/>
                <a:sym typeface="Karma Bold"/>
                <a:hlinkClick r:id="rId19" tooltip="https://beewellprogramme.org/how-are-beewell-insights-being-acted-upon-in-trafford/"/>
              </a:rPr>
              <a:t>Trafford Council</a:t>
            </a:r>
            <a:r>
              <a:rPr lang="en-US" sz="1069" b="1">
                <a:solidFill>
                  <a:srgbClr val="073655"/>
                </a:solidFill>
                <a:latin typeface="Georgia"/>
                <a:ea typeface="Karma Bold"/>
                <a:cs typeface="Karma Bold"/>
                <a:sym typeface="Karma Bold"/>
              </a:rPr>
              <a:t> have detailed how they are acting upon the data in a ‘You Said, We Did’ resource to young people.</a:t>
            </a:r>
          </a:p>
        </p:txBody>
      </p:sp>
      <p:sp>
        <p:nvSpPr>
          <p:cNvPr id="28" name="TextBox 28"/>
          <p:cNvSpPr txBox="1"/>
          <p:nvPr/>
        </p:nvSpPr>
        <p:spPr>
          <a:xfrm>
            <a:off x="6390538" y="2879337"/>
            <a:ext cx="5281705" cy="116261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30762" lvl="1" indent="-115381" algn="l">
              <a:lnSpc>
                <a:spcPts val="1496"/>
              </a:lnSpc>
              <a:buFont typeface="Arial"/>
              <a:buChar char="•"/>
            </a:pPr>
            <a:r>
              <a:rPr lang="en-US" sz="1069" b="1" u="sng">
                <a:solidFill>
                  <a:srgbClr val="073655"/>
                </a:solidFill>
                <a:latin typeface="Georgia"/>
                <a:ea typeface="Karma Bold"/>
                <a:cs typeface="Karma Bold"/>
                <a:sym typeface="Karma Bold"/>
                <a:hlinkClick r:id="rId20" tooltip="https://beewellprogramme.org/wp-content/uploads/2023/06/School-Case-Study-1-2.pdf"/>
              </a:rPr>
              <a:t>Improving staff/pupil relationships</a:t>
            </a:r>
            <a:r>
              <a:rPr lang="en-US" sz="1069" b="1">
                <a:solidFill>
                  <a:srgbClr val="073655"/>
                </a:solidFill>
                <a:latin typeface="Georgia"/>
                <a:ea typeface="Karma Bold"/>
                <a:cs typeface="Karma Bold"/>
                <a:sym typeface="Karma Bold"/>
              </a:rPr>
              <a:t>.</a:t>
            </a:r>
          </a:p>
          <a:p>
            <a:pPr marL="230762" lvl="1" indent="-115381" algn="l">
              <a:lnSpc>
                <a:spcPts val="1496"/>
              </a:lnSpc>
              <a:buFont typeface="Arial"/>
              <a:buChar char="•"/>
            </a:pPr>
            <a:r>
              <a:rPr lang="en-US" sz="1069" b="1">
                <a:solidFill>
                  <a:srgbClr val="073655"/>
                </a:solidFill>
                <a:latin typeface="Georgia"/>
                <a:ea typeface="Karma Bold"/>
                <a:cs typeface="Karma Bold"/>
                <a:sym typeface="Karma Bold"/>
              </a:rPr>
              <a:t>Develop </a:t>
            </a:r>
            <a:r>
              <a:rPr lang="en-US" sz="1069" b="1" u="sng">
                <a:solidFill>
                  <a:srgbClr val="073655"/>
                </a:solidFill>
                <a:latin typeface="Georgia"/>
                <a:ea typeface="Karma Bold"/>
                <a:cs typeface="Karma Bold"/>
                <a:sym typeface="Karma Bold"/>
                <a:hlinkClick r:id="rId21" tooltip="https://beewellprogramme.org/wp-content/uploads/2023/06/School-Case-Study-3.pdf"/>
              </a:rPr>
              <a:t>culture opportunities</a:t>
            </a:r>
            <a:r>
              <a:rPr lang="en-US" sz="1069" b="1">
                <a:solidFill>
                  <a:srgbClr val="073655"/>
                </a:solidFill>
                <a:latin typeface="Georgia"/>
                <a:ea typeface="Karma Bold"/>
                <a:cs typeface="Karma Bold"/>
                <a:sym typeface="Karma Bold"/>
              </a:rPr>
              <a:t> available to young people.</a:t>
            </a:r>
          </a:p>
          <a:p>
            <a:pPr marL="230762" lvl="1" indent="-115381" algn="l">
              <a:lnSpc>
                <a:spcPts val="1496"/>
              </a:lnSpc>
              <a:buFont typeface="Arial"/>
              <a:buChar char="•"/>
            </a:pPr>
            <a:r>
              <a:rPr lang="en-US" sz="1069" b="1" u="sng">
                <a:solidFill>
                  <a:srgbClr val="073655"/>
                </a:solidFill>
                <a:latin typeface="Georgia"/>
                <a:ea typeface="Karma Bold"/>
                <a:cs typeface="Karma Bold"/>
                <a:sym typeface="Karma Bold"/>
                <a:hlinkClick r:id="rId22" tooltip="https://beewellprogramme.org/wp-content/uploads/2023/06/School-Case-Study-2-3.pdf"/>
              </a:rPr>
              <a:t>Focussed support</a:t>
            </a:r>
            <a:r>
              <a:rPr lang="en-US" sz="1069" b="1">
                <a:solidFill>
                  <a:srgbClr val="073655"/>
                </a:solidFill>
                <a:latin typeface="Georgia"/>
                <a:ea typeface="Karma Bold"/>
                <a:cs typeface="Karma Bold"/>
                <a:sym typeface="Karma Bold"/>
              </a:rPr>
              <a:t> for year groups identified in the data. </a:t>
            </a:r>
          </a:p>
          <a:p>
            <a:pPr marL="230762" lvl="1" indent="-115381" algn="l">
              <a:lnSpc>
                <a:spcPts val="1496"/>
              </a:lnSpc>
              <a:buFont typeface="Arial"/>
              <a:buChar char="•"/>
            </a:pPr>
            <a:r>
              <a:rPr lang="en-US" sz="1069" b="1" u="sng">
                <a:solidFill>
                  <a:srgbClr val="073655"/>
                </a:solidFill>
                <a:latin typeface="Georgia"/>
                <a:ea typeface="Karma Bold"/>
                <a:cs typeface="Karma Bold"/>
                <a:sym typeface="Karma Bold"/>
                <a:hlinkClick r:id="rId23" tooltip="https://beewellprogramme.org/wp-content/uploads/2024/01/School-case-study-5-1.pdf"/>
              </a:rPr>
              <a:t>Responding to discrimination</a:t>
            </a:r>
            <a:r>
              <a:rPr lang="en-US" sz="1069" b="1">
                <a:solidFill>
                  <a:srgbClr val="073655"/>
                </a:solidFill>
                <a:latin typeface="Georgia"/>
                <a:ea typeface="Karma Bold"/>
                <a:cs typeface="Karma Bold"/>
                <a:sym typeface="Karma Bold"/>
              </a:rPr>
              <a:t>.</a:t>
            </a:r>
          </a:p>
          <a:p>
            <a:pPr marL="230762" lvl="1" indent="-115381" algn="l">
              <a:lnSpc>
                <a:spcPts val="1496"/>
              </a:lnSpc>
              <a:buFont typeface="Arial"/>
              <a:buChar char="•"/>
            </a:pPr>
            <a:r>
              <a:rPr lang="en-US" sz="1069" b="1">
                <a:solidFill>
                  <a:srgbClr val="073655"/>
                </a:solidFill>
                <a:latin typeface="Georgia"/>
                <a:ea typeface="Karma Bold"/>
                <a:cs typeface="Karma Bold"/>
                <a:sym typeface="Karma Bold"/>
              </a:rPr>
              <a:t>Sharing learning with other #BeeWell schools on key themes, </a:t>
            </a:r>
            <a:r>
              <a:rPr lang="en-US" sz="1069" b="1" u="sng">
                <a:solidFill>
                  <a:srgbClr val="073655"/>
                </a:solidFill>
                <a:latin typeface="Georgia"/>
                <a:ea typeface="Karma Bold"/>
                <a:cs typeface="Karma Bold"/>
                <a:sym typeface="Karma Bold"/>
                <a:hlinkClick r:id="rId24" tooltip="https://beewellprogramme.org/exploring-the-theme-of-school-belonging-with-altrincham-grammar-school-for-girls/"/>
              </a:rPr>
              <a:t>for example school belonging</a:t>
            </a:r>
            <a:r>
              <a:rPr lang="en-US" sz="1069" b="1">
                <a:solidFill>
                  <a:srgbClr val="073655"/>
                </a:solidFill>
                <a:latin typeface="Georgia"/>
                <a:ea typeface="Karma"/>
                <a:cs typeface="Karma"/>
                <a:sym typeface="Karma"/>
              </a:rPr>
              <a:t>.</a:t>
            </a:r>
          </a:p>
        </p:txBody>
      </p:sp>
      <p:sp>
        <p:nvSpPr>
          <p:cNvPr id="29" name="Freeform 85">
            <a:extLst>
              <a:ext uri="{FF2B5EF4-FFF2-40B4-BE49-F238E27FC236}">
                <a16:creationId xmlns:a16="http://schemas.microsoft.com/office/drawing/2014/main" id="{3912C4A8-9FF9-4CFD-100E-29360F93E655}"/>
              </a:ext>
            </a:extLst>
          </p:cNvPr>
          <p:cNvSpPr/>
          <p:nvPr/>
        </p:nvSpPr>
        <p:spPr>
          <a:xfrm rot="7925791" flipH="1">
            <a:off x="-657823" y="-664063"/>
            <a:ext cx="2687245" cy="2129642"/>
          </a:xfrm>
          <a:custGeom>
            <a:avLst/>
            <a:gdLst/>
            <a:ahLst/>
            <a:cxnLst/>
            <a:rect l="l" t="t" r="r" b="b"/>
            <a:pathLst>
              <a:path w="4030868" h="3194463">
                <a:moveTo>
                  <a:pt x="4030868" y="0"/>
                </a:moveTo>
                <a:lnTo>
                  <a:pt x="0" y="0"/>
                </a:lnTo>
                <a:lnTo>
                  <a:pt x="0" y="3194463"/>
                </a:lnTo>
                <a:lnTo>
                  <a:pt x="4030868" y="3194463"/>
                </a:lnTo>
                <a:lnTo>
                  <a:pt x="4030868"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GB" sz="1200"/>
          </a:p>
        </p:txBody>
      </p:sp>
      <p:sp>
        <p:nvSpPr>
          <p:cNvPr id="31" name="Freeform 86">
            <a:extLst>
              <a:ext uri="{FF2B5EF4-FFF2-40B4-BE49-F238E27FC236}">
                <a16:creationId xmlns:a16="http://schemas.microsoft.com/office/drawing/2014/main" id="{4384E581-29DF-9BA8-B90F-B470BB47A174}"/>
              </a:ext>
            </a:extLst>
          </p:cNvPr>
          <p:cNvSpPr/>
          <p:nvPr/>
        </p:nvSpPr>
        <p:spPr>
          <a:xfrm>
            <a:off x="177390" y="94290"/>
            <a:ext cx="841382" cy="1147987"/>
          </a:xfrm>
          <a:custGeom>
            <a:avLst/>
            <a:gdLst/>
            <a:ahLst/>
            <a:cxnLst/>
            <a:rect l="l" t="t" r="r" b="b"/>
            <a:pathLst>
              <a:path w="1262073" h="1721981">
                <a:moveTo>
                  <a:pt x="0" y="0"/>
                </a:moveTo>
                <a:lnTo>
                  <a:pt x="1262073" y="0"/>
                </a:lnTo>
                <a:lnTo>
                  <a:pt x="1262073" y="1721980"/>
                </a:lnTo>
                <a:lnTo>
                  <a:pt x="0" y="1721980"/>
                </a:lnTo>
                <a:lnTo>
                  <a:pt x="0" y="0"/>
                </a:lnTo>
                <a:close/>
              </a:path>
            </a:pathLst>
          </a:custGeom>
          <a:blipFill>
            <a:blip r:embed="rId26"/>
            <a:stretch>
              <a:fillRect/>
            </a:stretch>
          </a:blipFill>
        </p:spPr>
        <p:txBody>
          <a:bodyPr/>
          <a:lstStyle/>
          <a:p>
            <a:endParaRPr lang="en-GB" sz="1200"/>
          </a:p>
        </p:txBody>
      </p:sp>
    </p:spTree>
    <p:extLst>
      <p:ext uri="{BB962C8B-B14F-4D97-AF65-F5344CB8AC3E}">
        <p14:creationId xmlns:p14="http://schemas.microsoft.com/office/powerpoint/2010/main" val="945623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400C79-44A2-A2E5-3207-9FD0ACAFE722}"/>
              </a:ext>
            </a:extLst>
          </p:cNvPr>
          <p:cNvPicPr>
            <a:picLocks noChangeAspect="1"/>
          </p:cNvPicPr>
          <p:nvPr/>
        </p:nvPicPr>
        <p:blipFill>
          <a:blip r:embed="rId2"/>
          <a:stretch>
            <a:fillRect/>
          </a:stretch>
        </p:blipFill>
        <p:spPr>
          <a:xfrm>
            <a:off x="0" y="3406"/>
            <a:ext cx="12192000" cy="6851188"/>
          </a:xfrm>
          <a:prstGeom prst="rect">
            <a:avLst/>
          </a:prstGeom>
        </p:spPr>
      </p:pic>
    </p:spTree>
    <p:extLst>
      <p:ext uri="{BB962C8B-B14F-4D97-AF65-F5344CB8AC3E}">
        <p14:creationId xmlns:p14="http://schemas.microsoft.com/office/powerpoint/2010/main" val="205167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2F3E95-3B94-D5FE-4B37-EB21702D5930}"/>
              </a:ext>
            </a:extLst>
          </p:cNvPr>
          <p:cNvPicPr>
            <a:picLocks noChangeAspect="1"/>
          </p:cNvPicPr>
          <p:nvPr/>
        </p:nvPicPr>
        <p:blipFill>
          <a:blip r:embed="rId2"/>
          <a:stretch>
            <a:fillRect/>
          </a:stretch>
        </p:blipFill>
        <p:spPr>
          <a:xfrm>
            <a:off x="0" y="176804"/>
            <a:ext cx="12192000" cy="6199592"/>
          </a:xfrm>
          <a:prstGeom prst="rect">
            <a:avLst/>
          </a:prstGeom>
        </p:spPr>
      </p:pic>
    </p:spTree>
    <p:extLst>
      <p:ext uri="{BB962C8B-B14F-4D97-AF65-F5344CB8AC3E}">
        <p14:creationId xmlns:p14="http://schemas.microsoft.com/office/powerpoint/2010/main" val="657898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84FB83-CAF2-478D-FBD2-DB93476D8D0B}"/>
              </a:ext>
            </a:extLst>
          </p:cNvPr>
          <p:cNvPicPr>
            <a:picLocks noChangeAspect="1"/>
          </p:cNvPicPr>
          <p:nvPr/>
        </p:nvPicPr>
        <p:blipFill>
          <a:blip r:embed="rId2"/>
          <a:stretch>
            <a:fillRect/>
          </a:stretch>
        </p:blipFill>
        <p:spPr>
          <a:xfrm>
            <a:off x="0" y="83137"/>
            <a:ext cx="12192000" cy="6691727"/>
          </a:xfrm>
          <a:prstGeom prst="rect">
            <a:avLst/>
          </a:prstGeom>
        </p:spPr>
      </p:pic>
    </p:spTree>
    <p:extLst>
      <p:ext uri="{BB962C8B-B14F-4D97-AF65-F5344CB8AC3E}">
        <p14:creationId xmlns:p14="http://schemas.microsoft.com/office/powerpoint/2010/main" val="1117539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77AA5D-BF44-6094-8BB8-1ABFD481C29C}"/>
              </a:ext>
            </a:extLst>
          </p:cNvPr>
          <p:cNvPicPr>
            <a:picLocks noChangeAspect="1"/>
          </p:cNvPicPr>
          <p:nvPr/>
        </p:nvPicPr>
        <p:blipFill>
          <a:blip r:embed="rId2"/>
          <a:stretch>
            <a:fillRect/>
          </a:stretch>
        </p:blipFill>
        <p:spPr>
          <a:xfrm>
            <a:off x="140795" y="0"/>
            <a:ext cx="11910411" cy="6858000"/>
          </a:xfrm>
          <a:prstGeom prst="rect">
            <a:avLst/>
          </a:prstGeom>
        </p:spPr>
      </p:pic>
    </p:spTree>
    <p:extLst>
      <p:ext uri="{BB962C8B-B14F-4D97-AF65-F5344CB8AC3E}">
        <p14:creationId xmlns:p14="http://schemas.microsoft.com/office/powerpoint/2010/main" val="1403967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9A2B56-D0DD-7F49-A618-A3E7A88D44BD}"/>
              </a:ext>
            </a:extLst>
          </p:cNvPr>
          <p:cNvPicPr>
            <a:picLocks noChangeAspect="1"/>
          </p:cNvPicPr>
          <p:nvPr/>
        </p:nvPicPr>
        <p:blipFill>
          <a:blip r:embed="rId2"/>
          <a:stretch>
            <a:fillRect/>
          </a:stretch>
        </p:blipFill>
        <p:spPr>
          <a:xfrm>
            <a:off x="0" y="41000"/>
            <a:ext cx="12192000" cy="6776000"/>
          </a:xfrm>
          <a:prstGeom prst="rect">
            <a:avLst/>
          </a:prstGeom>
        </p:spPr>
      </p:pic>
    </p:spTree>
    <p:extLst>
      <p:ext uri="{BB962C8B-B14F-4D97-AF65-F5344CB8AC3E}">
        <p14:creationId xmlns:p14="http://schemas.microsoft.com/office/powerpoint/2010/main" val="3892734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7CEE08-643C-99D7-C4B2-FFC6508E7952}"/>
              </a:ext>
            </a:extLst>
          </p:cNvPr>
          <p:cNvPicPr>
            <a:picLocks noChangeAspect="1"/>
          </p:cNvPicPr>
          <p:nvPr/>
        </p:nvPicPr>
        <p:blipFill>
          <a:blip r:embed="rId2"/>
          <a:stretch>
            <a:fillRect/>
          </a:stretch>
        </p:blipFill>
        <p:spPr>
          <a:xfrm>
            <a:off x="0" y="249195"/>
            <a:ext cx="12192000" cy="6359611"/>
          </a:xfrm>
          <a:prstGeom prst="rect">
            <a:avLst/>
          </a:prstGeom>
        </p:spPr>
      </p:pic>
    </p:spTree>
    <p:extLst>
      <p:ext uri="{BB962C8B-B14F-4D97-AF65-F5344CB8AC3E}">
        <p14:creationId xmlns:p14="http://schemas.microsoft.com/office/powerpoint/2010/main" val="1507450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E45895-912A-8CEB-2E7A-2B55432BED2B}"/>
              </a:ext>
            </a:extLst>
          </p:cNvPr>
          <p:cNvPicPr>
            <a:picLocks noChangeAspect="1"/>
          </p:cNvPicPr>
          <p:nvPr/>
        </p:nvPicPr>
        <p:blipFill>
          <a:blip r:embed="rId2"/>
          <a:stretch>
            <a:fillRect/>
          </a:stretch>
        </p:blipFill>
        <p:spPr>
          <a:xfrm>
            <a:off x="26182" y="0"/>
            <a:ext cx="12139635" cy="6858000"/>
          </a:xfrm>
          <a:prstGeom prst="rect">
            <a:avLst/>
          </a:prstGeom>
        </p:spPr>
      </p:pic>
    </p:spTree>
    <p:extLst>
      <p:ext uri="{BB962C8B-B14F-4D97-AF65-F5344CB8AC3E}">
        <p14:creationId xmlns:p14="http://schemas.microsoft.com/office/powerpoint/2010/main" val="134890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6F82C1-BBAA-0D63-D127-3D6E72E34B70}"/>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3504338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D5DCBB-8A59-162C-7719-6844A9DC2279}"/>
              </a:ext>
            </a:extLst>
          </p:cNvPr>
          <p:cNvPicPr>
            <a:picLocks noChangeAspect="1"/>
          </p:cNvPicPr>
          <p:nvPr/>
        </p:nvPicPr>
        <p:blipFill>
          <a:blip r:embed="rId2"/>
          <a:stretch>
            <a:fillRect/>
          </a:stretch>
        </p:blipFill>
        <p:spPr>
          <a:xfrm>
            <a:off x="11084" y="0"/>
            <a:ext cx="12169833" cy="6858000"/>
          </a:xfrm>
          <a:prstGeom prst="rect">
            <a:avLst/>
          </a:prstGeom>
        </p:spPr>
      </p:pic>
    </p:spTree>
    <p:extLst>
      <p:ext uri="{BB962C8B-B14F-4D97-AF65-F5344CB8AC3E}">
        <p14:creationId xmlns:p14="http://schemas.microsoft.com/office/powerpoint/2010/main" val="1528242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54FA-489B-C934-AEDF-068A0A906ED7}"/>
              </a:ext>
            </a:extLst>
          </p:cNvPr>
          <p:cNvSpPr>
            <a:spLocks noGrp="1"/>
          </p:cNvSpPr>
          <p:nvPr>
            <p:ph type="title"/>
          </p:nvPr>
        </p:nvSpPr>
        <p:spPr>
          <a:xfrm>
            <a:off x="554484" y="3140968"/>
            <a:ext cx="4813976" cy="1143000"/>
          </a:xfrm>
        </p:spPr>
        <p:txBody>
          <a:bodyPr/>
          <a:lstStyle/>
          <a:p>
            <a:r>
              <a:rPr lang="en-US" dirty="0">
                <a:solidFill>
                  <a:srgbClr val="FCE8A6"/>
                </a:solidFill>
                <a:latin typeface="Georgia"/>
                <a:cs typeface="Arial"/>
              </a:rPr>
              <a:t>Next steps &amp; timeline </a:t>
            </a:r>
            <a:r>
              <a:rPr lang="en-US">
                <a:solidFill>
                  <a:srgbClr val="FCE8A6"/>
                </a:solidFill>
                <a:latin typeface="Georgia"/>
                <a:cs typeface="Arial"/>
              </a:rPr>
              <a:t>for 2026/27</a:t>
            </a:r>
            <a:endParaRPr lang="en-US">
              <a:solidFill>
                <a:srgbClr val="FCE8A6"/>
              </a:solidFill>
            </a:endParaRPr>
          </a:p>
        </p:txBody>
      </p:sp>
    </p:spTree>
    <p:extLst>
      <p:ext uri="{BB962C8B-B14F-4D97-AF65-F5344CB8AC3E}">
        <p14:creationId xmlns:p14="http://schemas.microsoft.com/office/powerpoint/2010/main" val="919203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6C099C-CFCE-C081-0DE3-28B0084CEA59}"/>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7D4C7095-F593-1C98-46C9-52F401984022}"/>
              </a:ext>
            </a:extLst>
          </p:cNvPr>
          <p:cNvPicPr>
            <a:picLocks noChangeAspect="1"/>
          </p:cNvPicPr>
          <p:nvPr/>
        </p:nvPicPr>
        <p:blipFill>
          <a:blip r:embed="rId2"/>
          <a:stretch>
            <a:fillRect/>
          </a:stretch>
        </p:blipFill>
        <p:spPr>
          <a:xfrm>
            <a:off x="-2906" y="137547"/>
            <a:ext cx="11513303" cy="6595820"/>
          </a:xfrm>
          <a:prstGeom prst="rect">
            <a:avLst/>
          </a:prstGeom>
        </p:spPr>
      </p:pic>
    </p:spTree>
    <p:extLst>
      <p:ext uri="{BB962C8B-B14F-4D97-AF65-F5344CB8AC3E}">
        <p14:creationId xmlns:p14="http://schemas.microsoft.com/office/powerpoint/2010/main" val="2595001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0B29E-72AF-6E66-25B1-5AE058426092}"/>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5A3FFD44-A1DA-BFE3-BA73-5E113E37A92F}"/>
              </a:ext>
            </a:extLst>
          </p:cNvPr>
          <p:cNvPicPr>
            <a:picLocks noChangeAspect="1"/>
          </p:cNvPicPr>
          <p:nvPr/>
        </p:nvPicPr>
        <p:blipFill>
          <a:blip r:embed="rId2"/>
          <a:stretch>
            <a:fillRect/>
          </a:stretch>
        </p:blipFill>
        <p:spPr>
          <a:xfrm>
            <a:off x="329634" y="0"/>
            <a:ext cx="10215376" cy="6858000"/>
          </a:xfrm>
          <a:prstGeom prst="rect">
            <a:avLst/>
          </a:prstGeom>
        </p:spPr>
      </p:pic>
    </p:spTree>
    <p:extLst>
      <p:ext uri="{BB962C8B-B14F-4D97-AF65-F5344CB8AC3E}">
        <p14:creationId xmlns:p14="http://schemas.microsoft.com/office/powerpoint/2010/main" val="2951779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3CE5-A267-7D93-200E-741506CC1876}"/>
              </a:ext>
            </a:extLst>
          </p:cNvPr>
          <p:cNvSpPr>
            <a:spLocks noGrp="1"/>
          </p:cNvSpPr>
          <p:nvPr>
            <p:ph type="title"/>
          </p:nvPr>
        </p:nvSpPr>
        <p:spPr>
          <a:xfrm>
            <a:off x="2646755" y="570832"/>
            <a:ext cx="8733674" cy="1143000"/>
          </a:xfrm>
        </p:spPr>
        <p:txBody>
          <a:bodyPr/>
          <a:lstStyle/>
          <a:p>
            <a:r>
              <a:rPr lang="en-US">
                <a:latin typeface="Georgia"/>
                <a:cs typeface="Arial"/>
              </a:rPr>
              <a:t>Bespoke timelines for alternative provisions and pupil referral units</a:t>
            </a:r>
            <a:endParaRPr lang="en-US"/>
          </a:p>
        </p:txBody>
      </p:sp>
      <p:sp>
        <p:nvSpPr>
          <p:cNvPr id="4" name="Content Placeholder 2">
            <a:extLst>
              <a:ext uri="{FF2B5EF4-FFF2-40B4-BE49-F238E27FC236}">
                <a16:creationId xmlns:a16="http://schemas.microsoft.com/office/drawing/2014/main" id="{CF5479F2-542A-1D23-7918-7D72B4C6AE15}"/>
              </a:ext>
            </a:extLst>
          </p:cNvPr>
          <p:cNvSpPr txBox="1">
            <a:spLocks/>
          </p:cNvSpPr>
          <p:nvPr/>
        </p:nvSpPr>
        <p:spPr bwMode="auto">
          <a:xfrm>
            <a:off x="2651449" y="1959138"/>
            <a:ext cx="9112453" cy="39129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defRPr/>
            </a:pPr>
            <a:r>
              <a:rPr lang="en-GB">
                <a:solidFill>
                  <a:srgbClr val="023554"/>
                </a:solidFill>
                <a:latin typeface="Georgia"/>
                <a:cs typeface="Arial"/>
              </a:rPr>
              <a:t>We work directly with alternative provisions and pupil referral units on a timeline to take part that works for you to hear from as many pupils as you can, and that works within the school timeline. </a:t>
            </a:r>
          </a:p>
          <a:p>
            <a:pPr marL="457200" indent="-457200">
              <a:defRPr/>
            </a:pPr>
            <a:r>
              <a:rPr lang="en-GB">
                <a:solidFill>
                  <a:srgbClr val="023554"/>
                </a:solidFill>
                <a:latin typeface="Georgia"/>
                <a:cs typeface="Arial"/>
              </a:rPr>
              <a:t>Please contact us directly on when you would like to deliver the survey, and we'll help you work backwards to arrange data sharing and opt-out forms. </a:t>
            </a:r>
            <a:endParaRPr lang="en-GB">
              <a:solidFill>
                <a:srgbClr val="023554"/>
              </a:solidFill>
              <a:latin typeface="Georgia"/>
            </a:endParaRPr>
          </a:p>
          <a:p>
            <a:pPr marL="457200" indent="-457200">
              <a:defRPr/>
            </a:pPr>
            <a:r>
              <a:rPr lang="en-GB">
                <a:solidFill>
                  <a:srgbClr val="023554"/>
                </a:solidFill>
                <a:latin typeface="Georgia"/>
                <a:cs typeface="Arial"/>
              </a:rPr>
              <a:t>Remember APs and PRUs can take part up until 11th December 2026. </a:t>
            </a:r>
            <a:endParaRPr lang="en-GB">
              <a:solidFill>
                <a:srgbClr val="023554"/>
              </a:solidFill>
              <a:latin typeface="Georgia"/>
            </a:endParaRPr>
          </a:p>
          <a:p>
            <a:pPr marL="857250" lvl="1">
              <a:buFont typeface="Courier New" pitchFamily="34" charset="0"/>
              <a:buChar char="o"/>
              <a:defRPr/>
            </a:pPr>
            <a:endParaRPr lang="en-GB" sz="2400">
              <a:solidFill>
                <a:srgbClr val="023554"/>
              </a:solidFill>
              <a:latin typeface="Georgia"/>
            </a:endParaRPr>
          </a:p>
          <a:p>
            <a:pPr marL="857250" lvl="1">
              <a:buFont typeface="Courier New" pitchFamily="34" charset="0"/>
              <a:buChar char="o"/>
              <a:defRPr/>
            </a:pPr>
            <a:endParaRPr lang="en-GB" sz="2400">
              <a:solidFill>
                <a:srgbClr val="023554"/>
              </a:solidFill>
              <a:latin typeface="Georgia"/>
            </a:endParaRPr>
          </a:p>
          <a:p>
            <a:pPr marL="457200" indent="-457200">
              <a:defRPr/>
            </a:pPr>
            <a:endParaRPr lang="en-GB" sz="2400" b="1">
              <a:solidFill>
                <a:srgbClr val="023554"/>
              </a:solidFill>
              <a:latin typeface="Georgia"/>
            </a:endParaRPr>
          </a:p>
          <a:p>
            <a:pPr marL="457200" indent="-457200">
              <a:defRPr/>
            </a:pPr>
            <a:endParaRPr lang="en-GB" sz="2400" b="1">
              <a:solidFill>
                <a:srgbClr val="023554"/>
              </a:solidFill>
              <a:latin typeface="Georgia"/>
            </a:endParaRPr>
          </a:p>
        </p:txBody>
      </p:sp>
    </p:spTree>
    <p:extLst>
      <p:ext uri="{BB962C8B-B14F-4D97-AF65-F5344CB8AC3E}">
        <p14:creationId xmlns:p14="http://schemas.microsoft.com/office/powerpoint/2010/main" val="178694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3CE5-A267-7D93-200E-741506CC1876}"/>
              </a:ext>
            </a:extLst>
          </p:cNvPr>
          <p:cNvSpPr>
            <a:spLocks noGrp="1"/>
          </p:cNvSpPr>
          <p:nvPr>
            <p:ph type="title"/>
          </p:nvPr>
        </p:nvSpPr>
        <p:spPr>
          <a:xfrm>
            <a:off x="2608009" y="1087442"/>
            <a:ext cx="8733674" cy="1143000"/>
          </a:xfrm>
        </p:spPr>
        <p:txBody>
          <a:bodyPr/>
          <a:lstStyle/>
          <a:p>
            <a:r>
              <a:rPr lang="en-US">
                <a:latin typeface="Georgia"/>
                <a:cs typeface="Arial"/>
              </a:rPr>
              <a:t>For special schools, alternative provisions and pupil referral units surveying additional year groups </a:t>
            </a:r>
            <a:endParaRPr lang="en-US"/>
          </a:p>
        </p:txBody>
      </p:sp>
      <p:sp>
        <p:nvSpPr>
          <p:cNvPr id="4" name="Content Placeholder 2">
            <a:extLst>
              <a:ext uri="{FF2B5EF4-FFF2-40B4-BE49-F238E27FC236}">
                <a16:creationId xmlns:a16="http://schemas.microsoft.com/office/drawing/2014/main" id="{28456C97-1EF1-7994-30BF-3E183F7155AB}"/>
              </a:ext>
            </a:extLst>
          </p:cNvPr>
          <p:cNvSpPr txBox="1">
            <a:spLocks/>
          </p:cNvSpPr>
          <p:nvPr/>
        </p:nvSpPr>
        <p:spPr bwMode="auto">
          <a:xfrm>
            <a:off x="2612703" y="2669477"/>
            <a:ext cx="9112453" cy="39129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defRPr/>
            </a:pPr>
            <a:r>
              <a:rPr lang="en-GB">
                <a:solidFill>
                  <a:srgbClr val="023554"/>
                </a:solidFill>
                <a:latin typeface="Georgia"/>
                <a:cs typeface="Arial"/>
              </a:rPr>
              <a:t>You will need to send out </a:t>
            </a:r>
            <a:r>
              <a:rPr lang="en-GB" b="1" u="sng">
                <a:solidFill>
                  <a:srgbClr val="023554"/>
                </a:solidFill>
                <a:latin typeface="Georgia"/>
                <a:cs typeface="Arial"/>
              </a:rPr>
              <a:t>bespoke versions </a:t>
            </a:r>
            <a:r>
              <a:rPr lang="en-GB">
                <a:solidFill>
                  <a:srgbClr val="023554"/>
                </a:solidFill>
                <a:latin typeface="Georgia"/>
                <a:cs typeface="Arial"/>
              </a:rPr>
              <a:t>of the #BeeWell opt-out forms to parent/carers of those taking part. Please make sure to let us know ASAP if you have not already, if you plan to survey additional year groups.</a:t>
            </a:r>
          </a:p>
          <a:p>
            <a:pPr marL="857250" lvl="1">
              <a:buFont typeface="Courier New" pitchFamily="34" charset="0"/>
              <a:buChar char="o"/>
              <a:defRPr/>
            </a:pPr>
            <a:endParaRPr lang="en-GB" sz="2400">
              <a:solidFill>
                <a:srgbClr val="023554"/>
              </a:solidFill>
              <a:latin typeface="Georgia"/>
            </a:endParaRPr>
          </a:p>
          <a:p>
            <a:pPr marL="857250" lvl="1">
              <a:buFont typeface="Courier New" pitchFamily="34" charset="0"/>
              <a:buChar char="o"/>
              <a:defRPr/>
            </a:pPr>
            <a:endParaRPr lang="en-GB" sz="2400">
              <a:solidFill>
                <a:srgbClr val="023554"/>
              </a:solidFill>
              <a:latin typeface="Georgia"/>
            </a:endParaRPr>
          </a:p>
          <a:p>
            <a:pPr marL="457200" indent="-457200">
              <a:defRPr/>
            </a:pPr>
            <a:endParaRPr lang="en-GB" sz="2400" b="1">
              <a:solidFill>
                <a:srgbClr val="023554"/>
              </a:solidFill>
              <a:latin typeface="Georgia"/>
            </a:endParaRPr>
          </a:p>
          <a:p>
            <a:pPr marL="457200" indent="-457200">
              <a:defRPr/>
            </a:pPr>
            <a:endParaRPr lang="en-GB" sz="2400" b="1">
              <a:solidFill>
                <a:srgbClr val="023554"/>
              </a:solidFill>
              <a:latin typeface="Georgia"/>
            </a:endParaRPr>
          </a:p>
        </p:txBody>
      </p:sp>
    </p:spTree>
    <p:extLst>
      <p:ext uri="{BB962C8B-B14F-4D97-AF65-F5344CB8AC3E}">
        <p14:creationId xmlns:p14="http://schemas.microsoft.com/office/powerpoint/2010/main" val="310989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3CE5-A267-7D93-200E-741506CC1876}"/>
              </a:ext>
            </a:extLst>
          </p:cNvPr>
          <p:cNvSpPr>
            <a:spLocks noGrp="1"/>
          </p:cNvSpPr>
          <p:nvPr>
            <p:ph type="title"/>
          </p:nvPr>
        </p:nvSpPr>
        <p:spPr>
          <a:xfrm>
            <a:off x="2504687" y="2561"/>
            <a:ext cx="8733674" cy="1143000"/>
          </a:xfrm>
        </p:spPr>
        <p:txBody>
          <a:bodyPr/>
          <a:lstStyle/>
          <a:p>
            <a:r>
              <a:rPr lang="en-US">
                <a:latin typeface="Georgia"/>
                <a:cs typeface="Arial"/>
              </a:rPr>
              <a:t>Summary – key next steps</a:t>
            </a:r>
            <a:endParaRPr lang="en-US"/>
          </a:p>
        </p:txBody>
      </p:sp>
      <p:sp>
        <p:nvSpPr>
          <p:cNvPr id="4" name="Content Placeholder 2">
            <a:extLst>
              <a:ext uri="{FF2B5EF4-FFF2-40B4-BE49-F238E27FC236}">
                <a16:creationId xmlns:a16="http://schemas.microsoft.com/office/drawing/2014/main" id="{CF5479F2-542A-1D23-7918-7D72B4C6AE15}"/>
              </a:ext>
            </a:extLst>
          </p:cNvPr>
          <p:cNvSpPr txBox="1">
            <a:spLocks/>
          </p:cNvSpPr>
          <p:nvPr/>
        </p:nvSpPr>
        <p:spPr bwMode="auto">
          <a:xfrm>
            <a:off x="2503819" y="938013"/>
            <a:ext cx="9337574" cy="56816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defRPr/>
            </a:pPr>
            <a:r>
              <a:rPr lang="en-GB" sz="2400" b="1" dirty="0">
                <a:solidFill>
                  <a:srgbClr val="023554"/>
                </a:solidFill>
                <a:latin typeface="Georgia"/>
                <a:cs typeface="Arial"/>
              </a:rPr>
              <a:t>Opt-out forms</a:t>
            </a:r>
            <a:r>
              <a:rPr lang="en-GB" sz="2400" dirty="0">
                <a:solidFill>
                  <a:srgbClr val="023554"/>
                </a:solidFill>
                <a:latin typeface="Georgia"/>
                <a:cs typeface="Arial"/>
              </a:rPr>
              <a:t> must be sent-out to parent/carers of Years 7, 9 </a:t>
            </a:r>
            <a:r>
              <a:rPr lang="en-GB" sz="2400">
                <a:solidFill>
                  <a:srgbClr val="023554"/>
                </a:solidFill>
                <a:latin typeface="Georgia"/>
                <a:cs typeface="Arial"/>
              </a:rPr>
              <a:t>and 10. The deadline to send </a:t>
            </a:r>
            <a:r>
              <a:rPr lang="en-GB" sz="2400" dirty="0">
                <a:solidFill>
                  <a:srgbClr val="023554"/>
                </a:solidFill>
                <a:latin typeface="Georgia"/>
                <a:cs typeface="Arial"/>
              </a:rPr>
              <a:t>these out so you can start surveying </a:t>
            </a:r>
            <a:r>
              <a:rPr lang="en-GB" sz="2400">
                <a:solidFill>
                  <a:srgbClr val="023554"/>
                </a:solidFill>
                <a:latin typeface="Georgia"/>
                <a:cs typeface="Arial"/>
              </a:rPr>
              <a:t>from 12th Oct is </a:t>
            </a:r>
            <a:r>
              <a:rPr lang="en-GB" sz="2400" b="1">
                <a:solidFill>
                  <a:srgbClr val="023554"/>
                </a:solidFill>
                <a:latin typeface="Georgia"/>
                <a:cs typeface="Arial"/>
              </a:rPr>
              <a:t>tomorrow, the 16th September. </a:t>
            </a:r>
            <a:r>
              <a:rPr lang="en-GB" sz="2400">
                <a:solidFill>
                  <a:srgbClr val="023554"/>
                </a:solidFill>
                <a:latin typeface="Georgia"/>
                <a:cs typeface="Arial"/>
              </a:rPr>
              <a:t>Parent/carers then have two weeks to opt-out their child. If you have already sent out the forms, please </a:t>
            </a:r>
            <a:r>
              <a:rPr lang="en-GB" sz="2400" dirty="0">
                <a:solidFill>
                  <a:srgbClr val="023554"/>
                </a:solidFill>
                <a:latin typeface="Georgia"/>
                <a:cs typeface="Arial"/>
              </a:rPr>
              <a:t>let us know by emailing </a:t>
            </a:r>
            <a:r>
              <a:rPr lang="en-GB" sz="2400" dirty="0">
                <a:solidFill>
                  <a:srgbClr val="023554"/>
                </a:solidFill>
                <a:latin typeface="Georgia"/>
                <a:cs typeface="Arial"/>
                <a:hlinkClick r:id="rId2"/>
              </a:rPr>
              <a:t>beewell@manchester.ac.uk</a:t>
            </a:r>
            <a:r>
              <a:rPr lang="en-GB" sz="2400" dirty="0">
                <a:solidFill>
                  <a:srgbClr val="023554"/>
                </a:solidFill>
                <a:latin typeface="Georgia"/>
                <a:cs typeface="Arial"/>
              </a:rPr>
              <a:t>. </a:t>
            </a:r>
            <a:endParaRPr lang="en-GB" sz="2400" dirty="0">
              <a:solidFill>
                <a:srgbClr val="023554"/>
              </a:solidFill>
              <a:latin typeface="Georgia"/>
            </a:endParaRPr>
          </a:p>
          <a:p>
            <a:pPr marL="857250" lvl="1">
              <a:buFont typeface="Courier New" pitchFamily="34" charset="0"/>
              <a:buChar char="o"/>
              <a:defRPr/>
            </a:pPr>
            <a:r>
              <a:rPr lang="en-GB" sz="2000">
                <a:solidFill>
                  <a:srgbClr val="023554"/>
                </a:solidFill>
                <a:latin typeface="Georgia"/>
                <a:cs typeface="Arial"/>
              </a:rPr>
              <a:t>If you can't send them out by tomorrow, let us know and we'll provide a form with a new deadline, but this will mean you have to start surveying later in the window.</a:t>
            </a:r>
            <a:endParaRPr lang="en-GB" sz="2000">
              <a:solidFill>
                <a:srgbClr val="023554"/>
              </a:solidFill>
              <a:latin typeface="Georgia"/>
            </a:endParaRPr>
          </a:p>
          <a:p>
            <a:pPr marL="457200" indent="-457200">
              <a:defRPr/>
            </a:pPr>
            <a:r>
              <a:rPr lang="en-GB" sz="2400" b="1">
                <a:solidFill>
                  <a:srgbClr val="023554"/>
                </a:solidFill>
                <a:latin typeface="Georgia"/>
                <a:cs typeface="Arial"/>
              </a:rPr>
              <a:t>Data sharing agreements</a:t>
            </a:r>
            <a:r>
              <a:rPr lang="en-GB" sz="2400">
                <a:solidFill>
                  <a:srgbClr val="023554"/>
                </a:solidFill>
                <a:latin typeface="Georgia"/>
                <a:cs typeface="Arial"/>
              </a:rPr>
              <a:t> and processes must be completed by special school surveying additional year groups, independent schools, alternative provisions and pupil referral units.</a:t>
            </a:r>
            <a:endParaRPr lang="en-GB" sz="2400">
              <a:solidFill>
                <a:srgbClr val="023554"/>
              </a:solidFill>
              <a:latin typeface="Georgia"/>
            </a:endParaRPr>
          </a:p>
          <a:p>
            <a:pPr marL="457200" indent="-457200">
              <a:defRPr/>
            </a:pPr>
            <a:r>
              <a:rPr lang="en-GB" sz="2400" b="1">
                <a:solidFill>
                  <a:srgbClr val="023554"/>
                </a:solidFill>
                <a:latin typeface="Georgia"/>
                <a:cs typeface="Arial"/>
              </a:rPr>
              <a:t>Pupil password lists</a:t>
            </a:r>
            <a:r>
              <a:rPr lang="en-GB" sz="2400">
                <a:solidFill>
                  <a:srgbClr val="023554"/>
                </a:solidFill>
                <a:latin typeface="Georgia"/>
                <a:cs typeface="Arial"/>
              </a:rPr>
              <a:t> will be sent from the w/c 5th Oct, you will need to call us for a password to open the </a:t>
            </a:r>
            <a:r>
              <a:rPr lang="en-GB" sz="2400" dirty="0">
                <a:solidFill>
                  <a:srgbClr val="023554"/>
                </a:solidFill>
                <a:latin typeface="Georgia"/>
                <a:cs typeface="Arial"/>
              </a:rPr>
              <a:t>file.</a:t>
            </a:r>
            <a:endParaRPr lang="en-GB" sz="2400" dirty="0">
              <a:solidFill>
                <a:srgbClr val="023554"/>
              </a:solidFill>
              <a:latin typeface="Georgia"/>
            </a:endParaRPr>
          </a:p>
          <a:p>
            <a:pPr marL="457200" indent="-457200">
              <a:defRPr/>
            </a:pPr>
            <a:r>
              <a:rPr lang="en-GB" sz="2400">
                <a:solidFill>
                  <a:srgbClr val="023554"/>
                </a:solidFill>
                <a:latin typeface="Georgia"/>
                <a:cs typeface="Arial"/>
              </a:rPr>
              <a:t>The survey window is </a:t>
            </a:r>
            <a:r>
              <a:rPr lang="en-GB" sz="2400" b="1">
                <a:solidFill>
                  <a:srgbClr val="023554"/>
                </a:solidFill>
                <a:latin typeface="Georgia"/>
                <a:cs typeface="Arial"/>
              </a:rPr>
              <a:t>12th October to the 27th November.</a:t>
            </a:r>
          </a:p>
          <a:p>
            <a:pPr marL="457200" indent="-457200">
              <a:defRPr/>
            </a:pPr>
            <a:endParaRPr lang="en-GB" sz="2400" b="1">
              <a:solidFill>
                <a:srgbClr val="023554"/>
              </a:solidFill>
              <a:latin typeface="Georgia"/>
            </a:endParaRPr>
          </a:p>
        </p:txBody>
      </p:sp>
    </p:spTree>
    <p:extLst>
      <p:ext uri="{BB962C8B-B14F-4D97-AF65-F5344CB8AC3E}">
        <p14:creationId xmlns:p14="http://schemas.microsoft.com/office/powerpoint/2010/main" val="129920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F7EC4B-813F-CAC1-6680-2DDD12190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F0458D-41BA-9ECC-A98F-2B5E7240DF8C}"/>
              </a:ext>
            </a:extLst>
          </p:cNvPr>
          <p:cNvSpPr>
            <a:spLocks noGrp="1"/>
          </p:cNvSpPr>
          <p:nvPr>
            <p:ph type="title"/>
          </p:nvPr>
        </p:nvSpPr>
        <p:spPr>
          <a:xfrm>
            <a:off x="2504687" y="334400"/>
            <a:ext cx="8733674" cy="1143000"/>
          </a:xfrm>
        </p:spPr>
        <p:txBody>
          <a:bodyPr/>
          <a:lstStyle/>
          <a:p>
            <a:r>
              <a:rPr lang="en-US" dirty="0">
                <a:latin typeface="Georgia"/>
                <a:cs typeface="Arial"/>
              </a:rPr>
              <a:t>What else is coming up from #BeeWell this year?</a:t>
            </a:r>
            <a:endParaRPr lang="en-US" dirty="0"/>
          </a:p>
        </p:txBody>
      </p:sp>
      <p:sp>
        <p:nvSpPr>
          <p:cNvPr id="4" name="Content Placeholder 2">
            <a:extLst>
              <a:ext uri="{FF2B5EF4-FFF2-40B4-BE49-F238E27FC236}">
                <a16:creationId xmlns:a16="http://schemas.microsoft.com/office/drawing/2014/main" id="{B07B14CB-58AE-99C3-CEBC-99D391A14306}"/>
              </a:ext>
            </a:extLst>
          </p:cNvPr>
          <p:cNvSpPr txBox="1">
            <a:spLocks/>
          </p:cNvSpPr>
          <p:nvPr/>
        </p:nvSpPr>
        <p:spPr bwMode="auto">
          <a:xfrm>
            <a:off x="2503819" y="1711132"/>
            <a:ext cx="9337574" cy="56816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defRPr/>
            </a:pPr>
            <a:r>
              <a:rPr lang="en-GB" sz="2400" dirty="0">
                <a:solidFill>
                  <a:srgbClr val="023554"/>
                </a:solidFill>
                <a:latin typeface="Georgia"/>
                <a:cs typeface="Arial"/>
              </a:rPr>
              <a:t>Funding opportunity for youth-led responses to the #BeeWell data, open until 20th October 2026: </a:t>
            </a:r>
            <a:r>
              <a:rPr lang="en-GB" sz="2400" dirty="0">
                <a:solidFill>
                  <a:srgbClr val="023554"/>
                </a:solidFill>
                <a:latin typeface="Georgia"/>
                <a:cs typeface="Arial"/>
                <a:hlinkClick r:id="rId2"/>
              </a:rPr>
              <a:t>Applications open for our GM youth-led action fund! - #BeeWell</a:t>
            </a:r>
            <a:r>
              <a:rPr lang="en-GB" sz="2400" dirty="0">
                <a:solidFill>
                  <a:srgbClr val="023554"/>
                </a:solidFill>
                <a:latin typeface="Georgia"/>
                <a:cs typeface="Arial"/>
              </a:rPr>
              <a:t>.</a:t>
            </a:r>
          </a:p>
          <a:p>
            <a:pPr marL="457200" indent="-457200">
              <a:defRPr/>
            </a:pPr>
            <a:r>
              <a:rPr lang="en-GB" sz="2400" dirty="0">
                <a:solidFill>
                  <a:srgbClr val="023554"/>
                </a:solidFill>
                <a:latin typeface="Georgia"/>
                <a:cs typeface="Arial"/>
              </a:rPr>
              <a:t>We will continue our in-person #BeeWell Young Researchers Programme 2026/27 and have spaces for even more schools to get involved!</a:t>
            </a:r>
            <a:endParaRPr lang="en-GB" dirty="0"/>
          </a:p>
          <a:p>
            <a:pPr marL="457200" indent="-457200">
              <a:defRPr/>
            </a:pPr>
            <a:r>
              <a:rPr lang="en-GB" sz="2400" dirty="0">
                <a:solidFill>
                  <a:srgbClr val="023554"/>
                </a:solidFill>
                <a:latin typeface="Georgia"/>
                <a:cs typeface="Arial"/>
              </a:rPr>
              <a:t>Refreshing the #BeeWell programme for our next phase, 2027-2030. Have your say on survey content and improvements for future delivery of #BeeWell. </a:t>
            </a:r>
          </a:p>
          <a:p>
            <a:pPr marL="457200" indent="-457200">
              <a:defRPr/>
            </a:pPr>
            <a:endParaRPr lang="en-GB" sz="2400" dirty="0">
              <a:solidFill>
                <a:srgbClr val="023554"/>
              </a:solidFill>
              <a:latin typeface="Georgia"/>
              <a:cs typeface="Arial"/>
            </a:endParaRPr>
          </a:p>
        </p:txBody>
      </p:sp>
    </p:spTree>
    <p:extLst>
      <p:ext uri="{BB962C8B-B14F-4D97-AF65-F5344CB8AC3E}">
        <p14:creationId xmlns:p14="http://schemas.microsoft.com/office/powerpoint/2010/main" val="411108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976A2-D2AE-35AA-5E78-2062E1186F7A}"/>
              </a:ext>
            </a:extLst>
          </p:cNvPr>
          <p:cNvSpPr>
            <a:spLocks noGrp="1"/>
          </p:cNvSpPr>
          <p:nvPr>
            <p:ph type="title"/>
          </p:nvPr>
        </p:nvSpPr>
        <p:spPr/>
        <p:txBody>
          <a:bodyPr/>
          <a:lstStyle/>
          <a:p>
            <a:r>
              <a:rPr lang="en-US" sz="4800">
                <a:latin typeface="Georgia"/>
                <a:cs typeface="Arial"/>
              </a:rPr>
              <a:t>Any questions?</a:t>
            </a:r>
            <a:endParaRPr lang="en-US" sz="4800"/>
          </a:p>
        </p:txBody>
      </p:sp>
    </p:spTree>
    <p:extLst>
      <p:ext uri="{BB962C8B-B14F-4D97-AF65-F5344CB8AC3E}">
        <p14:creationId xmlns:p14="http://schemas.microsoft.com/office/powerpoint/2010/main" val="4279721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ape&#10;&#10;Description automatically generated">
            <a:extLst>
              <a:ext uri="{FF2B5EF4-FFF2-40B4-BE49-F238E27FC236}">
                <a16:creationId xmlns:a16="http://schemas.microsoft.com/office/drawing/2014/main" id="{53C33F8A-46C0-1F45-B51F-6B22821C352B}"/>
              </a:ext>
            </a:extLst>
          </p:cNvPr>
          <p:cNvPicPr>
            <a:picLocks noChangeAspect="1"/>
          </p:cNvPicPr>
          <p:nvPr/>
        </p:nvPicPr>
        <p:blipFill>
          <a:blip r:embed="rId2">
            <a:alphaModFix amt="23000"/>
            <a:extLst>
              <a:ext uri="{28A0092B-C50C-407E-A947-70E740481C1C}">
                <a14:useLocalDpi xmlns:a14="http://schemas.microsoft.com/office/drawing/2010/main" val="0"/>
              </a:ext>
            </a:extLst>
          </a:blip>
          <a:stretch>
            <a:fillRect/>
          </a:stretch>
        </p:blipFill>
        <p:spPr>
          <a:xfrm>
            <a:off x="886222" y="2046448"/>
            <a:ext cx="6966778" cy="6427685"/>
          </a:xfrm>
          <a:prstGeom prst="rect">
            <a:avLst/>
          </a:prstGeom>
        </p:spPr>
      </p:pic>
      <p:pic>
        <p:nvPicPr>
          <p:cNvPr id="3" name="Picture 2">
            <a:extLst>
              <a:ext uri="{FF2B5EF4-FFF2-40B4-BE49-F238E27FC236}">
                <a16:creationId xmlns:a16="http://schemas.microsoft.com/office/drawing/2014/main" id="{FF25D16D-EE57-2843-A236-A02EBA27707B}"/>
              </a:ext>
            </a:extLst>
          </p:cNvPr>
          <p:cNvPicPr>
            <a:picLocks noChangeAspect="1"/>
          </p:cNvPicPr>
          <p:nvPr/>
        </p:nvPicPr>
        <p:blipFill rotWithShape="1">
          <a:blip r:embed="rId3">
            <a:extLst>
              <a:ext uri="{28A0092B-C50C-407E-A947-70E740481C1C}">
                <a14:useLocalDpi xmlns:a14="http://schemas.microsoft.com/office/drawing/2010/main" val="0"/>
              </a:ext>
            </a:extLst>
          </a:blip>
          <a:srcRect r="7168" b="38466"/>
          <a:stretch/>
        </p:blipFill>
        <p:spPr>
          <a:xfrm>
            <a:off x="2098401" y="2276474"/>
            <a:ext cx="4793362" cy="4579883"/>
          </a:xfrm>
          <a:prstGeom prst="rect">
            <a:avLst/>
          </a:prstGeom>
        </p:spPr>
      </p:pic>
      <p:sp>
        <p:nvSpPr>
          <p:cNvPr id="4" name="TextBox 3">
            <a:extLst>
              <a:ext uri="{FF2B5EF4-FFF2-40B4-BE49-F238E27FC236}">
                <a16:creationId xmlns:a16="http://schemas.microsoft.com/office/drawing/2014/main" id="{11495CA1-6566-5FF4-F6D8-6604DEA5F3EA}"/>
              </a:ext>
            </a:extLst>
          </p:cNvPr>
          <p:cNvSpPr txBox="1"/>
          <p:nvPr/>
        </p:nvSpPr>
        <p:spPr>
          <a:xfrm>
            <a:off x="2539602" y="738823"/>
            <a:ext cx="8722362" cy="707886"/>
          </a:xfrm>
          <a:prstGeom prst="rect">
            <a:avLst/>
          </a:prstGeom>
          <a:noFill/>
        </p:spPr>
        <p:txBody>
          <a:bodyPr wrap="square" lIns="91440" tIns="45720" rIns="91440" bIns="45720" rtlCol="0" anchor="t">
            <a:spAutoFit/>
          </a:bodyPr>
          <a:lstStyle/>
          <a:p>
            <a:r>
              <a:rPr lang="en-US" sz="4000" b="1">
                <a:solidFill>
                  <a:schemeClr val="accent2"/>
                </a:solidFill>
                <a:latin typeface="Georgia"/>
                <a:cs typeface="Arial"/>
              </a:rPr>
              <a:t>Thank you! </a:t>
            </a:r>
            <a:endParaRPr lang="en-GB" sz="4000" b="1">
              <a:solidFill>
                <a:schemeClr val="accent2"/>
              </a:solidFill>
            </a:endParaRPr>
          </a:p>
        </p:txBody>
      </p:sp>
      <p:pic>
        <p:nvPicPr>
          <p:cNvPr id="2" name="Picture 1">
            <a:extLst>
              <a:ext uri="{FF2B5EF4-FFF2-40B4-BE49-F238E27FC236}">
                <a16:creationId xmlns:a16="http://schemas.microsoft.com/office/drawing/2014/main" id="{33AF75A4-BEEA-3A2C-2A55-300B0FB01605}"/>
              </a:ext>
            </a:extLst>
          </p:cNvPr>
          <p:cNvPicPr>
            <a:picLocks noChangeAspect="1"/>
          </p:cNvPicPr>
          <p:nvPr/>
        </p:nvPicPr>
        <p:blipFill>
          <a:blip r:embed="rId4"/>
          <a:stretch>
            <a:fillRect/>
          </a:stretch>
        </p:blipFill>
        <p:spPr>
          <a:xfrm>
            <a:off x="6501720" y="2474913"/>
            <a:ext cx="5690960" cy="4390118"/>
          </a:xfrm>
          <a:prstGeom prst="rect">
            <a:avLst/>
          </a:prstGeom>
        </p:spPr>
      </p:pic>
    </p:spTree>
    <p:extLst>
      <p:ext uri="{BB962C8B-B14F-4D97-AF65-F5344CB8AC3E}">
        <p14:creationId xmlns:p14="http://schemas.microsoft.com/office/powerpoint/2010/main" val="17962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hat Works?">
  <a:themeElements>
    <a:clrScheme name="Custom 8">
      <a:dk1>
        <a:srgbClr val="000000"/>
      </a:dk1>
      <a:lt1>
        <a:srgbClr val="FFFFFF"/>
      </a:lt1>
      <a:dk2>
        <a:srgbClr val="E2CD00"/>
      </a:dk2>
      <a:lt2>
        <a:srgbClr val="F4CFC2"/>
      </a:lt2>
      <a:accent1>
        <a:srgbClr val="C8E5DE"/>
      </a:accent1>
      <a:accent2>
        <a:srgbClr val="023554"/>
      </a:accent2>
      <a:accent3>
        <a:srgbClr val="F8DAEA"/>
      </a:accent3>
      <a:accent4>
        <a:srgbClr val="FCE8A6"/>
      </a:accent4>
      <a:accent5>
        <a:srgbClr val="52509B"/>
      </a:accent5>
      <a:accent6>
        <a:srgbClr val="E65D9C"/>
      </a:accent6>
      <a:hlink>
        <a:srgbClr val="66BB93"/>
      </a:hlink>
      <a:folHlink>
        <a:srgbClr val="EE757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C9E5DF"/>
      </a:accent1>
      <a:accent2>
        <a:srgbClr val="073655"/>
      </a:accent2>
      <a:accent3>
        <a:srgbClr val="F9DBEB"/>
      </a:accent3>
      <a:accent4>
        <a:srgbClr val="FDE8A7"/>
      </a:accent4>
      <a:accent5>
        <a:srgbClr val="EE7674"/>
      </a:accent5>
      <a:accent6>
        <a:srgbClr val="E2CF00"/>
      </a:accent6>
      <a:hlink>
        <a:srgbClr val="073655"/>
      </a:hlink>
      <a:folHlink>
        <a:srgbClr val="F9DBEB"/>
      </a:folHlink>
    </a:clrScheme>
    <a:fontScheme name="Custom 1">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9849faa-cd4b-4512-913f-d15d470788f7">
      <Terms xmlns="http://schemas.microsoft.com/office/infopath/2007/PartnerControls"/>
    </lcf76f155ced4ddcb4097134ff3c332f>
    <TaxCatchAll xmlns="55d3ebfe-24c5-47bb-bd60-d81555d42cb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ED72D4397AC2409B34B7BF27D7F520" ma:contentTypeVersion="10" ma:contentTypeDescription="Create a new document." ma:contentTypeScope="" ma:versionID="bcedfbc11207eddc4f0a20495ae62ad5">
  <xsd:schema xmlns:xsd="http://www.w3.org/2001/XMLSchema" xmlns:xs="http://www.w3.org/2001/XMLSchema" xmlns:p="http://schemas.microsoft.com/office/2006/metadata/properties" xmlns:ns2="99849faa-cd4b-4512-913f-d15d470788f7" xmlns:ns3="55d3ebfe-24c5-47bb-bd60-d81555d42cb5" targetNamespace="http://schemas.microsoft.com/office/2006/metadata/properties" ma:root="true" ma:fieldsID="0bb136a1e79ac4b156916ec811d9630d" ns2:_="" ns3:_="">
    <xsd:import namespace="99849faa-cd4b-4512-913f-d15d470788f7"/>
    <xsd:import namespace="55d3ebfe-24c5-47bb-bd60-d81555d42c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849faa-cd4b-4512-913f-d15d470788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d63537c-d192-4dc4-bb87-a5632b1c768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5d3ebfe-24c5-47bb-bd60-d81555d42cb5"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39d70ba-1c4f-478b-9a91-1c7f233b4748}" ma:internalName="TaxCatchAll" ma:showField="CatchAllData" ma:web="55d3ebfe-24c5-47bb-bd60-d81555d42c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5A121C-7001-459A-B5CA-C46E86EDD128}">
  <ds:schemaRefs>
    <ds:schemaRef ds:uri="http://schemas.microsoft.com/sharepoint/v3/contenttype/forms"/>
  </ds:schemaRefs>
</ds:datastoreItem>
</file>

<file path=customXml/itemProps2.xml><?xml version="1.0" encoding="utf-8"?>
<ds:datastoreItem xmlns:ds="http://schemas.openxmlformats.org/officeDocument/2006/customXml" ds:itemID="{8C518A22-3306-49D7-9BF7-7AB2ABEB6F01}">
  <ds:schemaRefs>
    <ds:schemaRef ds:uri="http://schemas.microsoft.com/office/2006/metadata/properties"/>
    <ds:schemaRef ds:uri="http://schemas.microsoft.com/office/infopath/2007/PartnerControls"/>
    <ds:schemaRef ds:uri="99849faa-cd4b-4512-913f-d15d470788f7"/>
    <ds:schemaRef ds:uri="55d3ebfe-24c5-47bb-bd60-d81555d42cb5"/>
  </ds:schemaRefs>
</ds:datastoreItem>
</file>

<file path=customXml/itemProps3.xml><?xml version="1.0" encoding="utf-8"?>
<ds:datastoreItem xmlns:ds="http://schemas.openxmlformats.org/officeDocument/2006/customXml" ds:itemID="{46846241-6A1E-4DD6-935A-E113B315EE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849faa-cd4b-4512-913f-d15d470788f7"/>
    <ds:schemaRef ds:uri="55d3ebfe-24c5-47bb-bd60-d81555d42c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1243</Words>
  <Application>Microsoft Office PowerPoint</Application>
  <PresentationFormat>Widescreen</PresentationFormat>
  <Paragraphs>113</Paragraphs>
  <Slides>25</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Arial</vt:lpstr>
      <vt:lpstr>Calibri</vt:lpstr>
      <vt:lpstr>Courier New</vt:lpstr>
      <vt:lpstr>Georgia</vt:lpstr>
      <vt:lpstr>What Works?</vt:lpstr>
      <vt:lpstr>Office Theme</vt:lpstr>
      <vt:lpstr>#BeeWell 2026/27  Schools Kick-off Session </vt:lpstr>
      <vt:lpstr>Agenda</vt:lpstr>
      <vt:lpstr>Housekeeping </vt:lpstr>
      <vt:lpstr>What is #BeeWell?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 &amp; timeline for 2026/27</vt:lpstr>
      <vt:lpstr>PowerPoint Presentation</vt:lpstr>
      <vt:lpstr>PowerPoint Presentation</vt:lpstr>
      <vt:lpstr>Bespoke timelines for alternative provisions and pupil referral units</vt:lpstr>
      <vt:lpstr>For special schools, alternative provisions and pupil referral units surveying additional year groups </vt:lpstr>
      <vt:lpstr>Summary – key next steps</vt:lpstr>
      <vt:lpstr>What else is coming up from #BeeWell this year?</vt:lpstr>
      <vt:lpstr>Any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Hibbert, Amy</cp:lastModifiedBy>
  <cp:revision>207</cp:revision>
  <dcterms:created xsi:type="dcterms:W3CDTF">2026-07-30T09:08:12Z</dcterms:created>
  <dcterms:modified xsi:type="dcterms:W3CDTF">2026-09-16T07:29:57Z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0x01010017ED72D4397AC2409B34B7BF27D7F520</vt:lpwstr>
  </property>
  <property fmtid="{D5CDD505-2E9C-101B-9397-08002B2CF9AE}" pid="3" name="MediaServiceImageTags">
    <vt:lpwstr/>
  </property>
</Properties>
</file>