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4"/>
    <p:sldMasterId id="2147483679" r:id="rId5"/>
  </p:sldMasterIdLst>
  <p:notesMasterIdLst>
    <p:notesMasterId r:id="rId14"/>
  </p:notesMasterIdLst>
  <p:handoutMasterIdLst>
    <p:handoutMasterId r:id="rId15"/>
  </p:handoutMasterIdLst>
  <p:sldIdLst>
    <p:sldId id="297" r:id="rId6"/>
    <p:sldId id="299" r:id="rId7"/>
    <p:sldId id="328" r:id="rId8"/>
    <p:sldId id="333" r:id="rId9"/>
    <p:sldId id="311" r:id="rId10"/>
    <p:sldId id="344" r:id="rId11"/>
    <p:sldId id="355" r:id="rId12"/>
    <p:sldId id="317" r:id="rId13"/>
  </p:sldIdLst>
  <p:sldSz cx="12192000" cy="6858000"/>
  <p:notesSz cx="6797675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ck Tait" initials="NT" lastIdx="2" clrIdx="0">
    <p:extLst>
      <p:ext uri="{19B8F6BF-5375-455C-9EA6-DF929625EA0E}">
        <p15:presenceInfo xmlns:p15="http://schemas.microsoft.com/office/powerpoint/2012/main" userId="S::Nick.Tait@annafreud.org::9543e9f8-7e52-47f7-87b0-895934d41c1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E2E2"/>
    <a:srgbClr val="9ECEC3"/>
    <a:srgbClr val="023554"/>
    <a:srgbClr val="EF7675"/>
    <a:srgbClr val="1C6DB5"/>
    <a:srgbClr val="66BC93"/>
    <a:srgbClr val="9B614B"/>
    <a:srgbClr val="69A0D3"/>
    <a:srgbClr val="BCE4EE"/>
    <a:srgbClr val="1473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228CB4-C5D9-A6A0-5427-DE95C8E7A962}" v="28" dt="2026-02-03T13:56:37.048"/>
    <p1510:client id="{9D9839A6-9EBF-311C-8384-B85B2D70681B}" v="22" dt="2026-02-03T14:17:10.7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29" autoAdjust="0"/>
    <p:restoredTop sz="94686"/>
  </p:normalViewPr>
  <p:slideViewPr>
    <p:cSldViewPr>
      <p:cViewPr varScale="1">
        <p:scale>
          <a:sx n="59" d="100"/>
          <a:sy n="59" d="100"/>
        </p:scale>
        <p:origin x="976" y="5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howGuides="1">
      <p:cViewPr varScale="1">
        <p:scale>
          <a:sx n="127" d="100"/>
          <a:sy n="127" d="100"/>
        </p:scale>
        <p:origin x="512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1697472-68F3-8743-8B48-2743B14183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00B5A47-2FA4-1E4D-B4D9-654EB042AD7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0D0C01-F35E-5E4A-B4B3-87418193CF3B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D0901A-345C-E84D-9B33-4A5FE8E5D6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688BFF-BED7-3040-ACFC-97E7D2D03AF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B90C26-8CAD-0D42-96CD-D54D54EFD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8166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ECCAEB-7496-4C12-9A08-526B0D813A46}" type="datetimeFigureOut">
              <a:rPr lang="en-GB" smtClean="0"/>
              <a:pPr/>
              <a:t>11/02/2026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E8D4E6-F64F-4999-AC2A-A008E685C04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2246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outlook.office.com/book/BeeWell11SchoolConsultations2026@annafreud.org/?ismsaljsauthenabled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rgbClr val="002060"/>
              </a:solidFill>
              <a:latin typeface="Arial"/>
              <a:ea typeface="Calibri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E8D4E6-F64F-4999-AC2A-A008E685C045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5061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https://outlook.office.com/book/BeeWell11SchoolConsultations2026@annafreud.org/?ismsaljsauthenabled"/>
              </a:rPr>
              <a:t>https://outlook.office.com/book/BeeWell11SchoolConsultations2026@annafreud.org/?ismsaljsauthenabled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E8D4E6-F64F-4999-AC2A-A008E685C045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3467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771" y="260648"/>
            <a:ext cx="11111737" cy="1143000"/>
          </a:xfrm>
        </p:spPr>
        <p:txBody>
          <a:bodyPr/>
          <a:lstStyle>
            <a:lvl1pPr>
              <a:defRPr sz="3600">
                <a:solidFill>
                  <a:srgbClr val="023554"/>
                </a:solidFill>
                <a:latin typeface="Georgia" panose="02040502050405020303" pitchFamily="18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579" y="1484785"/>
            <a:ext cx="11125721" cy="4824535"/>
          </a:xfrm>
        </p:spPr>
        <p:txBody>
          <a:bodyPr/>
          <a:lstStyle>
            <a:lvl1pPr>
              <a:defRPr sz="2800">
                <a:solidFill>
                  <a:srgbClr val="023554"/>
                </a:solidFill>
                <a:latin typeface="Georgia" panose="02040502050405020303" pitchFamily="18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>
              <a:defRPr sz="2400">
                <a:solidFill>
                  <a:srgbClr val="023554"/>
                </a:solidFill>
                <a:latin typeface="Georgia" panose="02040502050405020303" pitchFamily="18" charset="0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>
              <a:defRPr sz="2400">
                <a:solidFill>
                  <a:srgbClr val="023554"/>
                </a:solidFill>
                <a:latin typeface="Georgia" panose="02040502050405020303" pitchFamily="18" charset="0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>
              <a:defRPr sz="2400">
                <a:solidFill>
                  <a:srgbClr val="023554"/>
                </a:solidFill>
                <a:latin typeface="Georgia" panose="02040502050405020303" pitchFamily="18" charset="0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>
              <a:defRPr sz="2400">
                <a:solidFill>
                  <a:srgbClr val="023554"/>
                </a:solidFill>
                <a:latin typeface="Georgia" panose="02040502050405020303" pitchFamily="18" charset="0"/>
                <a:ea typeface="Open Sans" panose="020B0606030504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5579" y="6428359"/>
            <a:ext cx="2997721" cy="365125"/>
          </a:xfrm>
        </p:spPr>
        <p:txBody>
          <a:bodyPr/>
          <a:lstStyle>
            <a:lvl1pPr>
              <a:defRPr>
                <a:solidFill>
                  <a:srgbClr val="023554"/>
                </a:solidFill>
                <a:latin typeface="Georgia" panose="02040502050405020303" pitchFamily="18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222B6232-AB33-4513-9527-F98CEC472D23}" type="datetimeFigureOut">
              <a:rPr lang="en-GB" smtClean="0"/>
              <a:pPr/>
              <a:t>11/02/2026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23554"/>
                </a:solidFill>
                <a:latin typeface="Georgia" panose="02040502050405020303" pitchFamily="18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23554"/>
                </a:solidFill>
                <a:latin typeface="Georgia" panose="02040502050405020303" pitchFamily="18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F758A139-7ABE-46A1-B082-C2C77667394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3332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8788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>
            <a:extLst>
              <a:ext uri="{FF2B5EF4-FFF2-40B4-BE49-F238E27FC236}">
                <a16:creationId xmlns:a16="http://schemas.microsoft.com/office/drawing/2014/main" id="{EEE7A0E7-E206-0649-AD3F-5EB5C1D6BB36}"/>
              </a:ext>
            </a:extLst>
          </p:cNvPr>
          <p:cNvSpPr/>
          <p:nvPr userDrawn="1"/>
        </p:nvSpPr>
        <p:spPr>
          <a:xfrm rot="3425738">
            <a:off x="4938463" y="-862404"/>
            <a:ext cx="9106269" cy="8200403"/>
          </a:xfrm>
          <a:custGeom>
            <a:avLst/>
            <a:gdLst>
              <a:gd name="connsiteX0" fmla="*/ 0 w 9106269"/>
              <a:gd name="connsiteY0" fmla="*/ 5170524 h 8200403"/>
              <a:gd name="connsiteX1" fmla="*/ 3345522 w 9106269"/>
              <a:gd name="connsiteY1" fmla="*/ 0 h 8200403"/>
              <a:gd name="connsiteX2" fmla="*/ 9106269 w 9106269"/>
              <a:gd name="connsiteY2" fmla="*/ 3727418 h 8200403"/>
              <a:gd name="connsiteX3" fmla="*/ 6214392 w 9106269"/>
              <a:gd name="connsiteY3" fmla="*/ 8196833 h 8200403"/>
              <a:gd name="connsiteX4" fmla="*/ 6054236 w 9106269"/>
              <a:gd name="connsiteY4" fmla="*/ 8200403 h 8200403"/>
              <a:gd name="connsiteX5" fmla="*/ 24946 w 9106269"/>
              <a:gd name="connsiteY5" fmla="*/ 5208500 h 8200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06269" h="8200403">
                <a:moveTo>
                  <a:pt x="0" y="5170524"/>
                </a:moveTo>
                <a:lnTo>
                  <a:pt x="3345522" y="0"/>
                </a:lnTo>
                <a:lnTo>
                  <a:pt x="9106269" y="3727418"/>
                </a:lnTo>
                <a:lnTo>
                  <a:pt x="6214392" y="8196833"/>
                </a:lnTo>
                <a:lnTo>
                  <a:pt x="6054236" y="8200403"/>
                </a:lnTo>
                <a:cubicBezTo>
                  <a:pt x="3499080" y="8200403"/>
                  <a:pt x="1261414" y="7002217"/>
                  <a:pt x="24946" y="5208500"/>
                </a:cubicBezTo>
                <a:close/>
              </a:path>
            </a:pathLst>
          </a:custGeom>
          <a:solidFill>
            <a:srgbClr val="9ECE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17284713-8CEF-DE4C-B3E5-5E243F36E4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072" y="2420888"/>
            <a:ext cx="2355357" cy="4437112"/>
          </a:xfrm>
          <a:prstGeom prst="rect">
            <a:avLst/>
          </a:prstGeom>
        </p:spPr>
      </p:pic>
      <p:pic>
        <p:nvPicPr>
          <p:cNvPr id="6" name="Picture 5" descr="Shape, arrow&#10;&#10;Description automatically generated">
            <a:extLst>
              <a:ext uri="{FF2B5EF4-FFF2-40B4-BE49-F238E27FC236}">
                <a16:creationId xmlns:a16="http://schemas.microsoft.com/office/drawing/2014/main" id="{62FB9B70-927A-764C-887F-21886B8F7D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00"/>
          <a:stretch/>
        </p:blipFill>
        <p:spPr>
          <a:xfrm>
            <a:off x="9310033" y="548680"/>
            <a:ext cx="2351645" cy="63093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1384" y="4869160"/>
            <a:ext cx="4608512" cy="747106"/>
          </a:xfrm>
        </p:spPr>
        <p:txBody>
          <a:bodyPr anchor="b"/>
          <a:lstStyle>
            <a:lvl1pPr marL="0" indent="0" algn="l">
              <a:buFont typeface="Arial" panose="020B0604020202020204" pitchFamily="34" charset="0"/>
              <a:buNone/>
              <a:defRPr sz="2800" b="1">
                <a:solidFill>
                  <a:srgbClr val="023554"/>
                </a:solidFill>
                <a:latin typeface="Georgia" panose="02040502050405020303" pitchFamily="18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A94FB4F-43C6-C042-AE2F-3728DD88E6C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1384" y="5706747"/>
            <a:ext cx="4608512" cy="734032"/>
          </a:xfrm>
        </p:spPr>
        <p:txBody>
          <a:bodyPr/>
          <a:lstStyle>
            <a:lvl1pPr marL="0" indent="0">
              <a:buNone/>
              <a:defRPr sz="2000">
                <a:solidFill>
                  <a:srgbClr val="023554"/>
                </a:solidFill>
                <a:latin typeface="Georgia" panose="02040502050405020303" pitchFamily="18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Name | date</a:t>
            </a:r>
            <a:endParaRPr lang="en-US" dirty="0"/>
          </a:p>
        </p:txBody>
      </p:sp>
      <p:pic>
        <p:nvPicPr>
          <p:cNvPr id="14" name="Picture 13" descr="A picture containing icon&#10;&#10;Description automatically generated">
            <a:extLst>
              <a:ext uri="{FF2B5EF4-FFF2-40B4-BE49-F238E27FC236}">
                <a16:creationId xmlns:a16="http://schemas.microsoft.com/office/drawing/2014/main" id="{C42D7C16-A134-AF47-A587-C32AF2EA2A5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434569"/>
            <a:ext cx="1728192" cy="236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698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ud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71F915A-D06D-7346-9FA2-6C2B4BF42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484" y="3140968"/>
            <a:ext cx="3309268" cy="1143000"/>
          </a:xfrm>
        </p:spPr>
        <p:txBody>
          <a:bodyPr/>
          <a:lstStyle>
            <a:lvl1pPr>
              <a:defRPr>
                <a:solidFill>
                  <a:srgbClr val="023554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3" name="Picture 2" descr="A picture containing icon&#10;&#10;Description automatically generated">
            <a:extLst>
              <a:ext uri="{FF2B5EF4-FFF2-40B4-BE49-F238E27FC236}">
                <a16:creationId xmlns:a16="http://schemas.microsoft.com/office/drawing/2014/main" id="{3C747A74-C97E-4846-A1CE-C7969A1C46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434569"/>
            <a:ext cx="1728192" cy="236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931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71F915A-D06D-7346-9FA2-6C2B4BF42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484" y="3140968"/>
            <a:ext cx="4173364" cy="1143000"/>
          </a:xfrm>
        </p:spPr>
        <p:txBody>
          <a:bodyPr/>
          <a:lstStyle>
            <a:lvl1pPr>
              <a:defRPr>
                <a:solidFill>
                  <a:srgbClr val="023554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3" name="Picture 2" descr="A picture containing icon&#10;&#10;Description automatically generated">
            <a:extLst>
              <a:ext uri="{FF2B5EF4-FFF2-40B4-BE49-F238E27FC236}">
                <a16:creationId xmlns:a16="http://schemas.microsoft.com/office/drawing/2014/main" id="{2A4C8CDC-F19A-F944-BC6A-7964BF9E95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434569"/>
            <a:ext cx="1728192" cy="236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39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 camp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71F915A-D06D-7346-9FA2-6C2B4BF42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484" y="3140968"/>
            <a:ext cx="7269708" cy="1143000"/>
          </a:xfrm>
        </p:spPr>
        <p:txBody>
          <a:bodyPr/>
          <a:lstStyle>
            <a:lvl1pPr>
              <a:defRPr>
                <a:solidFill>
                  <a:srgbClr val="023554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3" name="Picture 2" descr="A picture containing icon&#10;&#10;Description automatically generated">
            <a:extLst>
              <a:ext uri="{FF2B5EF4-FFF2-40B4-BE49-F238E27FC236}">
                <a16:creationId xmlns:a16="http://schemas.microsoft.com/office/drawing/2014/main" id="{182D8E07-7AA4-A344-9DE1-06E50112BC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434569"/>
            <a:ext cx="1728192" cy="236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516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mi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71F915A-D06D-7346-9FA2-6C2B4BF42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484" y="3140968"/>
            <a:ext cx="6189588" cy="1143000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3" name="Picture 2" descr="A picture containing icon&#10;&#10;Description automatically generated">
            <a:extLst>
              <a:ext uri="{FF2B5EF4-FFF2-40B4-BE49-F238E27FC236}">
                <a16:creationId xmlns:a16="http://schemas.microsoft.com/office/drawing/2014/main" id="{BF6BCCBF-FBFD-E846-A481-4B33041A2D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434569"/>
            <a:ext cx="1728192" cy="236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04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t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71F915A-D06D-7346-9FA2-6C2B4BF42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484" y="3140968"/>
            <a:ext cx="5857878" cy="11430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42E082E-6AC4-9B47-B794-5FC631100F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7368" y="434569"/>
            <a:ext cx="1728192" cy="2368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60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545771" y="1340768"/>
            <a:ext cx="11125529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45771" y="2564905"/>
            <a:ext cx="11125529" cy="3633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5770" y="6428359"/>
            <a:ext cx="2997529" cy="3651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023554"/>
                </a:solidFill>
                <a:latin typeface="Georgia" panose="02040502050405020303" pitchFamily="18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456A7D1D-6254-4063-974C-6A2AE04E4B91}" type="datetimeFigureOut">
              <a:rPr lang="en-GB" smtClean="0"/>
              <a:pPr/>
              <a:t>11/02/2026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708" y="6428359"/>
            <a:ext cx="3860800" cy="3651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023554"/>
                </a:solidFill>
                <a:latin typeface="Georgia" panose="02040502050405020303" pitchFamily="18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26500" y="6428359"/>
            <a:ext cx="2844800" cy="3651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023554"/>
                </a:solidFill>
                <a:latin typeface="Georgia" panose="02040502050405020303" pitchFamily="18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26878614-5F41-4702-8E44-D9C8B2874F5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3702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5" r:id="rId2"/>
  </p:sldLayoutIdLst>
  <p:txStyles>
    <p:titleStyle>
      <a:lvl1pPr algn="l" rtl="0" fontAlgn="base">
        <a:spcBef>
          <a:spcPct val="0"/>
        </a:spcBef>
        <a:spcAft>
          <a:spcPct val="0"/>
        </a:spcAft>
        <a:defRPr sz="3200" b="1" kern="1200">
          <a:solidFill>
            <a:srgbClr val="023554"/>
          </a:solidFill>
          <a:latin typeface="Georgia" panose="02040502050405020303" pitchFamily="18" charset="0"/>
          <a:ea typeface="Open Sans" panose="020B0606030504020204" pitchFamily="34" charset="0"/>
          <a:cs typeface="Arial" panose="020B0604020202020204" pitchFamily="34" charset="0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>
          <a:solidFill>
            <a:srgbClr val="023554"/>
          </a:solidFill>
          <a:latin typeface="Georgia" panose="02040502050405020303" pitchFamily="18" charset="0"/>
          <a:ea typeface="Open Sans" panose="020B0606030504020204" pitchFamily="34" charset="0"/>
          <a:cs typeface="Arial" panose="020B0604020202020204" pitchFamily="34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rgbClr val="023554"/>
          </a:solidFill>
          <a:latin typeface="Georgia" panose="02040502050405020303" pitchFamily="18" charset="0"/>
          <a:ea typeface="Open Sans" panose="020B0606030504020204" pitchFamily="34" charset="0"/>
          <a:cs typeface="Arial" panose="020B0604020202020204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>
          <a:solidFill>
            <a:srgbClr val="023554"/>
          </a:solidFill>
          <a:latin typeface="Georgia" panose="02040502050405020303" pitchFamily="18" charset="0"/>
          <a:ea typeface="Open Sans" panose="020B0606030504020204" pitchFamily="34" charset="0"/>
          <a:cs typeface="Arial" panose="020B0604020202020204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rgbClr val="023554"/>
          </a:solidFill>
          <a:latin typeface="Georgia" panose="02040502050405020303" pitchFamily="18" charset="0"/>
          <a:ea typeface="Open Sans" panose="020B0606030504020204" pitchFamily="34" charset="0"/>
          <a:cs typeface="Arial" panose="020B0604020202020204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800" kern="1200">
          <a:solidFill>
            <a:srgbClr val="023554"/>
          </a:solidFill>
          <a:latin typeface="Georgia" panose="02040502050405020303" pitchFamily="18" charset="0"/>
          <a:ea typeface="Open Sans" panose="020B060603050402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554484" y="134076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54484" y="2564905"/>
            <a:ext cx="10972800" cy="3633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4484" y="6428359"/>
            <a:ext cx="2844800" cy="3651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023554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fld id="{456A7D1D-6254-4063-974C-6A2AE04E4B91}" type="datetimeFigureOut">
              <a:rPr lang="en-GB" smtClean="0"/>
              <a:pPr/>
              <a:t>11/02/2026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96692" y="6428359"/>
            <a:ext cx="3860800" cy="3651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023554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2484" y="6428359"/>
            <a:ext cx="2844800" cy="3651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023554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fld id="{26878614-5F41-4702-8E44-D9C8B2874F5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6889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9" r:id="rId2"/>
    <p:sldLayoutId id="2147483691" r:id="rId3"/>
    <p:sldLayoutId id="2147483692" r:id="rId4"/>
    <p:sldLayoutId id="2147483693" r:id="rId5"/>
    <p:sldLayoutId id="2147483694" r:id="rId6"/>
  </p:sldLayoutIdLst>
  <p:txStyles>
    <p:titleStyle>
      <a:lvl1pPr algn="l" rtl="0" fontAlgn="base">
        <a:spcBef>
          <a:spcPct val="0"/>
        </a:spcBef>
        <a:spcAft>
          <a:spcPct val="0"/>
        </a:spcAft>
        <a:defRPr sz="3200" b="1" kern="1200">
          <a:solidFill>
            <a:srgbClr val="023554"/>
          </a:solidFill>
          <a:latin typeface="Georgia" panose="02040502050405020303" pitchFamily="18" charset="0"/>
          <a:ea typeface="+mj-ea"/>
          <a:cs typeface="Arial" pitchFamily="34" charset="0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>
          <a:solidFill>
            <a:srgbClr val="023554"/>
          </a:solidFill>
          <a:latin typeface="Georgia" panose="02040502050405020303" pitchFamily="18" charset="0"/>
          <a:ea typeface="+mn-ea"/>
          <a:cs typeface="Arial" pitchFamily="34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rgbClr val="023554"/>
          </a:solidFill>
          <a:latin typeface="Georgia" panose="02040502050405020303" pitchFamily="18" charset="0"/>
          <a:ea typeface="+mn-ea"/>
          <a:cs typeface="Arial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>
          <a:solidFill>
            <a:srgbClr val="023554"/>
          </a:solidFill>
          <a:latin typeface="Georgia" panose="02040502050405020303" pitchFamily="18" charset="0"/>
          <a:ea typeface="+mn-ea"/>
          <a:cs typeface="Arial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rgbClr val="023554"/>
          </a:solidFill>
          <a:latin typeface="Georgia" panose="02040502050405020303" pitchFamily="18" charset="0"/>
          <a:ea typeface="+mn-ea"/>
          <a:cs typeface="Arial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800" kern="1200">
          <a:solidFill>
            <a:srgbClr val="023554"/>
          </a:solidFill>
          <a:latin typeface="Georgia" panose="02040502050405020303" pitchFamily="18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outlook.office.com/book/BeeWell11SchoolConsultations2026@annafreud.org/?ismsaljsauthenabled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12D17F6-DA86-D440-9F12-D69CCCADC5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Understanding your #BeeWell Data Hive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4B700F-EB53-D94F-91A3-09C180E83C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latin typeface="Georgia"/>
                <a:ea typeface="Open Sans"/>
                <a:cs typeface="Arial"/>
              </a:rPr>
              <a:t>3rd February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513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circle&#10;&#10;Description automatically generated">
            <a:extLst>
              <a:ext uri="{FF2B5EF4-FFF2-40B4-BE49-F238E27FC236}">
                <a16:creationId xmlns:a16="http://schemas.microsoft.com/office/drawing/2014/main" id="{7858901B-E1CC-5F45-8AEB-A0881B9824D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2" b="1722"/>
          <a:stretch/>
        </p:blipFill>
        <p:spPr>
          <a:xfrm>
            <a:off x="2855640" y="0"/>
            <a:ext cx="7381218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AFA3E16-4082-401C-A28C-C326C88E9474}"/>
              </a:ext>
            </a:extLst>
          </p:cNvPr>
          <p:cNvSpPr txBox="1"/>
          <p:nvPr/>
        </p:nvSpPr>
        <p:spPr>
          <a:xfrm>
            <a:off x="3719736" y="980728"/>
            <a:ext cx="590465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023554"/>
                </a:solidFill>
                <a:latin typeface="Georgia" panose="02040502050405020303" pitchFamily="18" charset="0"/>
              </a:rPr>
              <a:t>Agenda</a:t>
            </a:r>
            <a:endParaRPr lang="en-GB" sz="2400" b="1" dirty="0">
              <a:solidFill>
                <a:srgbClr val="023554"/>
              </a:solidFill>
              <a:latin typeface="Georgia" panose="02040502050405020303" pitchFamily="18" charset="0"/>
            </a:endParaRPr>
          </a:p>
          <a:p>
            <a:endParaRPr lang="en-GB" sz="2400" dirty="0">
              <a:solidFill>
                <a:srgbClr val="023554"/>
              </a:solidFill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23554"/>
                </a:solidFill>
                <a:latin typeface="Georgia" panose="02040502050405020303" pitchFamily="18" charset="0"/>
              </a:rPr>
              <a:t>Introducing the dashboard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23554"/>
                </a:solidFill>
                <a:latin typeface="Georgia" panose="02040502050405020303" pitchFamily="18" charset="0"/>
              </a:rPr>
              <a:t>Navigating the dashboard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23554"/>
                </a:solidFill>
                <a:latin typeface="Georgia" panose="02040502050405020303" pitchFamily="18" charset="0"/>
              </a:rPr>
              <a:t>Domains and drivers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23554"/>
                </a:solidFill>
                <a:latin typeface="Georgia" panose="02040502050405020303" pitchFamily="18" charset="0"/>
              </a:rPr>
              <a:t>Visual representations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23554"/>
                </a:solidFill>
                <a:latin typeface="Georgia" panose="02040502050405020303" pitchFamily="18" charset="0"/>
              </a:rPr>
              <a:t>Q&amp;A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23554"/>
                </a:solidFill>
                <a:latin typeface="Georgia" panose="02040502050405020303" pitchFamily="18" charset="0"/>
              </a:rPr>
              <a:t>Follow up support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23554"/>
                </a:solidFill>
                <a:latin typeface="Georgia" panose="02040502050405020303" pitchFamily="18" charset="0"/>
              </a:rPr>
              <a:t>Keep in touch</a:t>
            </a:r>
          </a:p>
        </p:txBody>
      </p:sp>
    </p:spTree>
    <p:extLst>
      <p:ext uri="{BB962C8B-B14F-4D97-AF65-F5344CB8AC3E}">
        <p14:creationId xmlns:p14="http://schemas.microsoft.com/office/powerpoint/2010/main" val="1831236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53C33F8A-46C0-1F45-B51F-6B22821C352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872" y="215157"/>
            <a:ext cx="6966778" cy="6427685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609628F8-0CFE-FD46-939B-19AF9262F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Housekeeping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9F31054-B0E5-414F-82A9-3AEFD6F21881}"/>
              </a:ext>
            </a:extLst>
          </p:cNvPr>
          <p:cNvSpPr txBox="1"/>
          <p:nvPr/>
        </p:nvSpPr>
        <p:spPr>
          <a:xfrm>
            <a:off x="5591944" y="1700808"/>
            <a:ext cx="576064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023554"/>
                </a:solidFill>
                <a:latin typeface="Georgia" panose="02040502050405020303" pitchFamily="18" charset="0"/>
              </a:rPr>
              <a:t>Do</a:t>
            </a:r>
            <a:r>
              <a:rPr lang="en-GB" sz="2400" dirty="0">
                <a:solidFill>
                  <a:srgbClr val="023554"/>
                </a:solidFill>
                <a:latin typeface="Georgia" panose="02040502050405020303" pitchFamily="18" charset="0"/>
              </a:rPr>
              <a:t> keep microphones muted unless you’re speaking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023554"/>
                </a:solidFill>
                <a:latin typeface="Georgia" panose="02040502050405020303" pitchFamily="18" charset="0"/>
              </a:rPr>
              <a:t>Do</a:t>
            </a:r>
            <a:r>
              <a:rPr lang="en-GB" sz="2400" dirty="0">
                <a:solidFill>
                  <a:srgbClr val="023554"/>
                </a:solidFill>
                <a:latin typeface="Georgia" panose="02040502050405020303" pitchFamily="18" charset="0"/>
              </a:rPr>
              <a:t> use raise your hand or use the chat to ask questions</a:t>
            </a:r>
          </a:p>
          <a:p>
            <a:endParaRPr lang="en-GB" sz="2400" dirty="0">
              <a:solidFill>
                <a:srgbClr val="023554"/>
              </a:solidFill>
              <a:latin typeface="Georgia" panose="02040502050405020303" pitchFamily="18" charset="0"/>
            </a:endParaRPr>
          </a:p>
          <a:p>
            <a:r>
              <a:rPr lang="en-GB" sz="2400" b="1" dirty="0">
                <a:solidFill>
                  <a:srgbClr val="023554"/>
                </a:solidFill>
                <a:latin typeface="Georgia" panose="02040502050405020303" pitchFamily="18" charset="0"/>
              </a:rPr>
              <a:t>The session will be recorded and shared with other schools and be available on the #BeeWell website.  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9500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87995" y="124857"/>
            <a:ext cx="43799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73655"/>
                </a:solidFill>
                <a:effectLst/>
                <a:uLnTx/>
                <a:uFillTx/>
                <a:latin typeface="Georgia"/>
                <a:ea typeface="+mn-ea"/>
                <a:cs typeface="Arial"/>
              </a:rPr>
              <a:t>What is #BeeWell?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srgbClr val="073655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14040" y="804145"/>
            <a:ext cx="9449757" cy="33085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kumimoji="0" lang="en-GB" sz="1400" i="0" u="none" strike="noStrike" kern="1200" cap="none" spc="0" normalizeH="0" baseline="0" noProof="0" dirty="0">
                <a:ln>
                  <a:noFill/>
                </a:ln>
                <a:solidFill>
                  <a:srgbClr val="073655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#</a:t>
            </a:r>
            <a:r>
              <a:rPr kumimoji="0" lang="en-GB" sz="1400" i="0" u="none" strike="noStrike" kern="1200" cap="none" spc="0" normalizeH="0" baseline="0" noProof="0" dirty="0">
                <a:ln>
                  <a:noFill/>
                </a:ln>
                <a:solidFill>
                  <a:srgbClr val="073655"/>
                </a:solidFill>
                <a:effectLst/>
                <a:uLnTx/>
                <a:uFillTx/>
                <a:latin typeface="Arial"/>
                <a:ea typeface="Calibri"/>
                <a:cs typeface="Arial"/>
              </a:rPr>
              <a:t>BeeWell is a </a:t>
            </a:r>
            <a:r>
              <a:rPr lang="en-GB" sz="1400" dirty="0">
                <a:solidFill>
                  <a:srgbClr val="073655"/>
                </a:solidFill>
                <a:latin typeface="Arial"/>
                <a:ea typeface="Calibri"/>
                <a:cs typeface="Arial"/>
              </a:rPr>
              <a:t>youth centred programme that measures young people's wellbeing annually through an online survey in secondary schools. Findings are published privately to school and publicly by neighbourhood. 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en-GB" sz="1400" dirty="0">
              <a:solidFill>
                <a:srgbClr val="073655"/>
              </a:solidFill>
              <a:latin typeface="Arial"/>
              <a:ea typeface="Calibri"/>
              <a:cs typeface="Arial"/>
            </a:endParaRPr>
          </a:p>
          <a:p>
            <a:pPr>
              <a:defRPr/>
            </a:pPr>
            <a:r>
              <a:rPr lang="en-GB" sz="1400" dirty="0">
                <a:solidFill>
                  <a:srgbClr val="073655"/>
                </a:solidFill>
                <a:latin typeface="Arial"/>
                <a:ea typeface="Calibri"/>
                <a:cs typeface="Arial"/>
              </a:rPr>
              <a:t>Launched in Greater Manchester in 2019, the programme expanded into Hampshire, Isle of Wight, Portsmouth and Southampton (HIPS) in 2023. #BeeWell is a collaboration between University of Manchester and Anna Freud.</a:t>
            </a:r>
            <a:endParaRPr lang="en-GB" sz="1400" i="0" u="none" strike="noStrike" kern="1200" cap="none" spc="0" normalizeH="0" baseline="0" noProof="0" dirty="0">
              <a:ln>
                <a:noFill/>
              </a:ln>
              <a:solidFill>
                <a:srgbClr val="073655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  <a:p>
            <a:pPr>
              <a:defRPr/>
            </a:pPr>
            <a:endParaRPr lang="en-GB" sz="1400" dirty="0">
              <a:solidFill>
                <a:srgbClr val="073655"/>
              </a:solidFill>
              <a:latin typeface="Arial"/>
              <a:ea typeface="Calibri"/>
              <a:cs typeface="Arial"/>
            </a:endParaRPr>
          </a:p>
          <a:p>
            <a:pPr>
              <a:defRPr/>
            </a:pPr>
            <a:endParaRPr lang="en-GB" sz="1400" dirty="0">
              <a:solidFill>
                <a:srgbClr val="073655"/>
              </a:solidFill>
              <a:latin typeface="Arial"/>
              <a:ea typeface="Calibri"/>
              <a:cs typeface="Arial"/>
            </a:endParaRPr>
          </a:p>
          <a:p>
            <a:pPr>
              <a:defRPr/>
            </a:pPr>
            <a:endParaRPr lang="en-GB" sz="1400" dirty="0">
              <a:solidFill>
                <a:srgbClr val="003655"/>
              </a:solidFill>
              <a:ea typeface="+mn-lt"/>
              <a:cs typeface="+mn-lt"/>
            </a:endParaRPr>
          </a:p>
          <a:p>
            <a:pPr>
              <a:defRPr/>
            </a:pPr>
            <a:br>
              <a:rPr lang="en-GB" sz="19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n-GB" sz="1600" b="1" dirty="0">
              <a:solidFill>
                <a:srgbClr val="EE767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br>
              <a:rPr lang="en-GB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"/>
                <a:cs typeface="Arial"/>
              </a:rPr>
            </a:br>
            <a:br>
              <a:rPr lang="en-GB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"/>
                <a:cs typeface="Arial"/>
              </a:rPr>
            </a:br>
            <a:endParaRPr lang="en-GB" sz="1400" b="1" i="0" u="none" strike="noStrike" kern="1200" cap="none" spc="0" normalizeH="0" baseline="0" noProof="0" dirty="0">
              <a:ln>
                <a:noFill/>
              </a:ln>
              <a:solidFill>
                <a:srgbClr val="073655"/>
              </a:solidFill>
              <a:effectLst/>
              <a:uLnTx/>
              <a:uFillTx/>
              <a:latin typeface="Georgi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010050-7668-2C5E-AD03-2AF9B1C3E317}"/>
              </a:ext>
            </a:extLst>
          </p:cNvPr>
          <p:cNvSpPr txBox="1"/>
          <p:nvPr/>
        </p:nvSpPr>
        <p:spPr>
          <a:xfrm>
            <a:off x="5402181" y="1556792"/>
            <a:ext cx="6580496" cy="463203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endParaRPr lang="en-GB" sz="1400" dirty="0">
              <a:solidFill>
                <a:srgbClr val="073655"/>
              </a:solidFill>
              <a:ea typeface="Calibri"/>
              <a:cs typeface="+mn-lt"/>
            </a:endParaRPr>
          </a:p>
          <a:p>
            <a:pPr>
              <a:defRPr/>
            </a:pPr>
            <a:endParaRPr lang="en-GB" sz="1400" dirty="0">
              <a:solidFill>
                <a:srgbClr val="003655"/>
              </a:solidFill>
              <a:ea typeface="+mn-lt"/>
              <a:cs typeface="+mn-lt"/>
            </a:endParaRPr>
          </a:p>
          <a:p>
            <a:pPr>
              <a:defRPr/>
            </a:pPr>
            <a:endParaRPr lang="en-GB" sz="1400" dirty="0">
              <a:solidFill>
                <a:srgbClr val="003655"/>
              </a:solidFill>
              <a:ea typeface="+mn-lt"/>
              <a:cs typeface="+mn-lt"/>
            </a:endParaRPr>
          </a:p>
          <a:p>
            <a:pPr>
              <a:defRPr/>
            </a:pPr>
            <a:r>
              <a:rPr lang="en-GB" sz="1400" dirty="0">
                <a:solidFill>
                  <a:srgbClr val="003655"/>
                </a:solidFill>
                <a:ea typeface="+mn-lt"/>
                <a:cs typeface="+mn-lt"/>
              </a:rPr>
              <a:t>To date we have had over 63,800</a:t>
            </a:r>
            <a:r>
              <a:rPr lang="en-GB" b="1" dirty="0">
                <a:solidFill>
                  <a:srgbClr val="003655"/>
                </a:solidFill>
                <a:ea typeface="+mn-lt"/>
                <a:cs typeface="+mn-lt"/>
              </a:rPr>
              <a:t> </a:t>
            </a:r>
            <a:r>
              <a:rPr lang="en-GB" sz="1400" dirty="0">
                <a:solidFill>
                  <a:srgbClr val="003655"/>
                </a:solidFill>
                <a:ea typeface="+mn-lt"/>
                <a:cs typeface="+mn-lt"/>
              </a:rPr>
              <a:t>responses to the survey and have worked with 119 schools. </a:t>
            </a:r>
          </a:p>
          <a:p>
            <a:pPr>
              <a:defRPr/>
            </a:pPr>
            <a:endParaRPr lang="en-GB" sz="1400" dirty="0">
              <a:solidFill>
                <a:srgbClr val="003655"/>
              </a:solidFill>
              <a:ea typeface="+mn-lt"/>
              <a:cs typeface="+mn-lt"/>
            </a:endParaRPr>
          </a:p>
          <a:p>
            <a:pPr>
              <a:defRPr/>
            </a:pPr>
            <a:endParaRPr lang="en-GB" sz="1400" dirty="0">
              <a:solidFill>
                <a:srgbClr val="003655"/>
              </a:solidFill>
              <a:ea typeface="+mn-lt"/>
              <a:cs typeface="+mn-lt"/>
            </a:endParaRPr>
          </a:p>
          <a:p>
            <a:pPr>
              <a:defRPr/>
            </a:pPr>
            <a:r>
              <a:rPr lang="en-GB" sz="1400" dirty="0">
                <a:solidFill>
                  <a:srgbClr val="003655"/>
                </a:solidFill>
                <a:ea typeface="+mn-lt"/>
                <a:cs typeface="+mn-lt"/>
              </a:rPr>
              <a:t>The programme works with four key partners, to act on the results to improve wellbeing. Participating schools are offered 1:1 support in interpreting their findings.</a:t>
            </a:r>
          </a:p>
          <a:p>
            <a:pPr>
              <a:defRPr/>
            </a:pPr>
            <a:endParaRPr lang="en-GB" sz="1400" i="0" u="none" strike="noStrike" kern="1200" cap="none" spc="0" normalizeH="0" baseline="0" noProof="0" dirty="0">
              <a:ln>
                <a:noFill/>
              </a:ln>
              <a:solidFill>
                <a:srgbClr val="003655"/>
              </a:solidFill>
              <a:effectLst/>
              <a:uLnTx/>
              <a:uFillTx/>
              <a:latin typeface="Arial"/>
              <a:cs typeface="Arial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en-GB" sz="1400" dirty="0">
              <a:solidFill>
                <a:srgbClr val="FFFFFF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defRPr/>
            </a:pP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defRPr/>
            </a:pPr>
            <a:endParaRPr lang="en-GB" sz="1200" dirty="0">
              <a:solidFill>
                <a:srgbClr val="00206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defRPr/>
            </a:pPr>
            <a:br>
              <a:rPr lang="en-GB" sz="19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n-GB" sz="1600" b="1" dirty="0">
              <a:solidFill>
                <a:srgbClr val="EE767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br>
              <a:rPr lang="en-GB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"/>
                <a:cs typeface="Arial"/>
              </a:rPr>
            </a:br>
            <a:br>
              <a:rPr lang="en-GB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"/>
                <a:cs typeface="Arial"/>
              </a:rPr>
            </a:br>
            <a:endParaRPr lang="en-GB" sz="1400" b="1" i="0" u="none" strike="noStrike" kern="1200" cap="none" spc="0" normalizeH="0" baseline="0" noProof="0" dirty="0">
              <a:ln>
                <a:noFill/>
              </a:ln>
              <a:solidFill>
                <a:srgbClr val="073655"/>
              </a:solidFill>
              <a:effectLst/>
              <a:uLnTx/>
              <a:uFillTx/>
              <a:latin typeface="Georgia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B1049B3-E2CF-873D-D6D7-0D56520BAB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4174" y="2122782"/>
            <a:ext cx="2857501" cy="188806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343B707-65C2-B6A8-7439-2FC7A9E2C20C}"/>
              </a:ext>
            </a:extLst>
          </p:cNvPr>
          <p:cNvSpPr txBox="1"/>
          <p:nvPr/>
        </p:nvSpPr>
        <p:spPr>
          <a:xfrm>
            <a:off x="-2252506" y="4006509"/>
            <a:ext cx="7427933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200" b="1" dirty="0">
                <a:solidFill>
                  <a:schemeClr val="accent2"/>
                </a:solidFill>
                <a:latin typeface="Georgia"/>
                <a:cs typeface="Arial"/>
              </a:rPr>
              <a:t>The survey </a:t>
            </a:r>
            <a:endParaRPr lang="en-GB" sz="3200" b="1" dirty="0">
              <a:solidFill>
                <a:schemeClr val="accent2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2719448-D1B5-1A60-3785-09094DAE429B}"/>
              </a:ext>
            </a:extLst>
          </p:cNvPr>
          <p:cNvSpPr txBox="1"/>
          <p:nvPr/>
        </p:nvSpPr>
        <p:spPr>
          <a:xfrm>
            <a:off x="201036" y="4296930"/>
            <a:ext cx="7142859" cy="287155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R="179705" algn="ctr"/>
            <a:endParaRPr lang="en-US" sz="1600" dirty="0">
              <a:solidFill>
                <a:schemeClr val="accent2"/>
              </a:solidFill>
              <a:latin typeface="Arial"/>
              <a:ea typeface="Calibri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n-GB" sz="1400" dirty="0">
                <a:solidFill>
                  <a:srgbClr val="003655"/>
                </a:solidFill>
                <a:latin typeface="Arial"/>
                <a:ea typeface="Calibri"/>
                <a:cs typeface="Arial"/>
              </a:rPr>
              <a:t>The survey has been developed with 200 young people from 15 pathfinder schools across HIPS. </a:t>
            </a:r>
            <a:endParaRPr lang="en-US" sz="1400" dirty="0">
              <a:solidFill>
                <a:srgbClr val="000000"/>
              </a:solidFill>
              <a:latin typeface="Arial"/>
              <a:ea typeface="Calibri" panose="020F0502020204030204" pitchFamily="34" charset="0"/>
              <a:cs typeface="Arial"/>
            </a:endParaRPr>
          </a:p>
          <a:p>
            <a:pPr>
              <a:spcBef>
                <a:spcPts val="600"/>
              </a:spcBef>
            </a:pPr>
            <a:r>
              <a:rPr lang="en-GB" sz="1400" dirty="0">
                <a:solidFill>
                  <a:srgbClr val="003655"/>
                </a:solidFill>
                <a:latin typeface="Arial"/>
                <a:ea typeface="Calibri"/>
                <a:cs typeface="Arial"/>
              </a:rPr>
              <a:t>30% of the questions were tailored to fit local priorities, informed by young people’s feedback. </a:t>
            </a:r>
            <a:endParaRPr lang="en-GB" sz="1400" dirty="0">
              <a:solidFill>
                <a:srgbClr val="000000"/>
              </a:solidFill>
              <a:latin typeface="Arial"/>
              <a:ea typeface="Calibri"/>
              <a:cs typeface="Arial"/>
            </a:endParaRP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GB" sz="1400" dirty="0">
                <a:solidFill>
                  <a:srgbClr val="003655"/>
                </a:solidFill>
                <a:latin typeface="Arial"/>
                <a:ea typeface="Calibri"/>
                <a:cs typeface="Arial"/>
              </a:rPr>
              <a:t>Young people in non-mainstream schools were able to complete a short version of the survey, these answers will form part of your dashboard.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GB" sz="1400" dirty="0">
                <a:solidFill>
                  <a:srgbClr val="003655"/>
                </a:solidFill>
                <a:latin typeface="Arial"/>
                <a:ea typeface="Calibri"/>
                <a:cs typeface="Arial"/>
              </a:rPr>
              <a:t>If students in your school completed a symbol version of the survey, these findings will be shared with you via a PDF report. </a:t>
            </a:r>
            <a:endParaRPr lang="en-US" sz="1600" dirty="0">
              <a:solidFill>
                <a:schemeClr val="accent2"/>
              </a:solidFill>
              <a:latin typeface="Arial"/>
              <a:ea typeface="Calibri"/>
              <a:cs typeface="Times New Roman"/>
            </a:endParaRPr>
          </a:p>
          <a:p>
            <a:pPr marR="179705" algn="ctr"/>
            <a:endParaRPr lang="en-US" sz="1600" dirty="0">
              <a:solidFill>
                <a:schemeClr val="accent2"/>
              </a:solidFill>
              <a:latin typeface="Arial"/>
              <a:ea typeface="Calibri"/>
              <a:cs typeface="Times New Roman"/>
            </a:endParaRPr>
          </a:p>
          <a:p>
            <a:endParaRPr lang="en-US" sz="1100" dirty="0">
              <a:solidFill>
                <a:schemeClr val="accent2"/>
              </a:solidFill>
              <a:latin typeface="Aptos"/>
              <a:ea typeface="Calibri"/>
              <a:cs typeface="Times New Roman"/>
            </a:endParaRPr>
          </a:p>
        </p:txBody>
      </p:sp>
      <p:pic>
        <p:nvPicPr>
          <p:cNvPr id="22" name="Picture 21" descr="A comparison of a health and driver's license&#10;&#10;Description automatically generated">
            <a:extLst>
              <a:ext uri="{FF2B5EF4-FFF2-40B4-BE49-F238E27FC236}">
                <a16:creationId xmlns:a16="http://schemas.microsoft.com/office/drawing/2014/main" id="{F6E42A18-6FBA-53FE-09B4-4A86E78763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9928" y="4293618"/>
            <a:ext cx="4779903" cy="2562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77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0FBDA-7741-A74D-8289-360FD9790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dashboard – the #BeeWell Data Hive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A8D873-467E-0A4B-ACB7-7125C9C0D3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dashboard was designed with support from school leaders</a:t>
            </a:r>
          </a:p>
          <a:p>
            <a:pPr marL="0" indent="0">
              <a:buNone/>
            </a:pPr>
            <a:r>
              <a:rPr lang="en-US" dirty="0"/>
              <a:t>The dashboard includes:</a:t>
            </a:r>
          </a:p>
          <a:p>
            <a:r>
              <a:rPr lang="en-GB" dirty="0"/>
              <a:t>A particular focus on the domains and drivers that are priorities for schools</a:t>
            </a:r>
          </a:p>
          <a:p>
            <a:r>
              <a:rPr lang="en-GB" dirty="0"/>
              <a:t>Signposting of results for your school’s ‘statistical neighbours’ within HIPS</a:t>
            </a:r>
          </a:p>
          <a:p>
            <a:r>
              <a:rPr lang="en-GB" dirty="0"/>
              <a:t>Use of both intuitive data visualisations and data tables</a:t>
            </a:r>
          </a:p>
          <a:p>
            <a:r>
              <a:rPr lang="en-GB" dirty="0"/>
              <a:t>The ability to explore data trends at different levels of granularity</a:t>
            </a:r>
          </a:p>
          <a:p>
            <a:r>
              <a:rPr lang="en-GB" dirty="0"/>
              <a:t>The ability to compare, side by side, the scores of different groups for some measures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996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0FBDA-7741-A74D-8289-360FD9790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Accessing your report: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A8D873-467E-0A4B-ACB7-7125C9C0D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4725144"/>
            <a:ext cx="11311061" cy="4824535"/>
          </a:xfrm>
        </p:spPr>
        <p:txBody>
          <a:bodyPr/>
          <a:lstStyle/>
          <a:p>
            <a:r>
              <a:rPr lang="en-US" sz="2400" b="1" dirty="0"/>
              <a:t>Requires log in and password which were sent to schools on 31</a:t>
            </a:r>
            <a:r>
              <a:rPr lang="en-US" sz="2400" b="1" baseline="30000" dirty="0"/>
              <a:t>st</a:t>
            </a:r>
            <a:r>
              <a:rPr lang="en-US" sz="2400" b="1" dirty="0"/>
              <a:t> January 2025</a:t>
            </a:r>
          </a:p>
          <a:p>
            <a:pPr marL="0" indent="0">
              <a:buNone/>
            </a:pPr>
            <a:r>
              <a:rPr lang="en-US" sz="2400" b="1" dirty="0"/>
              <a:t>If you’re having problems accessing your report contact hiow.beewell@hants.gov.uk</a:t>
            </a:r>
            <a:endParaRPr lang="en-US" sz="24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E9921AB-DD01-4A6A-81BA-CAEDBD2C13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b="14300"/>
          <a:stretch/>
        </p:blipFill>
        <p:spPr>
          <a:xfrm>
            <a:off x="3048000" y="1434470"/>
            <a:ext cx="6096000" cy="2938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385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E98EEE-310E-D13E-BAA7-1044C9AC6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31643-268C-83E6-CC77-781F15362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242534"/>
            <a:ext cx="8458940" cy="1143000"/>
          </a:xfrm>
        </p:spPr>
        <p:txBody>
          <a:bodyPr/>
          <a:lstStyle/>
          <a:p>
            <a:r>
              <a:rPr lang="en-US" dirty="0"/>
              <a:t>Book your 1:1 consultations now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09605-D670-793F-2E7C-FD8F9B0352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579" y="1484785"/>
            <a:ext cx="11125721" cy="4824535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Take the opportunity to explore your survey dashboard with a member of the </a:t>
            </a:r>
            <a:r>
              <a:rPr lang="en-GB" dirty="0" err="1"/>
              <a:t>Beewell</a:t>
            </a:r>
            <a:r>
              <a:rPr lang="en-GB" dirty="0"/>
              <a:t> team:</a:t>
            </a:r>
          </a:p>
          <a:p>
            <a:r>
              <a:rPr lang="en-GB" dirty="0"/>
              <a:t>Up to 50mins</a:t>
            </a:r>
          </a:p>
          <a:p>
            <a:r>
              <a:rPr lang="en-GB" dirty="0"/>
              <a:t>Explore the key findings</a:t>
            </a:r>
          </a:p>
          <a:p>
            <a:r>
              <a:rPr lang="en-GB" dirty="0"/>
              <a:t>Discuss your interpretation of the findings</a:t>
            </a:r>
          </a:p>
          <a:p>
            <a:r>
              <a:rPr lang="en-GB" dirty="0"/>
              <a:t>Discuss next steps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Book here:</a:t>
            </a:r>
          </a:p>
          <a:p>
            <a:pPr marL="0" indent="0">
              <a:buNone/>
            </a:pPr>
            <a:r>
              <a:rPr lang="en-GB" dirty="0">
                <a:hlinkClick r:id="rId3" tooltip="https://outlook.office.com/book/BeeWell11SchoolConsultations2026@annafreud.org/?ismsaljsauthenabled"/>
              </a:rPr>
              <a:t>https://outlook.office.com/book/BeeWell11SchoolConsultations2026@annafreud.org/?ismsaljsauthenabled</a:t>
            </a:r>
            <a:endParaRPr lang="en-GB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116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A30467A-BEA0-784B-B4FD-78881AA7CC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484" y="3140968"/>
            <a:ext cx="2301156" cy="3240360"/>
          </a:xfrm>
        </p:spPr>
        <p:txBody>
          <a:bodyPr/>
          <a:lstStyle/>
          <a:p>
            <a:r>
              <a:rPr lang="en-US" dirty="0"/>
              <a:t>Questions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8F9A17-1631-8749-9E02-B560DAB100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36"/>
          <a:stretch/>
        </p:blipFill>
        <p:spPr>
          <a:xfrm>
            <a:off x="3035660" y="565255"/>
            <a:ext cx="9577064" cy="6292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91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UoM_MERI">
  <a:themeElements>
    <a:clrScheme name="Custom 8">
      <a:dk1>
        <a:srgbClr val="000000"/>
      </a:dk1>
      <a:lt1>
        <a:srgbClr val="FFFFFF"/>
      </a:lt1>
      <a:dk2>
        <a:srgbClr val="E2CD00"/>
      </a:dk2>
      <a:lt2>
        <a:srgbClr val="F4CFC2"/>
      </a:lt2>
      <a:accent1>
        <a:srgbClr val="C8E5DE"/>
      </a:accent1>
      <a:accent2>
        <a:srgbClr val="023554"/>
      </a:accent2>
      <a:accent3>
        <a:srgbClr val="F8DAEA"/>
      </a:accent3>
      <a:accent4>
        <a:srgbClr val="FCE8A6"/>
      </a:accent4>
      <a:accent5>
        <a:srgbClr val="52509B"/>
      </a:accent5>
      <a:accent6>
        <a:srgbClr val="E65D9C"/>
      </a:accent6>
      <a:hlink>
        <a:srgbClr val="66BB93"/>
      </a:hlink>
      <a:folHlink>
        <a:srgbClr val="EE7574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hat Works?">
  <a:themeElements>
    <a:clrScheme name="Custom 8">
      <a:dk1>
        <a:srgbClr val="000000"/>
      </a:dk1>
      <a:lt1>
        <a:srgbClr val="FFFFFF"/>
      </a:lt1>
      <a:dk2>
        <a:srgbClr val="E2CD00"/>
      </a:dk2>
      <a:lt2>
        <a:srgbClr val="F4CFC2"/>
      </a:lt2>
      <a:accent1>
        <a:srgbClr val="C8E5DE"/>
      </a:accent1>
      <a:accent2>
        <a:srgbClr val="023554"/>
      </a:accent2>
      <a:accent3>
        <a:srgbClr val="F8DAEA"/>
      </a:accent3>
      <a:accent4>
        <a:srgbClr val="FCE8A6"/>
      </a:accent4>
      <a:accent5>
        <a:srgbClr val="52509B"/>
      </a:accent5>
      <a:accent6>
        <a:srgbClr val="E65D9C"/>
      </a:accent6>
      <a:hlink>
        <a:srgbClr val="66BB93"/>
      </a:hlink>
      <a:folHlink>
        <a:srgbClr val="EE7574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C73FB95F2EC034E9A368972943B40C7" ma:contentTypeVersion="20" ma:contentTypeDescription="Create a new document." ma:contentTypeScope="" ma:versionID="d875ef4760b9e7929b6ce5a364aa7bee">
  <xsd:schema xmlns:xsd="http://www.w3.org/2001/XMLSchema" xmlns:xs="http://www.w3.org/2001/XMLSchema" xmlns:p="http://schemas.microsoft.com/office/2006/metadata/properties" xmlns:ns2="38ae8a36-da06-4237-a76c-165855d6b09f" xmlns:ns3="713e9f29-865a-48ba-ab2f-49846903496e" targetNamespace="http://schemas.microsoft.com/office/2006/metadata/properties" ma:root="true" ma:fieldsID="605f3861b3986644212a9cf535ccc551" ns2:_="" ns3:_="">
    <xsd:import namespace="38ae8a36-da06-4237-a76c-165855d6b09f"/>
    <xsd:import namespace="713e9f29-865a-48ba-ab2f-49846903496e"/>
    <xsd:element name="properties">
      <xsd:complexType>
        <xsd:sequence>
          <xsd:element name="documentManagement">
            <xsd:complexType>
              <xsd:all>
                <xsd:element ref="ns2:hc632fe273cb498aa970207d30c3b1d8" minOccurs="0"/>
                <xsd:element ref="ns2:hc632fe273cb498aa970207d30c3b1d8" minOccurs="0"/>
                <xsd:element ref="ns3:TaxCatchAll" minOccurs="0"/>
                <xsd:element ref="ns2:Item_x0020_ID" minOccurs="0"/>
                <xsd:element ref="ns2:Active_x0020_Document" minOccurs="0"/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ae8a36-da06-4237-a76c-165855d6b09f" elementFormDefault="qualified">
    <xsd:import namespace="http://schemas.microsoft.com/office/2006/documentManagement/types"/>
    <xsd:import namespace="http://schemas.microsoft.com/office/infopath/2007/PartnerControls"/>
    <xsd:element name="hc632fe273cb498aa970207d30c3b1d8" ma:index="8" nillable="true" ma:displayName="Document Type_0" ma:hidden="true" ma:internalName="hc632fe273cb498aa970207d30c3b1d8">
      <xsd:simpleType>
        <xsd:restriction base="dms:Note"/>
      </xsd:simpleType>
    </xsd:element>
    <xsd:element name="hc632fe273cb498aa970207d30c3b1d8" ma:index="10" nillable="true" ma:taxonomy="true" ma:internalName="hc632fe273cb498aa970207d30c3b1d80" ma:taxonomyFieldName="Document_x0020_Type" ma:displayName="Document Type" ma:default="" ma:fieldId="{1c632fe2-73cb-498a-a970-207d30c3b1d8}" ma:sspId="3c5dbf34-c73a-430c-9290-9174ad787734" ma:termSetId="b599ea14-30b5-458d-8ef2-998774c2af3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tem_x0020_ID" ma:index="12" nillable="true" ma:displayName="Item ID" ma:internalName="Item_x0020_ID">
      <xsd:simpleType>
        <xsd:restriction base="dms:Text">
          <xsd:maxLength value="255"/>
        </xsd:restriction>
      </xsd:simpleType>
    </xsd:element>
    <xsd:element name="Active_x0020_Document" ma:index="13" nillable="true" ma:displayName="Active Document" ma:default="1" ma:internalName="Active_x0020_Document">
      <xsd:simpleType>
        <xsd:restriction base="dms:Boolean"/>
      </xsd:simpleType>
    </xsd:element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3c5dbf34-c73a-430c-9290-9174ad78773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7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3e9f29-865a-48ba-ab2f-49846903496e" elementFormDefault="qualified">
    <xsd:import namespace="http://schemas.microsoft.com/office/2006/documentManagement/types"/>
    <xsd:import namespace="http://schemas.microsoft.com/office/infopath/2007/PartnerControls"/>
    <xsd:element name="TaxCatchAll" ma:index="11" nillable="true" ma:displayName="Taxonomy Catch All Column" ma:hidden="true" ma:list="{f8d31810-3bfa-4aa6-b7eb-639ddbca423f}" ma:internalName="TaxCatchAll" ma:showField="CatchAllData" ma:web="713e9f29-865a-48ba-ab2f-49846903496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46F733D-C20B-49FF-9BA9-7E339CE0BF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8ae8a36-da06-4237-a76c-165855d6b09f"/>
    <ds:schemaRef ds:uri="713e9f29-865a-48ba-ab2f-4984690349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C7D57B6-E27D-4834-AB7F-DD43B5629625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2A8B2C81-C49B-436C-B2C9-3202F873761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1033</Words>
  <Application>Microsoft Office PowerPoint</Application>
  <PresentationFormat>Widescreen</PresentationFormat>
  <Paragraphs>134</Paragraphs>
  <Slides>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UoM_MERI</vt:lpstr>
      <vt:lpstr>What Works?</vt:lpstr>
      <vt:lpstr>Understanding your #BeeWell Data Hive</vt:lpstr>
      <vt:lpstr>PowerPoint Presentation</vt:lpstr>
      <vt:lpstr>Housekeeping</vt:lpstr>
      <vt:lpstr>PowerPoint Presentation</vt:lpstr>
      <vt:lpstr>Your dashboard – the #BeeWell Data Hive</vt:lpstr>
      <vt:lpstr>Accessing your report:</vt:lpstr>
      <vt:lpstr>Book your 1:1 consultations now</vt:lpstr>
      <vt:lpstr>Questions</vt:lpstr>
    </vt:vector>
  </TitlesOfParts>
  <Manager/>
  <Company>The University of Manchester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BeeWell</dc:title>
  <dc:subject/>
  <dc:creator>Design Team</dc:creator>
  <cp:keywords/>
  <dc:description/>
  <cp:lastModifiedBy>Lee Atkins</cp:lastModifiedBy>
  <cp:revision>202</cp:revision>
  <dcterms:created xsi:type="dcterms:W3CDTF">2012-06-12T15:56:20Z</dcterms:created>
  <dcterms:modified xsi:type="dcterms:W3CDTF">2026-02-11T16:02:11Z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0x010100BC73FB95F2EC034E9A368972943B40C7</vt:lpwstr>
  </property>
</Properties>
</file>